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74"/>
  </p:notesMasterIdLst>
  <p:sldIdLst>
    <p:sldId id="256" r:id="rId2"/>
    <p:sldId id="257" r:id="rId3"/>
    <p:sldId id="321" r:id="rId4"/>
    <p:sldId id="264" r:id="rId5"/>
    <p:sldId id="265" r:id="rId6"/>
    <p:sldId id="322" r:id="rId7"/>
    <p:sldId id="266" r:id="rId8"/>
    <p:sldId id="290" r:id="rId9"/>
    <p:sldId id="323" r:id="rId10"/>
    <p:sldId id="324" r:id="rId11"/>
    <p:sldId id="267" r:id="rId12"/>
    <p:sldId id="268" r:id="rId13"/>
    <p:sldId id="269" r:id="rId14"/>
    <p:sldId id="320" r:id="rId15"/>
    <p:sldId id="328" r:id="rId16"/>
    <p:sldId id="325" r:id="rId17"/>
    <p:sldId id="326" r:id="rId18"/>
    <p:sldId id="281" r:id="rId19"/>
    <p:sldId id="272" r:id="rId20"/>
    <p:sldId id="399" r:id="rId21"/>
    <p:sldId id="332" r:id="rId22"/>
    <p:sldId id="335" r:id="rId23"/>
    <p:sldId id="400" r:id="rId24"/>
    <p:sldId id="401" r:id="rId25"/>
    <p:sldId id="402" r:id="rId26"/>
    <p:sldId id="349" r:id="rId27"/>
    <p:sldId id="285" r:id="rId28"/>
    <p:sldId id="413" r:id="rId29"/>
    <p:sldId id="414" r:id="rId30"/>
    <p:sldId id="415" r:id="rId31"/>
    <p:sldId id="416" r:id="rId32"/>
    <p:sldId id="403" r:id="rId33"/>
    <p:sldId id="405" r:id="rId34"/>
    <p:sldId id="404" r:id="rId35"/>
    <p:sldId id="411" r:id="rId36"/>
    <p:sldId id="406" r:id="rId37"/>
    <p:sldId id="347" r:id="rId38"/>
    <p:sldId id="348" r:id="rId39"/>
    <p:sldId id="345" r:id="rId40"/>
    <p:sldId id="407" r:id="rId41"/>
    <p:sldId id="410" r:id="rId42"/>
    <p:sldId id="366" r:id="rId43"/>
    <p:sldId id="363" r:id="rId44"/>
    <p:sldId id="369" r:id="rId45"/>
    <p:sldId id="330" r:id="rId46"/>
    <p:sldId id="275" r:id="rId47"/>
    <p:sldId id="418" r:id="rId48"/>
    <p:sldId id="329" r:id="rId49"/>
    <p:sldId id="333" r:id="rId50"/>
    <p:sldId id="387" r:id="rId51"/>
    <p:sldId id="356" r:id="rId52"/>
    <p:sldId id="355" r:id="rId53"/>
    <p:sldId id="274" r:id="rId54"/>
    <p:sldId id="360" r:id="rId55"/>
    <p:sldId id="358" r:id="rId56"/>
    <p:sldId id="357" r:id="rId57"/>
    <p:sldId id="370" r:id="rId58"/>
    <p:sldId id="371" r:id="rId59"/>
    <p:sldId id="377" r:id="rId60"/>
    <p:sldId id="378" r:id="rId61"/>
    <p:sldId id="379" r:id="rId62"/>
    <p:sldId id="380" r:id="rId63"/>
    <p:sldId id="383" r:id="rId64"/>
    <p:sldId id="381" r:id="rId65"/>
    <p:sldId id="391" r:id="rId66"/>
    <p:sldId id="392" r:id="rId67"/>
    <p:sldId id="384" r:id="rId68"/>
    <p:sldId id="395" r:id="rId69"/>
    <p:sldId id="393" r:id="rId70"/>
    <p:sldId id="389" r:id="rId71"/>
    <p:sldId id="417" r:id="rId72"/>
    <p:sldId id="314" r:id="rId73"/>
  </p:sldIdLst>
  <p:sldSz cx="9144000" cy="6858000" type="screen4x3"/>
  <p:notesSz cx="6858000" cy="9144000"/>
  <p:embeddedFontLst>
    <p:embeddedFont>
      <p:font typeface="Franklin Gothic Medium" pitchFamily="34" charset="0"/>
      <p:regular r:id="rId75"/>
      <p:italic r:id="rId76"/>
    </p:embeddedFont>
    <p:embeddedFont>
      <p:font typeface="Franklin Gothic Book" pitchFamily="34" charset="0"/>
      <p:regular r:id="rId77"/>
      <p:italic r:id="rId78"/>
    </p:embeddedFont>
    <p:embeddedFont>
      <p:font typeface="ESSTIXFourteen" pitchFamily="2" charset="0"/>
      <p:regular r:id="rId79"/>
    </p:embeddedFont>
    <p:embeddedFont>
      <p:font typeface="Euclid Extra"/>
      <p:regular r:id="rId80"/>
      <p:bold r:id="rId81"/>
    </p:embeddedFont>
    <p:embeddedFont>
      <p:font typeface="Wingdings 2" pitchFamily="18" charset="2"/>
      <p:regular r:id="rId82"/>
    </p:embeddedFont>
    <p:embeddedFont>
      <p:font typeface="Calibri" pitchFamily="34" charset="0"/>
      <p:regular r:id="rId83"/>
      <p:bold r:id="rId84"/>
      <p:italic r:id="rId85"/>
      <p:boldItalic r:id="rId8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9A9ADC"/>
    <a:srgbClr val="BDE6FF"/>
    <a:srgbClr val="CCECFF"/>
    <a:srgbClr val="00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34" autoAdjust="0"/>
    <p:restoredTop sz="94660"/>
  </p:normalViewPr>
  <p:slideViewPr>
    <p:cSldViewPr>
      <p:cViewPr varScale="1">
        <p:scale>
          <a:sx n="111" d="100"/>
          <a:sy n="111" d="100"/>
        </p:scale>
        <p:origin x="-90"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s>
</file>

<file path=ppt/charts/_rels/chart1.xml.rels><?xml version="1.0" encoding="UTF-8" standalone="yes"?>
<Relationships xmlns="http://schemas.openxmlformats.org/package/2006/relationships"><Relationship Id="rId2" Type="http://schemas.openxmlformats.org/officeDocument/2006/relationships/oleObject" Target="file:///C:\Work\Science\My%20Articles\Education%202009\CSEDU%202009\Chart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view3D>
      <c:hPercent val="132"/>
      <c:depthPercent val="100"/>
      <c:rAngAx val="1"/>
    </c:view3D>
    <c:floor>
      <c:spPr>
        <a:noFill/>
        <a:ln w="9525">
          <a:solidFill>
            <a:srgbClr val="002060"/>
          </a:solidFill>
        </a:ln>
      </c:spPr>
    </c:floor>
    <c:sideWall>
      <c:spPr>
        <a:solidFill>
          <a:schemeClr val="accent1"/>
        </a:solidFill>
        <a:ln w="25400">
          <a:noFill/>
        </a:ln>
      </c:spPr>
    </c:sideWall>
    <c:backWall>
      <c:spPr>
        <a:solidFill>
          <a:schemeClr val="accent1"/>
        </a:solidFill>
        <a:ln w="25400">
          <a:noFill/>
        </a:ln>
      </c:spPr>
    </c:backWall>
    <c:plotArea>
      <c:layout>
        <c:manualLayout>
          <c:layoutTarget val="inner"/>
          <c:xMode val="edge"/>
          <c:yMode val="edge"/>
          <c:x val="0.23421588594704798"/>
          <c:y val="3.6939361574664452E-2"/>
          <c:w val="0.73727087576374761"/>
          <c:h val="0.83113563542993962"/>
        </c:manualLayout>
      </c:layout>
      <c:bar3DChart>
        <c:barDir val="bar"/>
        <c:grouping val="stacked"/>
        <c:ser>
          <c:idx val="1"/>
          <c:order val="0"/>
          <c:spPr>
            <a:noFill/>
            <a:ln w="25400">
              <a:noFill/>
            </a:ln>
          </c:spPr>
          <c:cat>
            <c:strRef>
              <c:f>Sheet2!$F$12:$I$12</c:f>
              <c:strCache>
                <c:ptCount val="4"/>
                <c:pt idx="0">
                  <c:v>Среднее</c:v>
                </c:pt>
                <c:pt idx="1">
                  <c:v>Microsoft</c:v>
                </c:pt>
                <c:pt idx="2">
                  <c:v>NASA</c:v>
                </c:pt>
                <c:pt idx="3">
                  <c:v>Linux</c:v>
                </c:pt>
              </c:strCache>
            </c:strRef>
          </c:cat>
          <c:val>
            <c:numRef>
              <c:f>Sheet2!$F$13:$I$13</c:f>
              <c:numCache>
                <c:formatCode>General</c:formatCode>
                <c:ptCount val="4"/>
                <c:pt idx="0">
                  <c:v>15</c:v>
                </c:pt>
                <c:pt idx="1">
                  <c:v>10</c:v>
                </c:pt>
                <c:pt idx="2">
                  <c:v>6</c:v>
                </c:pt>
                <c:pt idx="3">
                  <c:v>10</c:v>
                </c:pt>
              </c:numCache>
            </c:numRef>
          </c:val>
        </c:ser>
        <c:ser>
          <c:idx val="2"/>
          <c:order val="1"/>
          <c:spPr>
            <a:gradFill rotWithShape="0">
              <a:gsLst>
                <a:gs pos="0">
                  <a:srgbClr val="FF0000"/>
                </a:gs>
                <a:gs pos="100000">
                  <a:srgbClr val="800080"/>
                </a:gs>
              </a:gsLst>
              <a:lin ang="0" scaled="1"/>
            </a:gradFill>
            <a:ln w="12700">
              <a:solidFill>
                <a:srgbClr val="000000"/>
              </a:solidFill>
              <a:prstDash val="solid"/>
            </a:ln>
          </c:spPr>
          <c:cat>
            <c:strRef>
              <c:f>Sheet2!$F$12:$I$12</c:f>
              <c:strCache>
                <c:ptCount val="4"/>
                <c:pt idx="0">
                  <c:v>Среднее</c:v>
                </c:pt>
                <c:pt idx="1">
                  <c:v>Microsoft</c:v>
                </c:pt>
                <c:pt idx="2">
                  <c:v>NASA</c:v>
                </c:pt>
                <c:pt idx="3">
                  <c:v>Linux</c:v>
                </c:pt>
              </c:strCache>
            </c:strRef>
          </c:cat>
          <c:val>
            <c:numRef>
              <c:f>Sheet2!$F$14:$I$14</c:f>
              <c:numCache>
                <c:formatCode>General</c:formatCode>
                <c:ptCount val="4"/>
                <c:pt idx="0">
                  <c:v>35</c:v>
                </c:pt>
                <c:pt idx="1">
                  <c:v>10</c:v>
                </c:pt>
                <c:pt idx="2">
                  <c:v>3</c:v>
                </c:pt>
                <c:pt idx="3">
                  <c:v>25</c:v>
                </c:pt>
              </c:numCache>
            </c:numRef>
          </c:val>
        </c:ser>
        <c:shape val="box"/>
        <c:axId val="105834752"/>
        <c:axId val="106445440"/>
        <c:axId val="0"/>
      </c:bar3DChart>
      <c:catAx>
        <c:axId val="105834752"/>
        <c:scaling>
          <c:orientation val="minMax"/>
        </c:scaling>
        <c:axPos val="l"/>
        <c:numFmt formatCode="General" sourceLinked="1"/>
        <c:tickLblPos val="low"/>
        <c:spPr>
          <a:ln w="3175">
            <a:solidFill>
              <a:srgbClr val="002060"/>
            </a:solidFill>
            <a:prstDash val="solid"/>
          </a:ln>
        </c:spPr>
        <c:txPr>
          <a:bodyPr rot="0" vert="horz"/>
          <a:lstStyle/>
          <a:p>
            <a:pPr>
              <a:defRPr sz="1475" b="1" i="0" u="none" strike="noStrike" baseline="0">
                <a:solidFill>
                  <a:sysClr val="windowText" lastClr="000000"/>
                </a:solidFill>
                <a:latin typeface="Arial"/>
                <a:ea typeface="Arial"/>
                <a:cs typeface="Arial"/>
              </a:defRPr>
            </a:pPr>
            <a:endParaRPr lang="ru-RU"/>
          </a:p>
        </c:txPr>
        <c:crossAx val="106445440"/>
        <c:crosses val="autoZero"/>
        <c:auto val="1"/>
        <c:lblAlgn val="ctr"/>
        <c:lblOffset val="100"/>
        <c:tickLblSkip val="1"/>
        <c:tickMarkSkip val="1"/>
      </c:catAx>
      <c:valAx>
        <c:axId val="106445440"/>
        <c:scaling>
          <c:orientation val="minMax"/>
        </c:scaling>
        <c:axPos val="b"/>
        <c:majorGridlines>
          <c:spPr>
            <a:ln>
              <a:solidFill>
                <a:srgbClr val="002060"/>
              </a:solidFill>
            </a:ln>
          </c:spPr>
        </c:majorGridlines>
        <c:numFmt formatCode="General" sourceLinked="1"/>
        <c:tickLblPos val="nextTo"/>
        <c:spPr>
          <a:ln w="3175">
            <a:solidFill>
              <a:srgbClr val="002060"/>
            </a:solidFill>
            <a:prstDash val="solid"/>
          </a:ln>
        </c:spPr>
        <c:txPr>
          <a:bodyPr rot="0" vert="horz"/>
          <a:lstStyle/>
          <a:p>
            <a:pPr>
              <a:defRPr sz="1475" b="1" i="0" u="none" strike="noStrike" baseline="0">
                <a:solidFill>
                  <a:sysClr val="windowText" lastClr="000000"/>
                </a:solidFill>
                <a:latin typeface="Arial"/>
                <a:ea typeface="Arial"/>
                <a:cs typeface="Arial"/>
              </a:defRPr>
            </a:pPr>
            <a:endParaRPr lang="ru-RU"/>
          </a:p>
        </c:txPr>
        <c:crossAx val="105834752"/>
        <c:crosses val="autoZero"/>
        <c:crossBetween val="between"/>
        <c:majorUnit val="10"/>
      </c:valAx>
      <c:spPr>
        <a:noFill/>
        <a:ln w="25400">
          <a:noFill/>
        </a:ln>
      </c:spPr>
    </c:plotArea>
    <c:plotVisOnly val="1"/>
    <c:dispBlanksAs val="gap"/>
  </c:chart>
  <c:spPr>
    <a:solidFill>
      <a:schemeClr val="bg1"/>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ru-RU"/>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15C55-22B5-4965-8F58-5F700ABD807A}" type="datetimeFigureOut">
              <a:rPr lang="ru-RU" smtClean="0"/>
              <a:pPr/>
              <a:t>28.09.2010</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D14B0-2A4E-47D3-910B-9D69DF7D187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bg2">
                    <a:lumMod val="25000"/>
                  </a:schemeClr>
                </a:gs>
                <a:gs pos="17000">
                  <a:schemeClr val="bg2">
                    <a:lumMod val="50000"/>
                  </a:schemeClr>
                </a:gs>
                <a:gs pos="100000">
                  <a:schemeClr val="bg2">
                    <a:lumMod val="75000"/>
                  </a:schemeClr>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sz="1600">
                <a:solidFill>
                  <a:schemeClr val="bg2">
                    <a:lumMod val="25000"/>
                  </a:schemeClr>
                </a:solidFill>
              </a:defRPr>
            </a:lvl1pPr>
          </a:lstStyle>
          <a:p>
            <a:fld id="{74F5D732-9FB6-49A6-B414-EBBF6B685AA6}" type="slidenum">
              <a:rPr lang="ru-RU" smtClean="0"/>
              <a:pPr/>
              <a:t>‹#›</a:t>
            </a:fld>
            <a:endParaRPr lang="ru-RU"/>
          </a:p>
        </p:txBody>
      </p:sp>
      <p:sp>
        <p:nvSpPr>
          <p:cNvPr id="7" name="Footer Placeholder 27"/>
          <p:cNvSpPr>
            <a:spLocks noGrp="1"/>
          </p:cNvSpPr>
          <p:nvPr>
            <p:ph type="ftr" sz="quarter" idx="3"/>
          </p:nvPr>
        </p:nvSpPr>
        <p:spPr>
          <a:xfrm>
            <a:off x="5648356" y="76200"/>
            <a:ext cx="3352800" cy="288925"/>
          </a:xfrm>
          <a:prstGeom prst="rect">
            <a:avLst/>
          </a:prstGeom>
        </p:spPr>
        <p:txBody>
          <a:bodyPr vert="horz"/>
          <a:lstStyle>
            <a:lvl1pPr algn="r">
              <a:defRPr sz="1200">
                <a:solidFill>
                  <a:schemeClr val="bg2">
                    <a:lumMod val="25000"/>
                  </a:schemeClr>
                </a:solidFill>
              </a:defRPr>
            </a:lvl1pPr>
          </a:lstStyle>
          <a:p>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dirty="0"/>
          </a:p>
        </p:txBody>
      </p:sp>
      <p:sp>
        <p:nvSpPr>
          <p:cNvPr id="12" name="Date Placeholder 11"/>
          <p:cNvSpPr>
            <a:spLocks noGrp="1"/>
          </p:cNvSpPr>
          <p:nvPr>
            <p:ph type="dt" sz="half" idx="10"/>
          </p:nvPr>
        </p:nvSpPr>
        <p:spPr>
          <a:xfrm>
            <a:off x="6477000" y="76200"/>
            <a:ext cx="2514600" cy="288925"/>
          </a:xfrm>
          <a:prstGeom prst="rect">
            <a:avLst/>
          </a:prstGeom>
        </p:spPr>
        <p:txBody>
          <a:bodyPr/>
          <a:lstStyle/>
          <a:p>
            <a:endParaRPr lang="ru-RU"/>
          </a:p>
        </p:txBody>
      </p:sp>
      <p:sp>
        <p:nvSpPr>
          <p:cNvPr id="21" name="Footer Placeholder 20"/>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F5D732-9FB6-49A6-B414-EBBF6B685AA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0"/>
            <a:ext cx="2514600" cy="288925"/>
          </a:xfrm>
          <a:prstGeom prst="rect">
            <a:avLst/>
          </a:prstGeom>
        </p:spPr>
        <p:txBody>
          <a:bodyPr/>
          <a:lstStyle/>
          <a:p>
            <a:endParaRPr lang="ru-RU"/>
          </a:p>
        </p:txBody>
      </p:sp>
      <p:sp>
        <p:nvSpPr>
          <p:cNvPr id="24" name="Footer Placeholder 23"/>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F5D732-9FB6-49A6-B414-EBBF6B685AA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5"/>
          <p:cNvSpPr>
            <a:spLocks noGrp="1"/>
          </p:cNvSpPr>
          <p:nvPr>
            <p:ph type="dt" sz="half" idx="10"/>
          </p:nvPr>
        </p:nvSpPr>
        <p:spPr>
          <a:xfrm>
            <a:off x="6477000" y="76200"/>
            <a:ext cx="2514600" cy="288925"/>
          </a:xfrm>
          <a:prstGeom prst="rect">
            <a:avLst/>
          </a:prstGeom>
        </p:spPr>
        <p:txBody>
          <a:bodyPr/>
          <a:lstStyle/>
          <a:p>
            <a:endParaRPr lang="ru-RU"/>
          </a:p>
        </p:txBody>
      </p:sp>
      <p:sp>
        <p:nvSpPr>
          <p:cNvPr id="6" name="Rectangle 6"/>
          <p:cNvSpPr>
            <a:spLocks noGrp="1"/>
          </p:cNvSpPr>
          <p:nvPr>
            <p:ph type="ftr" sz="quarter" idx="11"/>
          </p:nvPr>
        </p:nvSpPr>
        <p:spPr/>
        <p:txBody>
          <a:bodyPr/>
          <a:lstStyle/>
          <a:p>
            <a:endParaRPr lang="ru-RU"/>
          </a:p>
        </p:txBody>
      </p:sp>
      <p:sp>
        <p:nvSpPr>
          <p:cNvPr id="7" name="Rectangle 7"/>
          <p:cNvSpPr>
            <a:spLocks noGrp="1"/>
          </p:cNvSpPr>
          <p:nvPr>
            <p:ph type="sldNum" sz="quarter" idx="12"/>
          </p:nvPr>
        </p:nvSpPr>
        <p:spPr/>
        <p:txBody>
          <a:bodyPr/>
          <a:lstStyle/>
          <a:p>
            <a:fld id="{74F5D732-9FB6-49A6-B414-EBBF6B685AA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dt" sz="half" idx="10"/>
          </p:nvPr>
        </p:nvSpPr>
        <p:spPr>
          <a:xfrm>
            <a:off x="6477000" y="76200"/>
            <a:ext cx="2514600" cy="288925"/>
          </a:xfrm>
          <a:prstGeom prst="rect">
            <a:avLst/>
          </a:prstGeom>
        </p:spPr>
        <p:txBody>
          <a:bodyPr/>
          <a:lstStyle/>
          <a:p>
            <a:endParaRPr lang="ru-RU"/>
          </a:p>
        </p:txBody>
      </p:sp>
      <p:sp>
        <p:nvSpPr>
          <p:cNvPr id="5" name="Rectangle 5"/>
          <p:cNvSpPr>
            <a:spLocks noGrp="1"/>
          </p:cNvSpPr>
          <p:nvPr>
            <p:ph type="ftr" sz="quarter" idx="11"/>
          </p:nvPr>
        </p:nvSpPr>
        <p:spPr/>
        <p:txBody>
          <a:bodyPr/>
          <a:lstStyle/>
          <a:p>
            <a:endParaRPr lang="ru-RU"/>
          </a:p>
        </p:txBody>
      </p:sp>
      <p:sp>
        <p:nvSpPr>
          <p:cNvPr id="6" name="Rectangle 6"/>
          <p:cNvSpPr>
            <a:spLocks noGrp="1"/>
          </p:cNvSpPr>
          <p:nvPr>
            <p:ph type="sldNum" sz="quarter" idx="12"/>
          </p:nvPr>
        </p:nvSpPr>
        <p:spPr/>
        <p:txBody>
          <a:bodyPr/>
          <a:lstStyle/>
          <a:p>
            <a:fld id="{74F5D732-9FB6-49A6-B414-EBBF6B685AA6}"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5"/>
          <p:cNvSpPr>
            <a:spLocks noGrp="1"/>
          </p:cNvSpPr>
          <p:nvPr>
            <p:ph type="dt" sz="half" idx="10"/>
          </p:nvPr>
        </p:nvSpPr>
        <p:spPr>
          <a:xfrm>
            <a:off x="6477000" y="76200"/>
            <a:ext cx="2514600" cy="288925"/>
          </a:xfrm>
          <a:prstGeom prst="rect">
            <a:avLst/>
          </a:prstGeom>
        </p:spPr>
        <p:txBody>
          <a:bodyPr/>
          <a:lstStyle/>
          <a:p>
            <a:endParaRPr lang="ru-RU"/>
          </a:p>
        </p:txBody>
      </p:sp>
      <p:sp>
        <p:nvSpPr>
          <p:cNvPr id="6" name="Rectangle 6"/>
          <p:cNvSpPr>
            <a:spLocks noGrp="1"/>
          </p:cNvSpPr>
          <p:nvPr>
            <p:ph type="ftr" sz="quarter" idx="11"/>
          </p:nvPr>
        </p:nvSpPr>
        <p:spPr/>
        <p:txBody>
          <a:bodyPr/>
          <a:lstStyle/>
          <a:p>
            <a:endParaRPr lang="ru-RU"/>
          </a:p>
        </p:txBody>
      </p:sp>
      <p:sp>
        <p:nvSpPr>
          <p:cNvPr id="7" name="Rectangle 7"/>
          <p:cNvSpPr>
            <a:spLocks noGrp="1"/>
          </p:cNvSpPr>
          <p:nvPr>
            <p:ph type="sldNum" sz="quarter" idx="12"/>
          </p:nvPr>
        </p:nvSpPr>
        <p:spPr/>
        <p:txBody>
          <a:bodyPr/>
          <a:lstStyle/>
          <a:p>
            <a:fld id="{74F5D732-9FB6-49A6-B414-EBBF6B685AA6}" type="slidenum">
              <a:rPr lang="ru-RU" smtClean="0"/>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357158"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Footer Placeholder 27"/>
          <p:cNvSpPr>
            <a:spLocks noGrp="1"/>
          </p:cNvSpPr>
          <p:nvPr>
            <p:ph type="ftr" sz="quarter" idx="3"/>
          </p:nvPr>
        </p:nvSpPr>
        <p:spPr>
          <a:xfrm>
            <a:off x="5648356" y="76200"/>
            <a:ext cx="3352800" cy="288925"/>
          </a:xfrm>
          <a:prstGeom prst="rect">
            <a:avLst/>
          </a:prstGeom>
        </p:spPr>
        <p:txBody>
          <a:bodyPr vert="horz"/>
          <a:lstStyle>
            <a:lvl1pPr algn="r">
              <a:defRPr sz="1200">
                <a:solidFill>
                  <a:schemeClr val="bg2">
                    <a:lumMod val="25000"/>
                  </a:schemeClr>
                </a:solidFill>
              </a:defRPr>
            </a:lvl1pPr>
          </a:lstStyle>
          <a:p>
            <a:endParaRPr lang="ru-RU"/>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a:defRPr sz="1400">
                <a:solidFill>
                  <a:schemeClr val="bg2">
                    <a:lumMod val="25000"/>
                  </a:schemeClr>
                </a:solidFill>
              </a:defRPr>
            </a:lvl1pPr>
          </a:lstStyle>
          <a:p>
            <a:fld id="{74F5D732-9FB6-49A6-B414-EBBF6B685AA6}" type="slidenum">
              <a:rPr lang="ru-RU" smtClean="0"/>
              <a:pPr/>
              <a:t>‹#›</a:t>
            </a:fld>
            <a:endParaRPr lang="ru-RU"/>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dirty="0"/>
          </a:p>
        </p:txBody>
      </p:sp>
      <p:sp>
        <p:nvSpPr>
          <p:cNvPr id="9" name="Straight Connector 8"/>
          <p:cNvSpPr>
            <a:spLocks noChangeShapeType="1"/>
          </p:cNvSpPr>
          <p:nvPr/>
        </p:nvSpPr>
        <p:spPr bwMode="auto">
          <a:xfrm>
            <a:off x="357158" y="1050898"/>
            <a:ext cx="8629650" cy="2381"/>
          </a:xfrm>
          <a:prstGeom prst="line">
            <a:avLst/>
          </a:prstGeom>
          <a:noFill/>
          <a:ln w="9525" cap="flat" cmpd="sng" algn="ctr">
            <a:gradFill flip="none" rotWithShape="1">
              <a:gsLst>
                <a:gs pos="0">
                  <a:schemeClr val="bg2">
                    <a:lumMod val="25000"/>
                  </a:schemeClr>
                </a:gs>
                <a:gs pos="17000">
                  <a:schemeClr val="bg2">
                    <a:lumMod val="50000"/>
                  </a:schemeClr>
                </a:gs>
                <a:gs pos="100000">
                  <a:schemeClr val="bg2">
                    <a:lumMod val="75000"/>
                  </a:schemeClr>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traight Connector 11"/>
          <p:cNvSpPr>
            <a:spLocks noChangeShapeType="1"/>
          </p:cNvSpPr>
          <p:nvPr/>
        </p:nvSpPr>
        <p:spPr bwMode="auto">
          <a:xfrm>
            <a:off x="357158" y="1057258"/>
            <a:ext cx="8629650" cy="2381"/>
          </a:xfrm>
          <a:prstGeom prst="line">
            <a:avLst/>
          </a:prstGeom>
          <a:noFill/>
          <a:ln w="9525" cap="flat" cmpd="sng" algn="ctr">
            <a:gradFill flip="none" rotWithShape="1">
              <a:gsLst>
                <a:gs pos="0">
                  <a:schemeClr val="bg2">
                    <a:lumMod val="25000"/>
                  </a:schemeClr>
                </a:gs>
                <a:gs pos="17000">
                  <a:schemeClr val="bg2">
                    <a:lumMod val="50000"/>
                  </a:schemeClr>
                </a:gs>
                <a:gs pos="100000">
                  <a:schemeClr val="bg2">
                    <a:lumMod val="75000"/>
                  </a:schemeClr>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lvl1pPr algn="l" rtl="0" eaLnBrk="1" latinLnBrk="0" hangingPunct="1">
        <a:spcBef>
          <a:spcPct val="0"/>
        </a:spcBef>
        <a:buNone/>
        <a:defRPr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bg2">
            <a:lumMod val="25000"/>
          </a:schemeClr>
        </a:buClr>
        <a:buSzPct val="70000"/>
        <a:buFont typeface="Wingdings" pitchFamily="2" charset="2"/>
        <a:buChar char="q"/>
        <a:defRPr sz="3200" kern="1200">
          <a:solidFill>
            <a:schemeClr val="tx2"/>
          </a:solidFill>
          <a:latin typeface="+mn-lt"/>
          <a:ea typeface="+mn-ea"/>
          <a:cs typeface="+mn-cs"/>
        </a:defRPr>
      </a:lvl1pPr>
      <a:lvl2pPr marL="742950" indent="-285750" algn="l" rtl="0" eaLnBrk="1" latinLnBrk="0" hangingPunct="1">
        <a:spcBef>
          <a:spcPct val="20000"/>
        </a:spcBef>
        <a:buClr>
          <a:schemeClr val="bg2">
            <a:lumMod val="25000"/>
          </a:schemeClr>
        </a:buClr>
        <a:buSzPct val="70000"/>
        <a:buFont typeface="Wingdings" pitchFamily="2" charset="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bg2">
            <a:lumMod val="25000"/>
          </a:schemeClr>
        </a:buClr>
        <a:buSzPct val="70000"/>
        <a:buFont typeface="Courier New" pitchFamily="49" charset="0"/>
        <a:buChar char="o"/>
        <a:defRPr sz="2400" kern="1200">
          <a:solidFill>
            <a:schemeClr val="tx2"/>
          </a:solidFill>
          <a:latin typeface="+mn-lt"/>
          <a:ea typeface="+mn-ea"/>
          <a:cs typeface="+mn-cs"/>
        </a:defRPr>
      </a:lvl3pPr>
      <a:lvl4pPr marL="1600200" indent="-228600" algn="l" rtl="0" eaLnBrk="1" latinLnBrk="0" hangingPunct="1">
        <a:spcBef>
          <a:spcPct val="20000"/>
        </a:spcBef>
        <a:buClr>
          <a:schemeClr val="bg2">
            <a:lumMod val="25000"/>
          </a:schemeClr>
        </a:buClr>
        <a:buSzPct val="70000"/>
        <a:buFont typeface="Arial" pitchFamily="34" charset="0"/>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bg2">
            <a:lumMod val="25000"/>
          </a:schemeClr>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3.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4191932"/>
            <a:ext cx="8572560" cy="1222375"/>
          </a:xfrm>
        </p:spPr>
        <p:txBody>
          <a:bodyPr>
            <a:noAutofit/>
          </a:bodyPr>
          <a:lstStyle/>
          <a:p>
            <a:r>
              <a:rPr lang="ru-RU" sz="4000" dirty="0" smtClean="0"/>
              <a:t>Цели, методы и ограничения формализации требований к программам</a:t>
            </a:r>
            <a:endParaRPr lang="ru-RU" sz="3800" dirty="0"/>
          </a:p>
        </p:txBody>
      </p:sp>
      <p:sp>
        <p:nvSpPr>
          <p:cNvPr id="3" name="Subtitle 2"/>
          <p:cNvSpPr>
            <a:spLocks noGrp="1"/>
          </p:cNvSpPr>
          <p:nvPr>
            <p:ph type="subTitle" idx="1"/>
          </p:nvPr>
        </p:nvSpPr>
        <p:spPr>
          <a:xfrm>
            <a:off x="381000" y="3014666"/>
            <a:ext cx="8458200" cy="914400"/>
          </a:xfrm>
        </p:spPr>
        <p:txBody>
          <a:bodyPr>
            <a:normAutofit lnSpcReduction="10000"/>
          </a:bodyPr>
          <a:lstStyle/>
          <a:p>
            <a:r>
              <a:rPr lang="ru-RU" sz="2800" dirty="0" smtClean="0"/>
              <a:t>В. В. </a:t>
            </a:r>
            <a:r>
              <a:rPr lang="ru-RU" sz="2800" dirty="0" err="1" smtClean="0"/>
              <a:t>Кулямин</a:t>
            </a:r>
            <a:endParaRPr lang="ru-RU" sz="2800" dirty="0" smtClean="0"/>
          </a:p>
          <a:p>
            <a:r>
              <a:rPr lang="ru-RU" dirty="0" smtClean="0"/>
              <a:t>Институт системного программирования РАН</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081208220236!Web_development_timeline.png"/>
          <p:cNvPicPr>
            <a:picLocks noChangeAspect="1"/>
          </p:cNvPicPr>
          <p:nvPr/>
        </p:nvPicPr>
        <p:blipFill>
          <a:blip r:embed="rId2" cstate="print"/>
          <a:stretch>
            <a:fillRect/>
          </a:stretch>
        </p:blipFill>
        <p:spPr>
          <a:xfrm>
            <a:off x="489760" y="71414"/>
            <a:ext cx="8134031" cy="6748773"/>
          </a:xfrm>
          <a:prstGeom prst="rect">
            <a:avLst/>
          </a:prstGeom>
        </p:spPr>
      </p:pic>
      <p:sp>
        <p:nvSpPr>
          <p:cNvPr id="2" name="Title 1"/>
          <p:cNvSpPr>
            <a:spLocks noGrp="1"/>
          </p:cNvSpPr>
          <p:nvPr>
            <p:ph type="title"/>
          </p:nvPr>
        </p:nvSpPr>
        <p:spPr/>
        <p:txBody>
          <a:bodyPr>
            <a:normAutofit/>
          </a:bodyPr>
          <a:lstStyle/>
          <a:p>
            <a:r>
              <a:rPr lang="ru-RU" dirty="0" smtClean="0"/>
              <a:t>Сложность – множество технологий</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10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Статистика ошибок</a:t>
            </a:r>
            <a:endParaRPr lang="ru-RU" dirty="0"/>
          </a:p>
        </p:txBody>
      </p:sp>
      <p:sp>
        <p:nvSpPr>
          <p:cNvPr id="3" name="Content Placeholder 2"/>
          <p:cNvSpPr>
            <a:spLocks noGrp="1"/>
          </p:cNvSpPr>
          <p:nvPr>
            <p:ph idx="1"/>
          </p:nvPr>
        </p:nvSpPr>
        <p:spPr>
          <a:xfrm>
            <a:off x="304800" y="1554163"/>
            <a:ext cx="8686800" cy="1517648"/>
          </a:xfrm>
        </p:spPr>
        <p:txBody>
          <a:bodyPr>
            <a:normAutofit/>
          </a:bodyPr>
          <a:lstStyle/>
          <a:p>
            <a:r>
              <a:rPr lang="ru-RU" sz="2800" dirty="0" smtClean="0"/>
              <a:t>Основная причина – сложность</a:t>
            </a:r>
          </a:p>
          <a:p>
            <a:r>
              <a:rPr lang="ru-RU" sz="2800" dirty="0" smtClean="0"/>
              <a:t>Среднее количество ошибок на 1000 строк кода</a:t>
            </a:r>
          </a:p>
        </p:txBody>
      </p:sp>
      <p:sp>
        <p:nvSpPr>
          <p:cNvPr id="4" name="Slide Number Placeholder 3"/>
          <p:cNvSpPr>
            <a:spLocks noGrp="1"/>
          </p:cNvSpPr>
          <p:nvPr>
            <p:ph type="sldNum" sz="quarter" idx="12"/>
          </p:nvPr>
        </p:nvSpPr>
        <p:spPr/>
        <p:txBody>
          <a:bodyPr/>
          <a:lstStyle/>
          <a:p>
            <a:fld id="{74F5D732-9FB6-49A6-B414-EBBF6B685AA6}" type="slidenum">
              <a:rPr lang="ru-RU" smtClean="0"/>
              <a:pPr/>
              <a:t>11</a:t>
            </a:fld>
            <a:endParaRPr lang="ru-RU"/>
          </a:p>
        </p:txBody>
      </p:sp>
      <p:graphicFrame>
        <p:nvGraphicFramePr>
          <p:cNvPr id="5" name="Chart 4"/>
          <p:cNvGraphicFramePr>
            <a:graphicFrameLocks/>
          </p:cNvGraphicFramePr>
          <p:nvPr/>
        </p:nvGraphicFramePr>
        <p:xfrm>
          <a:off x="2233613" y="3000372"/>
          <a:ext cx="4676775" cy="3609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Риски, связанные с ошибками</a:t>
            </a:r>
            <a:endParaRPr lang="ru-RU" dirty="0"/>
          </a:p>
        </p:txBody>
      </p:sp>
      <p:sp>
        <p:nvSpPr>
          <p:cNvPr id="5" name="Content Placeholder 4"/>
          <p:cNvSpPr>
            <a:spLocks noGrp="1"/>
          </p:cNvSpPr>
          <p:nvPr>
            <p:ph sz="half" idx="1"/>
          </p:nvPr>
        </p:nvSpPr>
        <p:spPr/>
        <p:txBody>
          <a:bodyPr>
            <a:normAutofit fontScale="92500" lnSpcReduction="20000"/>
          </a:bodyPr>
          <a:lstStyle/>
          <a:p>
            <a:pPr lvl="0">
              <a:defRPr/>
            </a:pPr>
            <a:r>
              <a:rPr lang="ru-RU" sz="2600" dirty="0" smtClean="0"/>
              <a:t>Космические аппараты</a:t>
            </a:r>
            <a:endParaRPr lang="en-US" sz="2600" dirty="0" smtClean="0"/>
          </a:p>
          <a:p>
            <a:pPr lvl="1">
              <a:defRPr/>
            </a:pPr>
            <a:r>
              <a:rPr lang="en-US" sz="2200" dirty="0" smtClean="0"/>
              <a:t>Mariner I (1962)</a:t>
            </a:r>
          </a:p>
          <a:p>
            <a:pPr lvl="1">
              <a:defRPr/>
            </a:pPr>
            <a:r>
              <a:rPr lang="ru-RU" sz="2200" dirty="0" smtClean="0"/>
              <a:t>Фобос-1 (1988)</a:t>
            </a:r>
            <a:endParaRPr lang="en-US" sz="2200" dirty="0" smtClean="0"/>
          </a:p>
          <a:p>
            <a:pPr lvl="1">
              <a:defRPr/>
            </a:pPr>
            <a:r>
              <a:rPr lang="en-US" sz="2200" dirty="0" err="1" smtClean="0"/>
              <a:t>Ariane</a:t>
            </a:r>
            <a:r>
              <a:rPr lang="en-US" sz="2200" dirty="0" smtClean="0"/>
              <a:t> 5 (1996)</a:t>
            </a:r>
          </a:p>
          <a:p>
            <a:pPr lvl="1">
              <a:defRPr/>
            </a:pPr>
            <a:r>
              <a:rPr lang="en-US" sz="2200" dirty="0" smtClean="0"/>
              <a:t>Mars Climate Orbiter (1999)</a:t>
            </a:r>
            <a:endParaRPr lang="ru-RU" sz="2200" dirty="0" smtClean="0"/>
          </a:p>
          <a:p>
            <a:r>
              <a:rPr lang="ru-RU" sz="2600" dirty="0" smtClean="0"/>
              <a:t>Инфраструктура</a:t>
            </a:r>
          </a:p>
          <a:p>
            <a:pPr lvl="1"/>
            <a:r>
              <a:rPr lang="en-US" sz="2200" dirty="0" smtClean="0"/>
              <a:t>AT&amp;T long distance network crash (1990)</a:t>
            </a:r>
          </a:p>
          <a:p>
            <a:pPr lvl="1"/>
            <a:r>
              <a:rPr lang="en-US" sz="2200" dirty="0" smtClean="0"/>
              <a:t>Northeast Blackout (2003)</a:t>
            </a:r>
          </a:p>
          <a:p>
            <a:pPr lvl="1"/>
            <a:r>
              <a:rPr lang="en-US" sz="2200" dirty="0" err="1" smtClean="0"/>
              <a:t>OpenSSL</a:t>
            </a:r>
            <a:r>
              <a:rPr lang="en-US" sz="2200" dirty="0" smtClean="0"/>
              <a:t> </a:t>
            </a:r>
            <a:r>
              <a:rPr lang="en-US" sz="2200" dirty="0" err="1" smtClean="0"/>
              <a:t>rnd</a:t>
            </a:r>
            <a:r>
              <a:rPr lang="en-US" sz="2200" dirty="0" smtClean="0"/>
              <a:t> in </a:t>
            </a:r>
            <a:r>
              <a:rPr lang="en-US" sz="2200" dirty="0" err="1" smtClean="0"/>
              <a:t>Debian</a:t>
            </a:r>
            <a:r>
              <a:rPr lang="en-US" sz="2200" dirty="0" smtClean="0"/>
              <a:t> (2006-8)</a:t>
            </a:r>
          </a:p>
          <a:p>
            <a:pPr lvl="1"/>
            <a:r>
              <a:rPr lang="en-US" sz="2200" dirty="0" smtClean="0"/>
              <a:t>Heathrow Airport Terminal 5 baggage system (2008)</a:t>
            </a:r>
          </a:p>
          <a:p>
            <a:pPr>
              <a:buNone/>
            </a:pPr>
            <a:endParaRPr lang="ru-RU" dirty="0"/>
          </a:p>
        </p:txBody>
      </p:sp>
      <p:sp>
        <p:nvSpPr>
          <p:cNvPr id="6" name="Content Placeholder 5"/>
          <p:cNvSpPr>
            <a:spLocks noGrp="1"/>
          </p:cNvSpPr>
          <p:nvPr>
            <p:ph sz="half" idx="2"/>
          </p:nvPr>
        </p:nvSpPr>
        <p:spPr/>
        <p:txBody>
          <a:bodyPr>
            <a:normAutofit fontScale="92500" lnSpcReduction="20000"/>
          </a:bodyPr>
          <a:lstStyle/>
          <a:p>
            <a:pPr lvl="0"/>
            <a:r>
              <a:rPr lang="ru-RU" sz="2600" dirty="0" smtClean="0"/>
              <a:t>Автомобили</a:t>
            </a:r>
          </a:p>
          <a:p>
            <a:pPr lvl="1"/>
            <a:r>
              <a:rPr lang="en-US" sz="2200" dirty="0" smtClean="0"/>
              <a:t>Toyota </a:t>
            </a:r>
            <a:r>
              <a:rPr lang="en-US" sz="2200" dirty="0" err="1" smtClean="0"/>
              <a:t>Prius</a:t>
            </a:r>
            <a:r>
              <a:rPr lang="en-US" sz="2200" dirty="0" smtClean="0"/>
              <a:t> (2005</a:t>
            </a:r>
            <a:r>
              <a:rPr lang="ru-RU" sz="2200" dirty="0" smtClean="0"/>
              <a:t>, 2010</a:t>
            </a:r>
            <a:r>
              <a:rPr lang="en-US" sz="2200" dirty="0" smtClean="0"/>
              <a:t>)</a:t>
            </a:r>
          </a:p>
          <a:p>
            <a:pPr lvl="0"/>
            <a:r>
              <a:rPr lang="ru-RU" sz="2600" dirty="0" smtClean="0"/>
              <a:t>Медицинское оборудование</a:t>
            </a:r>
          </a:p>
          <a:p>
            <a:pPr lvl="1"/>
            <a:r>
              <a:rPr lang="en-US" sz="2200" dirty="0" smtClean="0"/>
              <a:t>Therac-25 (1985-7)</a:t>
            </a:r>
          </a:p>
          <a:p>
            <a:pPr lvl="1"/>
            <a:r>
              <a:rPr lang="en-US" sz="2200" dirty="0" smtClean="0"/>
              <a:t>Medtronic </a:t>
            </a:r>
            <a:r>
              <a:rPr lang="en-US" sz="2200" dirty="0" err="1" smtClean="0"/>
              <a:t>Maximo</a:t>
            </a:r>
            <a:r>
              <a:rPr lang="en-US" sz="2200" dirty="0" smtClean="0"/>
              <a:t> (2008)</a:t>
            </a:r>
            <a:endParaRPr lang="ru-RU" sz="2200" dirty="0" smtClean="0"/>
          </a:p>
          <a:p>
            <a:pPr lvl="0"/>
            <a:r>
              <a:rPr lang="ru-RU" sz="2600" dirty="0" err="1" smtClean="0"/>
              <a:t>Авионика</a:t>
            </a:r>
            <a:r>
              <a:rPr lang="ru-RU" sz="2600" dirty="0" smtClean="0"/>
              <a:t> и военное оборудование</a:t>
            </a:r>
          </a:p>
          <a:p>
            <a:pPr lvl="1"/>
            <a:r>
              <a:rPr lang="en-US" sz="2200" dirty="0" smtClean="0"/>
              <a:t>Lockheed F-117 (1982)</a:t>
            </a:r>
          </a:p>
          <a:p>
            <a:pPr lvl="1"/>
            <a:r>
              <a:rPr lang="en-US" sz="2200" dirty="0" smtClean="0"/>
              <a:t>MIM-104 Patriot (1991)</a:t>
            </a:r>
          </a:p>
          <a:p>
            <a:pPr lvl="1"/>
            <a:r>
              <a:rPr lang="en-US" sz="2200" dirty="0" smtClean="0"/>
              <a:t>Chinook ZD576 (1994)</a:t>
            </a:r>
          </a:p>
          <a:p>
            <a:pPr lvl="1"/>
            <a:r>
              <a:rPr lang="en-US" sz="2200" dirty="0" smtClean="0"/>
              <a:t>USS Yorktown (1997)</a:t>
            </a:r>
          </a:p>
          <a:p>
            <a:pPr lvl="1"/>
            <a:r>
              <a:rPr lang="en-US" sz="2200" dirty="0" smtClean="0"/>
              <a:t>F-22 Raptor (2007)</a:t>
            </a:r>
          </a:p>
          <a:p>
            <a:pPr lvl="1"/>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12</a:t>
            </a:fld>
            <a:endParaRPr lang="ru-RU"/>
          </a:p>
        </p:txBody>
      </p:sp>
      <p:sp>
        <p:nvSpPr>
          <p:cNvPr id="8" name="TextBox 7"/>
          <p:cNvSpPr txBox="1"/>
          <p:nvPr/>
        </p:nvSpPr>
        <p:spPr>
          <a:xfrm>
            <a:off x="892943" y="6000768"/>
            <a:ext cx="7358114" cy="892552"/>
          </a:xfrm>
          <a:prstGeom prst="rect">
            <a:avLst/>
          </a:prstGeom>
          <a:noFill/>
        </p:spPr>
        <p:txBody>
          <a:bodyPr wrap="square" rtlCol="0">
            <a:spAutoFit/>
          </a:bodyPr>
          <a:lstStyle/>
          <a:p>
            <a:pPr algn="ctr"/>
            <a:r>
              <a:rPr lang="ru-RU" sz="2800" b="1" dirty="0">
                <a:solidFill>
                  <a:schemeClr val="tx2"/>
                </a:solidFill>
              </a:rPr>
              <a:t>Потери</a:t>
            </a:r>
            <a:r>
              <a:rPr lang="en-US" sz="2800" b="1" dirty="0">
                <a:solidFill>
                  <a:schemeClr val="tx2"/>
                </a:solidFill>
              </a:rPr>
              <a:t> </a:t>
            </a:r>
            <a:r>
              <a:rPr lang="ru-RU" sz="2800" b="1" dirty="0">
                <a:solidFill>
                  <a:schemeClr val="tx2"/>
                </a:solidFill>
              </a:rPr>
              <a:t>индустрии США в 2001 году – </a:t>
            </a:r>
            <a:r>
              <a:rPr lang="en-US" sz="2800" b="1" dirty="0">
                <a:solidFill>
                  <a:schemeClr val="tx2"/>
                </a:solidFill>
              </a:rPr>
              <a:t>60 G$</a:t>
            </a:r>
            <a:endParaRPr lang="ru-RU" sz="2800" b="1" dirty="0">
              <a:solidFill>
                <a:schemeClr val="tx2"/>
              </a:solidFill>
            </a:endParaRPr>
          </a:p>
          <a:p>
            <a:pPr algn="ct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slide(fromBottom)">
                                      <p:cBhvr>
                                        <p:cTn id="11" dur="500"/>
                                        <p:tgtEl>
                                          <p:spTgt spid="5">
                                            <p:txEl>
                                              <p:pRg st="5" end="5"/>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slide(fromBottom)">
                                      <p:cBhvr>
                                        <p:cTn id="14" dur="500"/>
                                        <p:tgtEl>
                                          <p:spTgt spid="5">
                                            <p:txEl>
                                              <p:pRg st="1" end="1"/>
                                            </p:txEl>
                                          </p:spTgt>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slide(fromBottom)">
                                      <p:cBhvr>
                                        <p:cTn id="18" dur="500"/>
                                        <p:tgtEl>
                                          <p:spTgt spid="5">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slide(fromBottom)">
                                      <p:cBhvr>
                                        <p:cTn id="21" dur="500"/>
                                        <p:tgtEl>
                                          <p:spTgt spid="5">
                                            <p:txEl>
                                              <p:pRg st="6" end="6"/>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slide(fromBottom)">
                                      <p:cBhvr>
                                        <p:cTn id="24" dur="500"/>
                                        <p:tgtEl>
                                          <p:spTgt spid="6">
                                            <p:txEl>
                                              <p:pRg st="0" end="0"/>
                                            </p:txEl>
                                          </p:spTgt>
                                        </p:tgtEl>
                                      </p:cBhvr>
                                    </p:animEffect>
                                  </p:childTnLst>
                                </p:cTn>
                              </p:par>
                            </p:childTnLst>
                          </p:cTn>
                        </p:par>
                        <p:par>
                          <p:cTn id="25" fill="hold">
                            <p:stCondLst>
                              <p:cond delay="1500"/>
                            </p:stCondLst>
                            <p:childTnLst>
                              <p:par>
                                <p:cTn id="26" presetID="12" presetClass="entr" presetSubtype="4" fill="hold"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lide(fromBottom)">
                                      <p:cBhvr>
                                        <p:cTn id="28" dur="500"/>
                                        <p:tgtEl>
                                          <p:spTgt spid="5">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slide(fromBottom)">
                                      <p:cBhvr>
                                        <p:cTn id="31" dur="500"/>
                                        <p:tgtEl>
                                          <p:spTgt spid="6">
                                            <p:txEl>
                                              <p:pRg st="2" end="2"/>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slide(fromBottom)">
                                      <p:cBhvr>
                                        <p:cTn id="34" dur="500"/>
                                        <p:tgtEl>
                                          <p:spTgt spid="5">
                                            <p:txEl>
                                              <p:pRg st="7" end="7"/>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slide(fromBottom)">
                                      <p:cBhvr>
                                        <p:cTn id="37" dur="500"/>
                                        <p:tgtEl>
                                          <p:spTgt spid="6">
                                            <p:txEl>
                                              <p:pRg st="1" end="1"/>
                                            </p:txEl>
                                          </p:spTgt>
                                        </p:tgtEl>
                                      </p:cBhvr>
                                    </p:animEffect>
                                  </p:childTnLst>
                                </p:cTn>
                              </p:par>
                            </p:childTnLst>
                          </p:cTn>
                        </p:par>
                        <p:par>
                          <p:cTn id="38" fill="hold">
                            <p:stCondLst>
                              <p:cond delay="2000"/>
                            </p:stCondLst>
                            <p:childTnLst>
                              <p:par>
                                <p:cTn id="39" presetID="12" presetClass="entr" presetSubtype="4" fill="hold" nodeType="after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slide(fromBottom)">
                                      <p:cBhvr>
                                        <p:cTn id="41" dur="500"/>
                                        <p:tgtEl>
                                          <p:spTgt spid="5">
                                            <p:txEl>
                                              <p:pRg st="4" end="4"/>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slide(fromBottom)">
                                      <p:cBhvr>
                                        <p:cTn id="44" dur="500"/>
                                        <p:tgtEl>
                                          <p:spTgt spid="6">
                                            <p:txEl>
                                              <p:pRg st="5" end="5"/>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slide(fromBottom)">
                                      <p:cBhvr>
                                        <p:cTn id="47" dur="500"/>
                                        <p:tgtEl>
                                          <p:spTgt spid="6">
                                            <p:txEl>
                                              <p:pRg st="3" end="3"/>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slide(fromBottom)">
                                      <p:cBhvr>
                                        <p:cTn id="50" dur="500"/>
                                        <p:tgtEl>
                                          <p:spTgt spid="5">
                                            <p:txEl>
                                              <p:pRg st="8" end="8"/>
                                            </p:txEl>
                                          </p:spTgt>
                                        </p:tgtEl>
                                      </p:cBhvr>
                                    </p:animEffect>
                                  </p:childTnLst>
                                </p:cTn>
                              </p:par>
                            </p:childTnLst>
                          </p:cTn>
                        </p:par>
                        <p:par>
                          <p:cTn id="51" fill="hold">
                            <p:stCondLst>
                              <p:cond delay="2500"/>
                            </p:stCondLst>
                            <p:childTnLst>
                              <p:par>
                                <p:cTn id="52" presetID="12" presetClass="entr" presetSubtype="4" fill="hold" nodeType="after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slide(fromBottom)">
                                      <p:cBhvr>
                                        <p:cTn id="54" dur="500"/>
                                        <p:tgtEl>
                                          <p:spTgt spid="6">
                                            <p:txEl>
                                              <p:pRg st="6" end="6"/>
                                            </p:txEl>
                                          </p:spTgt>
                                        </p:tgtEl>
                                      </p:cBhvr>
                                    </p:animEffect>
                                  </p:childTnLst>
                                </p:cTn>
                              </p:par>
                              <p:par>
                                <p:cTn id="55" presetID="12" presetClass="entr" presetSubtype="4" fill="hold" nodeType="with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slide(fromBottom)">
                                      <p:cBhvr>
                                        <p:cTn id="57" dur="500"/>
                                        <p:tgtEl>
                                          <p:spTgt spid="6">
                                            <p:txEl>
                                              <p:pRg st="4" end="4"/>
                                            </p:txEl>
                                          </p:spTgt>
                                        </p:tgtEl>
                                      </p:cBhvr>
                                    </p:animEffect>
                                  </p:childTnLst>
                                </p:cTn>
                              </p:par>
                              <p:par>
                                <p:cTn id="58" presetID="12" presetClass="entr" presetSubtype="4" fill="hold" nodeType="with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slide(fromBottom)">
                                      <p:cBhvr>
                                        <p:cTn id="60" dur="500"/>
                                        <p:tgtEl>
                                          <p:spTgt spid="5">
                                            <p:txEl>
                                              <p:pRg st="9" end="9"/>
                                            </p:txEl>
                                          </p:spTgt>
                                        </p:tgtEl>
                                      </p:cBhvr>
                                    </p:animEffect>
                                  </p:childTnLst>
                                </p:cTn>
                              </p:par>
                            </p:childTnLst>
                          </p:cTn>
                        </p:par>
                        <p:par>
                          <p:cTn id="61" fill="hold">
                            <p:stCondLst>
                              <p:cond delay="3000"/>
                            </p:stCondLst>
                            <p:childTnLst>
                              <p:par>
                                <p:cTn id="62" presetID="12" presetClass="entr" presetSubtype="4" fill="hold" nodeType="afterEffect">
                                  <p:stCondLst>
                                    <p:cond delay="0"/>
                                  </p:stCondLst>
                                  <p:childTnLst>
                                    <p:set>
                                      <p:cBhvr>
                                        <p:cTn id="63" dur="1" fill="hold">
                                          <p:stCondLst>
                                            <p:cond delay="0"/>
                                          </p:stCondLst>
                                        </p:cTn>
                                        <p:tgtEl>
                                          <p:spTgt spid="6">
                                            <p:txEl>
                                              <p:pRg st="7" end="7"/>
                                            </p:txEl>
                                          </p:spTgt>
                                        </p:tgtEl>
                                        <p:attrNameLst>
                                          <p:attrName>style.visibility</p:attrName>
                                        </p:attrNameLst>
                                      </p:cBhvr>
                                      <p:to>
                                        <p:strVal val="visible"/>
                                      </p:to>
                                    </p:set>
                                    <p:animEffect transition="in" filter="slide(fromBottom)">
                                      <p:cBhvr>
                                        <p:cTn id="64" dur="500"/>
                                        <p:tgtEl>
                                          <p:spTgt spid="6">
                                            <p:txEl>
                                              <p:pRg st="7" end="7"/>
                                            </p:txEl>
                                          </p:spTgt>
                                        </p:tgtEl>
                                      </p:cBhvr>
                                    </p:animEffect>
                                  </p:childTnLst>
                                </p:cTn>
                              </p:par>
                            </p:childTnLst>
                          </p:cTn>
                        </p:par>
                        <p:par>
                          <p:cTn id="65" fill="hold">
                            <p:stCondLst>
                              <p:cond delay="3500"/>
                            </p:stCondLst>
                            <p:childTnLst>
                              <p:par>
                                <p:cTn id="66" presetID="12" presetClass="entr" presetSubtype="4" fill="hold" nodeType="afterEffect">
                                  <p:stCondLst>
                                    <p:cond delay="0"/>
                                  </p:stCondLst>
                                  <p:childTnLst>
                                    <p:set>
                                      <p:cBhvr>
                                        <p:cTn id="67" dur="1" fill="hold">
                                          <p:stCondLst>
                                            <p:cond delay="0"/>
                                          </p:stCondLst>
                                        </p:cTn>
                                        <p:tgtEl>
                                          <p:spTgt spid="6">
                                            <p:txEl>
                                              <p:pRg st="8" end="8"/>
                                            </p:txEl>
                                          </p:spTgt>
                                        </p:tgtEl>
                                        <p:attrNameLst>
                                          <p:attrName>style.visibility</p:attrName>
                                        </p:attrNameLst>
                                      </p:cBhvr>
                                      <p:to>
                                        <p:strVal val="visible"/>
                                      </p:to>
                                    </p:set>
                                    <p:animEffect transition="in" filter="slide(fromBottom)">
                                      <p:cBhvr>
                                        <p:cTn id="68" dur="500"/>
                                        <p:tgtEl>
                                          <p:spTgt spid="6">
                                            <p:txEl>
                                              <p:pRg st="8" end="8"/>
                                            </p:txEl>
                                          </p:spTgt>
                                        </p:tgtEl>
                                      </p:cBhvr>
                                    </p:animEffect>
                                  </p:childTnLst>
                                </p:cTn>
                              </p:par>
                            </p:childTnLst>
                          </p:cTn>
                        </p:par>
                        <p:par>
                          <p:cTn id="69" fill="hold">
                            <p:stCondLst>
                              <p:cond delay="4000"/>
                            </p:stCondLst>
                            <p:childTnLst>
                              <p:par>
                                <p:cTn id="70" presetID="12" presetClass="entr" presetSubtype="4" fill="hold" nodeType="afterEffect">
                                  <p:stCondLst>
                                    <p:cond delay="0"/>
                                  </p:stCondLst>
                                  <p:childTnLst>
                                    <p:set>
                                      <p:cBhvr>
                                        <p:cTn id="71" dur="1" fill="hold">
                                          <p:stCondLst>
                                            <p:cond delay="0"/>
                                          </p:stCondLst>
                                        </p:cTn>
                                        <p:tgtEl>
                                          <p:spTgt spid="6">
                                            <p:txEl>
                                              <p:pRg st="9" end="9"/>
                                            </p:txEl>
                                          </p:spTgt>
                                        </p:tgtEl>
                                        <p:attrNameLst>
                                          <p:attrName>style.visibility</p:attrName>
                                        </p:attrNameLst>
                                      </p:cBhvr>
                                      <p:to>
                                        <p:strVal val="visible"/>
                                      </p:to>
                                    </p:set>
                                    <p:animEffect transition="in" filter="slide(fromBottom)">
                                      <p:cBhvr>
                                        <p:cTn id="72" dur="500"/>
                                        <p:tgtEl>
                                          <p:spTgt spid="6">
                                            <p:txEl>
                                              <p:pRg st="9" end="9"/>
                                            </p:txEl>
                                          </p:spTgt>
                                        </p:tgtEl>
                                      </p:cBhvr>
                                    </p:animEffect>
                                  </p:childTnLst>
                                </p:cTn>
                              </p:par>
                            </p:childTnLst>
                          </p:cTn>
                        </p:par>
                        <p:par>
                          <p:cTn id="73" fill="hold">
                            <p:stCondLst>
                              <p:cond delay="4500"/>
                            </p:stCondLst>
                            <p:childTnLst>
                              <p:par>
                                <p:cTn id="74" presetID="12" presetClass="entr" presetSubtype="4" fill="hold" nodeType="afterEffect">
                                  <p:stCondLst>
                                    <p:cond delay="0"/>
                                  </p:stCondLst>
                                  <p:childTnLst>
                                    <p:set>
                                      <p:cBhvr>
                                        <p:cTn id="75" dur="1" fill="hold">
                                          <p:stCondLst>
                                            <p:cond delay="0"/>
                                          </p:stCondLst>
                                        </p:cTn>
                                        <p:tgtEl>
                                          <p:spTgt spid="6">
                                            <p:txEl>
                                              <p:pRg st="10" end="10"/>
                                            </p:txEl>
                                          </p:spTgt>
                                        </p:tgtEl>
                                        <p:attrNameLst>
                                          <p:attrName>style.visibility</p:attrName>
                                        </p:attrNameLst>
                                      </p:cBhvr>
                                      <p:to>
                                        <p:strVal val="visible"/>
                                      </p:to>
                                    </p:set>
                                    <p:animEffect transition="in" filter="slide(fromBottom)">
                                      <p:cBhvr>
                                        <p:cTn id="76" dur="500"/>
                                        <p:tgtEl>
                                          <p:spTgt spid="6">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slide(fromBottom)">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делать?</a:t>
            </a:r>
            <a:endParaRPr lang="ru-RU" dirty="0"/>
          </a:p>
        </p:txBody>
      </p:sp>
      <p:sp>
        <p:nvSpPr>
          <p:cNvPr id="3" name="Content Placeholder 2"/>
          <p:cNvSpPr>
            <a:spLocks noGrp="1"/>
          </p:cNvSpPr>
          <p:nvPr>
            <p:ph idx="1"/>
          </p:nvPr>
        </p:nvSpPr>
        <p:spPr>
          <a:xfrm>
            <a:off x="304800" y="1554162"/>
            <a:ext cx="8686800" cy="4660920"/>
          </a:xfrm>
        </p:spPr>
        <p:txBody>
          <a:bodyPr>
            <a:normAutofit fontScale="85000" lnSpcReduction="20000"/>
          </a:bodyPr>
          <a:lstStyle/>
          <a:p>
            <a:r>
              <a:rPr lang="ru-RU" dirty="0" smtClean="0"/>
              <a:t>Не делать ошибок</a:t>
            </a:r>
          </a:p>
          <a:p>
            <a:pPr lvl="1">
              <a:buClr>
                <a:srgbClr val="FF0000"/>
              </a:buClr>
              <a:buSzPct val="100000"/>
              <a:buFont typeface="Franklin Gothic Book" pitchFamily="34" charset="0"/>
              <a:buChar char="—"/>
            </a:pPr>
            <a:r>
              <a:rPr lang="ru-RU" dirty="0" smtClean="0">
                <a:solidFill>
                  <a:srgbClr val="FF0000"/>
                </a:solidFill>
              </a:rPr>
              <a:t>Невозможно из-за сложности</a:t>
            </a:r>
          </a:p>
          <a:p>
            <a:r>
              <a:rPr lang="ru-RU" dirty="0" smtClean="0"/>
              <a:t>Предотвращение ошибок</a:t>
            </a:r>
            <a:endParaRPr lang="en-US" dirty="0" smtClean="0"/>
          </a:p>
          <a:p>
            <a:pPr lvl="1"/>
            <a:r>
              <a:rPr lang="ru-RU" dirty="0" smtClean="0"/>
              <a:t>Тщательный анализ требований и возможных решений</a:t>
            </a:r>
          </a:p>
          <a:p>
            <a:pPr lvl="1"/>
            <a:r>
              <a:rPr lang="ru-RU" dirty="0" smtClean="0"/>
              <a:t>Изоляция компонентов</a:t>
            </a:r>
            <a:endParaRPr lang="en-US" dirty="0" smtClean="0"/>
          </a:p>
          <a:p>
            <a:pPr lvl="1"/>
            <a:r>
              <a:rPr lang="ru-RU" dirty="0" smtClean="0"/>
              <a:t>Повышение уровня абстракции языков</a:t>
            </a:r>
          </a:p>
          <a:p>
            <a:pPr lvl="1"/>
            <a:r>
              <a:rPr lang="ru-RU" dirty="0" smtClean="0"/>
              <a:t>Устранение </a:t>
            </a:r>
            <a:r>
              <a:rPr lang="en-US" dirty="0" smtClean="0"/>
              <a:t>error-prone </a:t>
            </a:r>
            <a:r>
              <a:rPr lang="ru-RU" dirty="0" smtClean="0"/>
              <a:t>конструкций</a:t>
            </a:r>
          </a:p>
          <a:p>
            <a:pPr lvl="1"/>
            <a:r>
              <a:rPr lang="ru-RU" dirty="0" smtClean="0"/>
              <a:t>Стандартизация и документирование </a:t>
            </a:r>
            <a:br>
              <a:rPr lang="ru-RU" dirty="0" smtClean="0"/>
            </a:br>
            <a:r>
              <a:rPr lang="ru-RU" dirty="0" smtClean="0"/>
              <a:t>языков, протоколов и библиотек</a:t>
            </a:r>
          </a:p>
          <a:p>
            <a:r>
              <a:rPr lang="ru-RU" dirty="0" smtClean="0"/>
              <a:t>Выявление ошибок</a:t>
            </a:r>
          </a:p>
          <a:p>
            <a:pPr lvl="1"/>
            <a:r>
              <a:rPr lang="ru-RU" dirty="0" smtClean="0"/>
              <a:t>Верификация и </a:t>
            </a:r>
            <a:r>
              <a:rPr lang="ru-RU" dirty="0" err="1" smtClean="0"/>
              <a:t>валидация</a:t>
            </a:r>
            <a:endParaRPr lang="ru-RU" dirty="0" smtClean="0"/>
          </a:p>
          <a:p>
            <a:r>
              <a:rPr lang="ru-RU" dirty="0" smtClean="0"/>
              <a:t>Исправление ошибок</a:t>
            </a:r>
          </a:p>
        </p:txBody>
      </p:sp>
      <p:sp>
        <p:nvSpPr>
          <p:cNvPr id="4" name="Slide Number Placeholder 3"/>
          <p:cNvSpPr>
            <a:spLocks noGrp="1"/>
          </p:cNvSpPr>
          <p:nvPr>
            <p:ph type="sldNum" sz="quarter" idx="12"/>
          </p:nvPr>
        </p:nvSpPr>
        <p:spPr/>
        <p:txBody>
          <a:bodyPr/>
          <a:lstStyle/>
          <a:p>
            <a:fld id="{74F5D732-9FB6-49A6-B414-EBBF6B685AA6}" type="slidenum">
              <a:rPr lang="ru-RU" smtClean="0"/>
              <a:pPr/>
              <a:t>13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slide(fromBottom)">
                                      <p:cBhvr>
                                        <p:cTn id="20" dur="500"/>
                                        <p:tgtEl>
                                          <p:spTgt spid="3">
                                            <p:txEl>
                                              <p:pRg st="8" end="8"/>
                                            </p:txEl>
                                          </p:spTgt>
                                        </p:tgtEl>
                                      </p:cBhvr>
                                    </p:animEffect>
                                  </p:childTnLst>
                                </p:cTn>
                              </p:par>
                            </p:childTnLst>
                          </p:cTn>
                        </p:par>
                        <p:par>
                          <p:cTn id="21" fill="hold">
                            <p:stCondLst>
                              <p:cond delay="1000"/>
                            </p:stCondLst>
                            <p:childTnLst>
                              <p:par>
                                <p:cTn id="22" presetID="12" presetClass="entr" presetSubtype="4"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slide(fromBottom)">
                                      <p:cBhvr>
                                        <p:cTn id="24" dur="500"/>
                                        <p:tgtEl>
                                          <p:spTgt spid="3">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lide(fromBottom)">
                                      <p:cBhvr>
                                        <p:cTn id="29" dur="500"/>
                                        <p:tgtEl>
                                          <p:spTgt spid="3">
                                            <p:txEl>
                                              <p:pRg st="3" end="3"/>
                                            </p:txEl>
                                          </p:spTgt>
                                        </p:tgtEl>
                                      </p:cBhvr>
                                    </p:animEffect>
                                  </p:childTnLst>
                                </p:cTn>
                              </p:par>
                            </p:childTnLst>
                          </p:cTn>
                        </p:par>
                        <p:par>
                          <p:cTn id="30" fill="hold">
                            <p:stCondLst>
                              <p:cond delay="500"/>
                            </p:stCondLst>
                            <p:childTnLst>
                              <p:par>
                                <p:cTn id="31" presetID="12" presetClass="entr" presetSubtype="4"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lide(fromBottom)">
                                      <p:cBhvr>
                                        <p:cTn id="33" dur="500"/>
                                        <p:tgtEl>
                                          <p:spTgt spid="3">
                                            <p:txEl>
                                              <p:pRg st="4" end="4"/>
                                            </p:txEl>
                                          </p:spTgt>
                                        </p:tgtEl>
                                      </p:cBhvr>
                                    </p:animEffect>
                                  </p:childTnLst>
                                </p:cTn>
                              </p:par>
                            </p:childTnLst>
                          </p:cTn>
                        </p:par>
                        <p:par>
                          <p:cTn id="34" fill="hold">
                            <p:stCondLst>
                              <p:cond delay="1000"/>
                            </p:stCondLst>
                            <p:childTnLst>
                              <p:par>
                                <p:cTn id="35" presetID="12" presetClass="entr" presetSubtype="4"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par>
                          <p:cTn id="38" fill="hold">
                            <p:stCondLst>
                              <p:cond delay="1500"/>
                            </p:stCondLst>
                            <p:childTnLst>
                              <p:par>
                                <p:cTn id="39" presetID="12" presetClass="entr" presetSubtype="4"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slide(fromBottom)">
                                      <p:cBhvr>
                                        <p:cTn id="41" dur="500"/>
                                        <p:tgtEl>
                                          <p:spTgt spid="3">
                                            <p:txEl>
                                              <p:pRg st="6" end="6"/>
                                            </p:txEl>
                                          </p:spTgt>
                                        </p:tgtEl>
                                      </p:cBhvr>
                                    </p:animEffect>
                                  </p:childTnLst>
                                </p:cTn>
                              </p:par>
                            </p:childTnLst>
                          </p:cTn>
                        </p:par>
                        <p:par>
                          <p:cTn id="42" fill="hold">
                            <p:stCondLst>
                              <p:cond delay="2000"/>
                            </p:stCondLst>
                            <p:childTnLst>
                              <p:par>
                                <p:cTn id="43" presetID="12" presetClass="entr" presetSubtype="4"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slide(fromBottom)">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slide(fromBottom)">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Возможное решение</a:t>
            </a:r>
            <a:endParaRPr lang="ru-RU" dirty="0"/>
          </a:p>
        </p:txBody>
      </p:sp>
      <p:sp>
        <p:nvSpPr>
          <p:cNvPr id="3" name="Content Placeholder 2"/>
          <p:cNvSpPr>
            <a:spLocks noGrp="1"/>
          </p:cNvSpPr>
          <p:nvPr>
            <p:ph idx="1"/>
          </p:nvPr>
        </p:nvSpPr>
        <p:spPr/>
        <p:txBody>
          <a:bodyPr>
            <a:normAutofit lnSpcReduction="10000"/>
          </a:bodyPr>
          <a:lstStyle/>
          <a:p>
            <a:r>
              <a:rPr lang="ru-RU" dirty="0" smtClean="0"/>
              <a:t>Программные системы – одни из самых сложных искусственных систем</a:t>
            </a:r>
          </a:p>
          <a:p>
            <a:r>
              <a:rPr lang="ru-RU" dirty="0" smtClean="0"/>
              <a:t>Нужны методы построения программного обеспечения с заданными свойствами</a:t>
            </a:r>
          </a:p>
          <a:p>
            <a:r>
              <a:rPr lang="ru-RU" b="1" u="sng" dirty="0" smtClean="0">
                <a:solidFill>
                  <a:schemeClr val="bg2">
                    <a:lumMod val="25000"/>
                  </a:schemeClr>
                </a:solidFill>
              </a:rPr>
              <a:t>Формальные методы</a:t>
            </a:r>
          </a:p>
          <a:p>
            <a:pPr lvl="1"/>
            <a:r>
              <a:rPr lang="ru-RU" dirty="0" smtClean="0"/>
              <a:t>Формализация требований</a:t>
            </a:r>
          </a:p>
          <a:p>
            <a:pPr lvl="2">
              <a:buNone/>
            </a:pPr>
            <a:r>
              <a:rPr lang="ru-RU" dirty="0" smtClean="0"/>
              <a:t>Наиболее детальный и строгий их анализ</a:t>
            </a:r>
          </a:p>
          <a:p>
            <a:pPr lvl="1"/>
            <a:r>
              <a:rPr lang="ru-RU" dirty="0" smtClean="0"/>
              <a:t>Формализация проектных решений</a:t>
            </a:r>
          </a:p>
          <a:p>
            <a:pPr lvl="1"/>
            <a:r>
              <a:rPr lang="ru-RU" dirty="0" smtClean="0"/>
              <a:t>Формальный анализ и верификация свойств ПО </a:t>
            </a:r>
          </a:p>
        </p:txBody>
      </p:sp>
      <p:sp>
        <p:nvSpPr>
          <p:cNvPr id="4" name="Slide Number Placeholder 3"/>
          <p:cNvSpPr>
            <a:spLocks noGrp="1"/>
          </p:cNvSpPr>
          <p:nvPr>
            <p:ph type="sldNum" sz="quarter" idx="12"/>
          </p:nvPr>
        </p:nvSpPr>
        <p:spPr/>
        <p:txBody>
          <a:bodyPr/>
          <a:lstStyle/>
          <a:p>
            <a:fld id="{74F5D732-9FB6-49A6-B414-EBBF6B685AA6}" type="slidenum">
              <a:rPr lang="ru-RU" smtClean="0"/>
              <a:pPr/>
              <a:t>14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childTnLst>
                          </p:cTn>
                        </p:par>
                        <p:par>
                          <p:cTn id="22" fill="hold">
                            <p:stCondLst>
                              <p:cond delay="500"/>
                            </p:stCondLst>
                            <p:childTnLst>
                              <p:par>
                                <p:cTn id="23" presetID="12" presetClass="entr" presetSubtype="4"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childTnLst>
                          </p:cTn>
                        </p:par>
                        <p:par>
                          <p:cTn id="26" fill="hold">
                            <p:stCondLst>
                              <p:cond delay="1000"/>
                            </p:stCondLst>
                            <p:childTnLst>
                              <p:par>
                                <p:cTn id="27" presetID="1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slide(fromBottom)">
                                      <p:cBhvr>
                                        <p:cTn id="29" dur="500"/>
                                        <p:tgtEl>
                                          <p:spTgt spid="3">
                                            <p:txEl>
                                              <p:pRg st="5" end="5"/>
                                            </p:txEl>
                                          </p:spTgt>
                                        </p:tgtEl>
                                      </p:cBhvr>
                                    </p:animEffect>
                                  </p:childTnLst>
                                </p:cTn>
                              </p:par>
                            </p:childTnLst>
                          </p:cTn>
                        </p:par>
                        <p:par>
                          <p:cTn id="30" fill="hold">
                            <p:stCondLst>
                              <p:cond delay="1500"/>
                            </p:stCondLst>
                            <p:childTnLst>
                              <p:par>
                                <p:cTn id="31" presetID="12" presetClass="entr" presetSubtype="4"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lide(fromBottom)">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истоки формальных методов</a:t>
            </a:r>
            <a:endParaRPr lang="ru-RU" dirty="0"/>
          </a:p>
        </p:txBody>
      </p:sp>
      <p:sp>
        <p:nvSpPr>
          <p:cNvPr id="3" name="Content Placeholder 2"/>
          <p:cNvSpPr>
            <a:spLocks noGrp="1"/>
          </p:cNvSpPr>
          <p:nvPr>
            <p:ph idx="1"/>
          </p:nvPr>
        </p:nvSpPr>
        <p:spPr/>
        <p:txBody>
          <a:bodyPr>
            <a:normAutofit fontScale="92500" lnSpcReduction="20000"/>
          </a:bodyPr>
          <a:lstStyle/>
          <a:p>
            <a:r>
              <a:rPr lang="ru-RU" dirty="0" smtClean="0"/>
              <a:t>Формальные языки </a:t>
            </a:r>
            <a:r>
              <a:rPr lang="en-US" sz="2800" dirty="0" smtClean="0"/>
              <a:t>[N. Chomsky 1956]</a:t>
            </a:r>
            <a:endParaRPr lang="en-US" dirty="0" smtClean="0"/>
          </a:p>
          <a:p>
            <a:pPr lvl="1"/>
            <a:r>
              <a:rPr lang="en-US" dirty="0" smtClean="0"/>
              <a:t>BNF </a:t>
            </a:r>
            <a:r>
              <a:rPr lang="ru-RU" dirty="0" smtClean="0"/>
              <a:t>и описание языков </a:t>
            </a:r>
            <a:r>
              <a:rPr lang="en-US" dirty="0" smtClean="0"/>
              <a:t>FORTRAN, </a:t>
            </a:r>
            <a:br>
              <a:rPr lang="en-US" dirty="0" smtClean="0"/>
            </a:br>
            <a:r>
              <a:rPr lang="en-US" dirty="0" smtClean="0"/>
              <a:t>ALGOL60 [J. Backus 1957, P. </a:t>
            </a:r>
            <a:r>
              <a:rPr lang="en-US" dirty="0" err="1" smtClean="0"/>
              <a:t>Naur</a:t>
            </a:r>
            <a:r>
              <a:rPr lang="en-US" dirty="0" smtClean="0"/>
              <a:t> 1960]</a:t>
            </a:r>
          </a:p>
          <a:p>
            <a:pPr lvl="1"/>
            <a:r>
              <a:rPr lang="ru-RU" dirty="0" smtClean="0"/>
              <a:t>Атрибутные грамматики </a:t>
            </a:r>
            <a:r>
              <a:rPr lang="en-US" dirty="0" smtClean="0"/>
              <a:t>[D. Knuth, 1968]</a:t>
            </a:r>
            <a:endParaRPr lang="ru-RU" dirty="0" smtClean="0"/>
          </a:p>
          <a:p>
            <a:pPr lvl="1"/>
            <a:r>
              <a:rPr lang="ru-RU" dirty="0" smtClean="0"/>
              <a:t>Описание </a:t>
            </a:r>
            <a:r>
              <a:rPr lang="en-US" dirty="0" smtClean="0"/>
              <a:t>PL/I [IBM Vienna, 1968]</a:t>
            </a:r>
          </a:p>
          <a:p>
            <a:r>
              <a:rPr lang="ru-RU" dirty="0" smtClean="0"/>
              <a:t>Формальная верификация программ</a:t>
            </a:r>
            <a:br>
              <a:rPr lang="ru-RU" dirty="0" smtClean="0"/>
            </a:br>
            <a:r>
              <a:rPr lang="en-US" sz="2800" dirty="0" smtClean="0"/>
              <a:t>[R. Floyd 1967, C. A. R. Hoare 1969]</a:t>
            </a:r>
            <a:endParaRPr lang="ru-RU" dirty="0" smtClean="0"/>
          </a:p>
          <a:p>
            <a:r>
              <a:rPr lang="ru-RU" dirty="0" smtClean="0"/>
              <a:t>Формальная разработка компиляторов</a:t>
            </a:r>
            <a:endParaRPr lang="en-US" dirty="0" smtClean="0"/>
          </a:p>
          <a:p>
            <a:pPr lvl="1"/>
            <a:r>
              <a:rPr lang="ru-RU" dirty="0" smtClean="0"/>
              <a:t>Венский метод (</a:t>
            </a:r>
            <a:r>
              <a:rPr lang="en-US" dirty="0" smtClean="0"/>
              <a:t>VDM</a:t>
            </a:r>
            <a:r>
              <a:rPr lang="ru-RU" dirty="0" smtClean="0"/>
              <a:t>)</a:t>
            </a:r>
            <a:r>
              <a:rPr lang="en-US" dirty="0" smtClean="0"/>
              <a:t/>
            </a:r>
            <a:br>
              <a:rPr lang="en-US" dirty="0" smtClean="0"/>
            </a:br>
            <a:r>
              <a:rPr lang="en-US" dirty="0" smtClean="0"/>
              <a:t>[D. </a:t>
            </a:r>
            <a:r>
              <a:rPr lang="en-US" dirty="0" err="1" smtClean="0"/>
              <a:t>Bjørner</a:t>
            </a:r>
            <a:r>
              <a:rPr lang="en-US" dirty="0" smtClean="0"/>
              <a:t>, C. Jones, 1972]</a:t>
            </a:r>
            <a:endParaRPr lang="ru-RU" dirty="0" smtClean="0"/>
          </a:p>
          <a:p>
            <a:pPr lvl="1"/>
            <a:r>
              <a:rPr lang="ru-RU" dirty="0" smtClean="0"/>
              <a:t>Европейский компилятор </a:t>
            </a:r>
            <a:r>
              <a:rPr lang="en-US" dirty="0" err="1" smtClean="0"/>
              <a:t>Ada</a:t>
            </a:r>
            <a:r>
              <a:rPr lang="ru-RU" dirty="0" smtClean="0"/>
              <a:t> </a:t>
            </a:r>
            <a:r>
              <a:rPr lang="en-US" dirty="0" smtClean="0"/>
              <a:t>[1984]</a:t>
            </a:r>
            <a:endParaRPr lang="ru-RU" dirty="0" smtClean="0"/>
          </a:p>
        </p:txBody>
      </p:sp>
      <p:sp>
        <p:nvSpPr>
          <p:cNvPr id="4" name="Slide Number Placeholder 3"/>
          <p:cNvSpPr>
            <a:spLocks noGrp="1"/>
          </p:cNvSpPr>
          <p:nvPr>
            <p:ph type="sldNum" sz="quarter" idx="12"/>
          </p:nvPr>
        </p:nvSpPr>
        <p:spPr/>
        <p:txBody>
          <a:bodyPr/>
          <a:lstStyle/>
          <a:p>
            <a:fld id="{74F5D732-9FB6-49A6-B414-EBBF6B685AA6}" type="slidenum">
              <a:rPr lang="ru-RU" smtClean="0"/>
              <a:pPr/>
              <a:t>15</a:t>
            </a:fld>
            <a:endParaRPr lang="ru-RU"/>
          </a:p>
        </p:txBody>
      </p:sp>
      <p:pic>
        <p:nvPicPr>
          <p:cNvPr id="7" name="Picture 6" descr="Chomsky-small.gif"/>
          <p:cNvPicPr>
            <a:picLocks noChangeAspect="1"/>
          </p:cNvPicPr>
          <p:nvPr/>
        </p:nvPicPr>
        <p:blipFill>
          <a:blip r:embed="rId2" cstate="print"/>
          <a:stretch>
            <a:fillRect/>
          </a:stretch>
        </p:blipFill>
        <p:spPr>
          <a:xfrm>
            <a:off x="8046207" y="57150"/>
            <a:ext cx="954949" cy="1214446"/>
          </a:xfrm>
          <a:prstGeom prst="rect">
            <a:avLst/>
          </a:prstGeom>
        </p:spPr>
      </p:pic>
      <p:pic>
        <p:nvPicPr>
          <p:cNvPr id="8" name="Picture 7" descr="naur.gif"/>
          <p:cNvPicPr>
            <a:picLocks noChangeAspect="1"/>
          </p:cNvPicPr>
          <p:nvPr/>
        </p:nvPicPr>
        <p:blipFill>
          <a:blip r:embed="rId3" cstate="print"/>
          <a:stretch>
            <a:fillRect/>
          </a:stretch>
        </p:blipFill>
        <p:spPr>
          <a:xfrm>
            <a:off x="8001024" y="1285860"/>
            <a:ext cx="1002880" cy="1428760"/>
          </a:xfrm>
          <a:prstGeom prst="rect">
            <a:avLst/>
          </a:prstGeom>
        </p:spPr>
      </p:pic>
      <p:pic>
        <p:nvPicPr>
          <p:cNvPr id="9" name="Picture 8" descr="backus-c.jpeg"/>
          <p:cNvPicPr>
            <a:picLocks noChangeAspect="1"/>
          </p:cNvPicPr>
          <p:nvPr/>
        </p:nvPicPr>
        <p:blipFill>
          <a:blip r:embed="rId4" cstate="print"/>
          <a:stretch>
            <a:fillRect/>
          </a:stretch>
        </p:blipFill>
        <p:spPr>
          <a:xfrm>
            <a:off x="7043755" y="1285860"/>
            <a:ext cx="1000132" cy="1300985"/>
          </a:xfrm>
          <a:prstGeom prst="rect">
            <a:avLst/>
          </a:prstGeom>
        </p:spPr>
      </p:pic>
      <p:pic>
        <p:nvPicPr>
          <p:cNvPr id="10" name="Picture 9" descr="knuth.jpeg"/>
          <p:cNvPicPr>
            <a:picLocks noChangeAspect="1"/>
          </p:cNvPicPr>
          <p:nvPr/>
        </p:nvPicPr>
        <p:blipFill>
          <a:blip r:embed="rId5" cstate="print"/>
          <a:stretch>
            <a:fillRect/>
          </a:stretch>
        </p:blipFill>
        <p:spPr>
          <a:xfrm>
            <a:off x="8072462" y="2714620"/>
            <a:ext cx="923924" cy="1262146"/>
          </a:xfrm>
          <a:prstGeom prst="rect">
            <a:avLst/>
          </a:prstGeom>
        </p:spPr>
      </p:pic>
      <p:pic>
        <p:nvPicPr>
          <p:cNvPr id="5" name="Picture 4" descr="Robert Floyd.jpg"/>
          <p:cNvPicPr>
            <a:picLocks noChangeAspect="1"/>
          </p:cNvPicPr>
          <p:nvPr/>
        </p:nvPicPr>
        <p:blipFill>
          <a:blip r:embed="rId6" cstate="print"/>
          <a:srcRect/>
          <a:stretch>
            <a:fillRect/>
          </a:stretch>
        </p:blipFill>
        <p:spPr bwMode="auto">
          <a:xfrm>
            <a:off x="7286644" y="3975113"/>
            <a:ext cx="865187" cy="1303337"/>
          </a:xfrm>
          <a:prstGeom prst="rect">
            <a:avLst/>
          </a:prstGeom>
          <a:noFill/>
          <a:ln w="9525">
            <a:noFill/>
            <a:miter lim="800000"/>
            <a:headEnd/>
            <a:tailEnd/>
          </a:ln>
        </p:spPr>
      </p:pic>
      <p:pic>
        <p:nvPicPr>
          <p:cNvPr id="6" name="Picture 5" descr="Hoare.gif"/>
          <p:cNvPicPr>
            <a:picLocks noChangeAspect="1"/>
          </p:cNvPicPr>
          <p:nvPr/>
        </p:nvPicPr>
        <p:blipFill>
          <a:blip r:embed="rId7" cstate="print"/>
          <a:srcRect/>
          <a:stretch>
            <a:fillRect/>
          </a:stretch>
        </p:blipFill>
        <p:spPr bwMode="auto">
          <a:xfrm>
            <a:off x="8143900" y="3975113"/>
            <a:ext cx="868362" cy="1320800"/>
          </a:xfrm>
          <a:prstGeom prst="rect">
            <a:avLst/>
          </a:prstGeom>
          <a:noFill/>
          <a:ln w="9525">
            <a:noFill/>
            <a:miter lim="800000"/>
            <a:headEnd/>
            <a:tailEnd/>
          </a:ln>
        </p:spPr>
      </p:pic>
      <p:pic>
        <p:nvPicPr>
          <p:cNvPr id="12" name="Picture 11" descr="Bjorner.gif"/>
          <p:cNvPicPr>
            <a:picLocks noChangeAspect="1"/>
          </p:cNvPicPr>
          <p:nvPr/>
        </p:nvPicPr>
        <p:blipFill>
          <a:blip r:embed="rId8" cstate="print"/>
          <a:stretch>
            <a:fillRect/>
          </a:stretch>
        </p:blipFill>
        <p:spPr>
          <a:xfrm>
            <a:off x="7215206" y="5286388"/>
            <a:ext cx="953225" cy="1312086"/>
          </a:xfrm>
          <a:prstGeom prst="rect">
            <a:avLst/>
          </a:prstGeom>
        </p:spPr>
      </p:pic>
      <p:pic>
        <p:nvPicPr>
          <p:cNvPr id="13" name="Picture 12" descr="Jones.gif"/>
          <p:cNvPicPr>
            <a:picLocks noChangeAspect="1"/>
          </p:cNvPicPr>
          <p:nvPr/>
        </p:nvPicPr>
        <p:blipFill>
          <a:blip r:embed="rId9" cstate="print"/>
          <a:stretch>
            <a:fillRect/>
          </a:stretch>
        </p:blipFill>
        <p:spPr>
          <a:xfrm>
            <a:off x="8172475" y="5286388"/>
            <a:ext cx="876300" cy="126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par>
                          <p:cTn id="19" fill="hold">
                            <p:stCondLst>
                              <p:cond delay="500"/>
                            </p:stCondLst>
                            <p:childTnLst>
                              <p:par>
                                <p:cTn id="20" presetID="53"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slide(fromBottom)">
                                      <p:cBhvr>
                                        <p:cTn id="34" dur="500"/>
                                        <p:tgtEl>
                                          <p:spTgt spid="3">
                                            <p:txEl>
                                              <p:pRg st="2" end="2"/>
                                            </p:txEl>
                                          </p:spTgt>
                                        </p:tgtEl>
                                      </p:cBhvr>
                                    </p:animEffect>
                                  </p:childTnLst>
                                </p:cTn>
                              </p:par>
                            </p:childTnLst>
                          </p:cTn>
                        </p:par>
                        <p:par>
                          <p:cTn id="35" fill="hold">
                            <p:stCondLst>
                              <p:cond delay="500"/>
                            </p:stCondLst>
                            <p:childTnLst>
                              <p:par>
                                <p:cTn id="36" presetID="53"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slide(fromBottom)">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slide(fromBottom)">
                                      <p:cBhvr>
                                        <p:cTn id="50" dur="500"/>
                                        <p:tgtEl>
                                          <p:spTgt spid="3">
                                            <p:txEl>
                                              <p:pRg st="4" end="4"/>
                                            </p:txEl>
                                          </p:spTgt>
                                        </p:tgtEl>
                                      </p:cBhvr>
                                    </p:animEffect>
                                  </p:childTnLst>
                                </p:cTn>
                              </p:par>
                            </p:childTnLst>
                          </p:cTn>
                        </p:par>
                        <p:par>
                          <p:cTn id="51" fill="hold">
                            <p:stCondLst>
                              <p:cond delay="500"/>
                            </p:stCondLst>
                            <p:childTnLst>
                              <p:par>
                                <p:cTn id="52" presetID="53"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53"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slide(fromBottom)">
                                      <p:cBhvr>
                                        <p:cTn id="66" dur="500"/>
                                        <p:tgtEl>
                                          <p:spTgt spid="3">
                                            <p:txEl>
                                              <p:pRg st="5" end="5"/>
                                            </p:txEl>
                                          </p:spTgt>
                                        </p:tgtEl>
                                      </p:cBhvr>
                                    </p:animEffect>
                                  </p:childTnLst>
                                </p:cTn>
                              </p:par>
                            </p:childTnLst>
                          </p:cTn>
                        </p:par>
                        <p:par>
                          <p:cTn id="67" fill="hold">
                            <p:stCondLst>
                              <p:cond delay="500"/>
                            </p:stCondLst>
                            <p:childTnLst>
                              <p:par>
                                <p:cTn id="68" presetID="12" presetClass="entr" presetSubtype="4" fill="hold" nodeType="after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slide(fromBottom)">
                                      <p:cBhvr>
                                        <p:cTn id="70" dur="500"/>
                                        <p:tgtEl>
                                          <p:spTgt spid="3">
                                            <p:txEl>
                                              <p:pRg st="6" end="6"/>
                                            </p:txEl>
                                          </p:spTgt>
                                        </p:tgtEl>
                                      </p:cBhvr>
                                    </p:animEffect>
                                  </p:childTnLst>
                                </p:cTn>
                              </p:par>
                            </p:childTnLst>
                          </p:cTn>
                        </p:par>
                        <p:par>
                          <p:cTn id="71" fill="hold">
                            <p:stCondLst>
                              <p:cond delay="1000"/>
                            </p:stCondLst>
                            <p:childTnLst>
                              <p:par>
                                <p:cTn id="72" presetID="53" presetClass="entr" presetSubtype="0"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par>
                                <p:cTn id="77" presetID="53"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nodeType="clickEffect">
                                  <p:stCondLst>
                                    <p:cond delay="0"/>
                                  </p:stCondLst>
                                  <p:childTnLst>
                                    <p:set>
                                      <p:cBhvr>
                                        <p:cTn id="85" dur="1" fill="hold">
                                          <p:stCondLst>
                                            <p:cond delay="0"/>
                                          </p:stCondLst>
                                        </p:cTn>
                                        <p:tgtEl>
                                          <p:spTgt spid="3">
                                            <p:txEl>
                                              <p:pRg st="7" end="7"/>
                                            </p:txEl>
                                          </p:spTgt>
                                        </p:tgtEl>
                                        <p:attrNameLst>
                                          <p:attrName>style.visibility</p:attrName>
                                        </p:attrNameLst>
                                      </p:cBhvr>
                                      <p:to>
                                        <p:strVal val="visible"/>
                                      </p:to>
                                    </p:set>
                                    <p:animEffect transition="in" filter="slide(fromBottom)">
                                      <p:cBhvr>
                                        <p:cTn id="8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«Классический» Процесс разработки</a:t>
            </a:r>
            <a:endParaRPr lang="ru-RU" dirty="0"/>
          </a:p>
        </p:txBody>
      </p:sp>
      <p:sp>
        <p:nvSpPr>
          <p:cNvPr id="3" name="Content Placeholder 2"/>
          <p:cNvSpPr>
            <a:spLocks noGrp="1"/>
          </p:cNvSpPr>
          <p:nvPr>
            <p:ph idx="1"/>
          </p:nvPr>
        </p:nvSpPr>
        <p:spPr>
          <a:xfrm>
            <a:off x="304800" y="1554162"/>
            <a:ext cx="7339034" cy="4525963"/>
          </a:xfrm>
        </p:spPr>
        <p:txBody>
          <a:bodyPr>
            <a:normAutofit fontScale="92500" lnSpcReduction="20000"/>
          </a:bodyPr>
          <a:lstStyle/>
          <a:p>
            <a:r>
              <a:rPr lang="ru-RU" dirty="0" smtClean="0"/>
              <a:t>Формализуем постановку задачи </a:t>
            </a:r>
            <a:br>
              <a:rPr lang="ru-RU" dirty="0" smtClean="0"/>
            </a:br>
            <a:r>
              <a:rPr lang="ru-RU" dirty="0" smtClean="0"/>
              <a:t>(требования к ПО)</a:t>
            </a:r>
          </a:p>
          <a:p>
            <a:r>
              <a:rPr lang="ru-RU" dirty="0" smtClean="0"/>
              <a:t>Строим проектные решения</a:t>
            </a:r>
            <a:br>
              <a:rPr lang="ru-RU" dirty="0" smtClean="0"/>
            </a:br>
            <a:r>
              <a:rPr lang="ru-RU" dirty="0" smtClean="0"/>
              <a:t>(возможно, в несколько шагов)</a:t>
            </a:r>
          </a:p>
          <a:p>
            <a:pPr lvl="1"/>
            <a:r>
              <a:rPr lang="ru-RU" sz="2400" dirty="0" err="1" smtClean="0"/>
              <a:t>Доказанно</a:t>
            </a:r>
            <a:r>
              <a:rPr lang="ru-RU" sz="2400" dirty="0" smtClean="0"/>
              <a:t> корректными  трансформациями</a:t>
            </a:r>
            <a:br>
              <a:rPr lang="ru-RU" sz="2400" dirty="0" smtClean="0"/>
            </a:br>
            <a:r>
              <a:rPr lang="ru-RU" sz="2400" dirty="0" smtClean="0"/>
              <a:t>(корректность по построению</a:t>
            </a:r>
            <a:r>
              <a:rPr lang="en-US" sz="2400" dirty="0" smtClean="0"/>
              <a:t>,</a:t>
            </a:r>
            <a:r>
              <a:rPr lang="ru-RU" sz="2400" dirty="0" smtClean="0"/>
              <a:t> </a:t>
            </a:r>
            <a:r>
              <a:rPr lang="en-US" sz="2400" dirty="0" smtClean="0"/>
              <a:t>correctness</a:t>
            </a:r>
            <a:r>
              <a:rPr lang="ru-RU" sz="2400" dirty="0" smtClean="0"/>
              <a:t> </a:t>
            </a:r>
            <a:r>
              <a:rPr lang="en-US" sz="2400" dirty="0" smtClean="0"/>
              <a:t>by construction</a:t>
            </a:r>
            <a:r>
              <a:rPr lang="ru-RU" sz="2400" dirty="0" smtClean="0"/>
              <a:t>)</a:t>
            </a:r>
          </a:p>
          <a:p>
            <a:pPr lvl="1"/>
            <a:r>
              <a:rPr lang="ru-RU" sz="2400" dirty="0" smtClean="0"/>
              <a:t>Строим решение независимо и доказываем, что оно соответствует требованиям или решению предыдущего шага </a:t>
            </a:r>
            <a:br>
              <a:rPr lang="ru-RU" sz="2400" dirty="0" smtClean="0"/>
            </a:br>
            <a:r>
              <a:rPr lang="ru-RU" sz="2400" dirty="0" smtClean="0"/>
              <a:t>(уточнение, </a:t>
            </a:r>
            <a:r>
              <a:rPr lang="en-US" sz="2400" dirty="0" smtClean="0"/>
              <a:t>refinement)</a:t>
            </a:r>
            <a:endParaRPr lang="ru-RU" sz="2400" dirty="0" smtClean="0"/>
          </a:p>
          <a:p>
            <a:r>
              <a:rPr lang="ru-RU" dirty="0" smtClean="0"/>
              <a:t>Преобразуем полученное решение в код</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16</a:t>
            </a:fld>
            <a:endParaRPr lang="ru-RU"/>
          </a:p>
        </p:txBody>
      </p:sp>
      <p:sp>
        <p:nvSpPr>
          <p:cNvPr id="5" name="Cloud 4"/>
          <p:cNvSpPr/>
          <p:nvPr/>
        </p:nvSpPr>
        <p:spPr>
          <a:xfrm>
            <a:off x="7429520" y="1643050"/>
            <a:ext cx="1214446" cy="714380"/>
          </a:xfrm>
          <a:prstGeom prst="cloud">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Isosceles Triangle 5"/>
          <p:cNvSpPr/>
          <p:nvPr/>
        </p:nvSpPr>
        <p:spPr>
          <a:xfrm>
            <a:off x="7858148" y="3000373"/>
            <a:ext cx="428628" cy="428627"/>
          </a:xfrm>
          <a:prstGeom prst="triangl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rapezoid 6"/>
          <p:cNvSpPr/>
          <p:nvPr/>
        </p:nvSpPr>
        <p:spPr>
          <a:xfrm>
            <a:off x="7715272" y="3429000"/>
            <a:ext cx="714380" cy="285752"/>
          </a:xfrm>
          <a:prstGeom prst="trapezoid">
            <a:avLst>
              <a:gd name="adj" fmla="val 4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rapezoid 7"/>
          <p:cNvSpPr/>
          <p:nvPr/>
        </p:nvSpPr>
        <p:spPr>
          <a:xfrm>
            <a:off x="7572396" y="3714752"/>
            <a:ext cx="1000132" cy="285752"/>
          </a:xfrm>
          <a:prstGeom prst="trapezoid">
            <a:avLst>
              <a:gd name="adj" fmla="val 4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rapezoid 8"/>
          <p:cNvSpPr/>
          <p:nvPr/>
        </p:nvSpPr>
        <p:spPr>
          <a:xfrm>
            <a:off x="7429520" y="4000504"/>
            <a:ext cx="1285884" cy="285752"/>
          </a:xfrm>
          <a:prstGeom prst="trapezoid">
            <a:avLst>
              <a:gd name="adj" fmla="val 4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rapezoid 9"/>
          <p:cNvSpPr/>
          <p:nvPr/>
        </p:nvSpPr>
        <p:spPr>
          <a:xfrm>
            <a:off x="7286644" y="4286256"/>
            <a:ext cx="1571636" cy="285752"/>
          </a:xfrm>
          <a:prstGeom prst="trapezoid">
            <a:avLst>
              <a:gd name="adj" fmla="val 4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Down Arrow 10"/>
          <p:cNvSpPr/>
          <p:nvPr/>
        </p:nvSpPr>
        <p:spPr>
          <a:xfrm>
            <a:off x="8001024" y="2571744"/>
            <a:ext cx="142876" cy="288448"/>
          </a:xfrm>
          <a:prstGeom prst="downArrow">
            <a:avLst/>
          </a:prstGeom>
          <a:noFill/>
          <a:ln w="19050">
            <a:solidFill>
              <a:schemeClr val="bg2">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Up-Down Arrow 11"/>
          <p:cNvSpPr/>
          <p:nvPr/>
        </p:nvSpPr>
        <p:spPr>
          <a:xfrm>
            <a:off x="8001024" y="3429000"/>
            <a:ext cx="142876" cy="288448"/>
          </a:xfrm>
          <a:prstGeom prst="upDownArrow">
            <a:avLst/>
          </a:prstGeom>
          <a:solidFill>
            <a:schemeClr val="accent6">
              <a:lumMod val="60000"/>
              <a:lumOff val="4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12"/>
          <p:cNvSpPr/>
          <p:nvPr/>
        </p:nvSpPr>
        <p:spPr>
          <a:xfrm>
            <a:off x="7286644" y="4816570"/>
            <a:ext cx="1571636" cy="285752"/>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Down Arrow 13"/>
          <p:cNvSpPr/>
          <p:nvPr/>
        </p:nvSpPr>
        <p:spPr>
          <a:xfrm>
            <a:off x="8001024" y="3244942"/>
            <a:ext cx="142876" cy="288448"/>
          </a:xfrm>
          <a:prstGeom prst="downArrow">
            <a:avLst/>
          </a:prstGeom>
          <a:solidFill>
            <a:schemeClr val="accent6">
              <a:lumMod val="60000"/>
              <a:lumOff val="4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Down Arrow 14"/>
          <p:cNvSpPr/>
          <p:nvPr/>
        </p:nvSpPr>
        <p:spPr>
          <a:xfrm>
            <a:off x="8001024" y="3563638"/>
            <a:ext cx="142876" cy="288448"/>
          </a:xfrm>
          <a:prstGeom prst="downArrow">
            <a:avLst/>
          </a:prstGeom>
          <a:solidFill>
            <a:schemeClr val="accent6">
              <a:lumMod val="60000"/>
              <a:lumOff val="4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Down Arrow 15"/>
          <p:cNvSpPr/>
          <p:nvPr/>
        </p:nvSpPr>
        <p:spPr>
          <a:xfrm>
            <a:off x="8001024" y="3890580"/>
            <a:ext cx="142876" cy="288448"/>
          </a:xfrm>
          <a:prstGeom prst="downArrow">
            <a:avLst/>
          </a:prstGeom>
          <a:solidFill>
            <a:schemeClr val="accent6">
              <a:lumMod val="60000"/>
              <a:lumOff val="4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Down Arrow 16"/>
          <p:cNvSpPr/>
          <p:nvPr/>
        </p:nvSpPr>
        <p:spPr>
          <a:xfrm>
            <a:off x="8001024" y="4212122"/>
            <a:ext cx="142876" cy="288448"/>
          </a:xfrm>
          <a:prstGeom prst="downArrow">
            <a:avLst/>
          </a:prstGeom>
          <a:solidFill>
            <a:schemeClr val="accent6">
              <a:lumMod val="60000"/>
              <a:lumOff val="4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Up-Down Arrow 17"/>
          <p:cNvSpPr/>
          <p:nvPr/>
        </p:nvSpPr>
        <p:spPr>
          <a:xfrm>
            <a:off x="8001024" y="4000504"/>
            <a:ext cx="142876" cy="288448"/>
          </a:xfrm>
          <a:prstGeom prst="upDownArrow">
            <a:avLst/>
          </a:prstGeom>
          <a:solidFill>
            <a:schemeClr val="accent6">
              <a:lumMod val="60000"/>
              <a:lumOff val="4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Straight Arrow Connector 19"/>
          <p:cNvCxnSpPr/>
          <p:nvPr/>
        </p:nvCxnSpPr>
        <p:spPr>
          <a:xfrm rot="5400000">
            <a:off x="7340314" y="4695528"/>
            <a:ext cx="180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7564152" y="4695528"/>
            <a:ext cx="180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7767353" y="4695528"/>
            <a:ext cx="180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981667" y="4695528"/>
            <a:ext cx="180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8195981" y="4695528"/>
            <a:ext cx="180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410296" y="4695528"/>
            <a:ext cx="180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8624610" y="4695528"/>
            <a:ext cx="180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slide(fromBottom)">
                                      <p:cBhvr>
                                        <p:cTn id="26" dur="500"/>
                                        <p:tgtEl>
                                          <p:spTgt spid="3">
                                            <p:txEl>
                                              <p:pRg st="1" end="1"/>
                                            </p:txEl>
                                          </p:spTgt>
                                        </p:tgtEl>
                                      </p:cBhvr>
                                    </p:animEffect>
                                  </p:childTnLst>
                                </p:cTn>
                              </p:par>
                            </p:childTnLst>
                          </p:cTn>
                        </p:par>
                        <p:par>
                          <p:cTn id="27" fill="hold">
                            <p:stCondLst>
                              <p:cond delay="500"/>
                            </p:stCondLst>
                            <p:childTnLst>
                              <p:par>
                                <p:cTn id="28" presetID="12" presetClass="entr" presetSubtype="4" fill="hold"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slide(fromBottom)">
                                      <p:cBhvr>
                                        <p:cTn id="30" dur="500"/>
                                        <p:tgtEl>
                                          <p:spTgt spid="3">
                                            <p:txEl>
                                              <p:pRg st="2" end="2"/>
                                            </p:txEl>
                                          </p:spTgt>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500"/>
                                        <p:tgtEl>
                                          <p:spTgt spid="9"/>
                                        </p:tgtEl>
                                      </p:cBhvr>
                                    </p:animEffect>
                                  </p:childTnLst>
                                </p:cTn>
                              </p:par>
                            </p:childTnLst>
                          </p:cTn>
                        </p:par>
                        <p:par>
                          <p:cTn id="52" fill="hold">
                            <p:stCondLst>
                              <p:cond delay="2500"/>
                            </p:stCondLst>
                            <p:childTnLst>
                              <p:par>
                                <p:cTn id="53" presetID="22" presetClass="entr" presetSubtype="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slide(fromBottom)">
                                      <p:cBhvr>
                                        <p:cTn id="63" dur="500"/>
                                        <p:tgtEl>
                                          <p:spTgt spid="3">
                                            <p:txEl>
                                              <p:pRg st="3" end="3"/>
                                            </p:txEl>
                                          </p:spTgt>
                                        </p:tgtEl>
                                      </p:cBhvr>
                                    </p:animEffect>
                                  </p:childTnLst>
                                </p:cTn>
                              </p:par>
                              <p:par>
                                <p:cTn id="64" presetID="9" presetClass="exit" presetSubtype="0" fill="hold" grpId="1" nodeType="withEffect">
                                  <p:stCondLst>
                                    <p:cond delay="0"/>
                                  </p:stCondLst>
                                  <p:childTnLst>
                                    <p:animEffect transition="out" filter="dissolv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par>
                                <p:cTn id="67" presetID="9" presetClass="exit" presetSubtype="0" fill="hold" grpId="1" nodeType="withEffect">
                                  <p:stCondLst>
                                    <p:cond delay="0"/>
                                  </p:stCondLst>
                                  <p:childTnLst>
                                    <p:animEffect transition="out" filter="dissolv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9" presetClass="exit" presetSubtype="0" fill="hold" grpId="1" nodeType="withEffect">
                                  <p:stCondLst>
                                    <p:cond delay="0"/>
                                  </p:stCondLst>
                                  <p:childTnLst>
                                    <p:animEffect transition="out" filter="dissolv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9" presetClass="exit" presetSubtype="0" fill="hold" grpId="1" nodeType="withEffect">
                                  <p:stCondLst>
                                    <p:cond delay="0"/>
                                  </p:stCondLst>
                                  <p:childTnLst>
                                    <p:animEffect transition="out" filter="dissolve">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childTnLst>
                          </p:cTn>
                        </p:par>
                        <p:par>
                          <p:cTn id="88" fill="hold">
                            <p:stCondLst>
                              <p:cond delay="500"/>
                            </p:stCondLst>
                            <p:childTnLst>
                              <p:par>
                                <p:cTn id="89" presetID="53" presetClass="entr" presetSubtype="0" fill="hold" grpId="2"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fltVal val="0"/>
                                          </p:val>
                                        </p:tav>
                                        <p:tav tm="100000">
                                          <p:val>
                                            <p:strVal val="#ppt_w"/>
                                          </p:val>
                                        </p:tav>
                                      </p:tavLst>
                                    </p:anim>
                                    <p:anim calcmode="lin" valueType="num">
                                      <p:cBhvr>
                                        <p:cTn id="92" dur="500" fill="hold"/>
                                        <p:tgtEl>
                                          <p:spTgt spid="8"/>
                                        </p:tgtEl>
                                        <p:attrNameLst>
                                          <p:attrName>ppt_h</p:attrName>
                                        </p:attrNameLst>
                                      </p:cBhvr>
                                      <p:tavLst>
                                        <p:tav tm="0">
                                          <p:val>
                                            <p:fltVal val="0"/>
                                          </p:val>
                                        </p:tav>
                                        <p:tav tm="100000">
                                          <p:val>
                                            <p:strVal val="#ppt_h"/>
                                          </p:val>
                                        </p:tav>
                                      </p:tavLst>
                                    </p:anim>
                                    <p:animEffect transition="in" filter="fade">
                                      <p:cBhvr>
                                        <p:cTn id="93" dur="500"/>
                                        <p:tgtEl>
                                          <p:spTgt spid="8"/>
                                        </p:tgtEl>
                                      </p:cBhvr>
                                    </p:animEffect>
                                  </p:childTnLst>
                                </p:cTn>
                              </p:par>
                            </p:childTnLst>
                          </p:cTn>
                        </p:par>
                        <p:par>
                          <p:cTn id="94" fill="hold">
                            <p:stCondLst>
                              <p:cond delay="1000"/>
                            </p:stCondLst>
                            <p:childTnLst>
                              <p:par>
                                <p:cTn id="95" presetID="16" presetClass="entr" presetSubtype="42"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barn(outHorizontal)">
                                      <p:cBhvr>
                                        <p:cTn id="97" dur="500"/>
                                        <p:tgtEl>
                                          <p:spTgt spid="12"/>
                                        </p:tgtEl>
                                      </p:cBhvr>
                                    </p:animEffect>
                                  </p:childTnLst>
                                </p:cTn>
                              </p:par>
                            </p:childTnLst>
                          </p:cTn>
                        </p:par>
                        <p:par>
                          <p:cTn id="98" fill="hold">
                            <p:stCondLst>
                              <p:cond delay="1500"/>
                            </p:stCondLst>
                            <p:childTnLst>
                              <p:par>
                                <p:cTn id="99" presetID="53" presetClass="entr" presetSubtype="0" fill="hold" grpId="2"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p:cTn id="101" dur="500" fill="hold"/>
                                        <p:tgtEl>
                                          <p:spTgt spid="10"/>
                                        </p:tgtEl>
                                        <p:attrNameLst>
                                          <p:attrName>ppt_w</p:attrName>
                                        </p:attrNameLst>
                                      </p:cBhvr>
                                      <p:tavLst>
                                        <p:tav tm="0">
                                          <p:val>
                                            <p:fltVal val="0"/>
                                          </p:val>
                                        </p:tav>
                                        <p:tav tm="100000">
                                          <p:val>
                                            <p:strVal val="#ppt_w"/>
                                          </p:val>
                                        </p:tav>
                                      </p:tavLst>
                                    </p:anim>
                                    <p:anim calcmode="lin" valueType="num">
                                      <p:cBhvr>
                                        <p:cTn id="102" dur="500" fill="hold"/>
                                        <p:tgtEl>
                                          <p:spTgt spid="10"/>
                                        </p:tgtEl>
                                        <p:attrNameLst>
                                          <p:attrName>ppt_h</p:attrName>
                                        </p:attrNameLst>
                                      </p:cBhvr>
                                      <p:tavLst>
                                        <p:tav tm="0">
                                          <p:val>
                                            <p:fltVal val="0"/>
                                          </p:val>
                                        </p:tav>
                                        <p:tav tm="100000">
                                          <p:val>
                                            <p:strVal val="#ppt_h"/>
                                          </p:val>
                                        </p:tav>
                                      </p:tavLst>
                                    </p:anim>
                                    <p:animEffect transition="in" filter="fade">
                                      <p:cBhvr>
                                        <p:cTn id="103" dur="500"/>
                                        <p:tgtEl>
                                          <p:spTgt spid="10"/>
                                        </p:tgtEl>
                                      </p:cBhvr>
                                    </p:animEffect>
                                  </p:childTnLst>
                                </p:cTn>
                              </p:par>
                            </p:childTnLst>
                          </p:cTn>
                        </p:par>
                        <p:par>
                          <p:cTn id="104" fill="hold">
                            <p:stCondLst>
                              <p:cond delay="2000"/>
                            </p:stCondLst>
                            <p:childTnLst>
                              <p:par>
                                <p:cTn id="105" presetID="16" presetClass="entr" presetSubtype="42"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barn(outHorizontal)">
                                      <p:cBhvr>
                                        <p:cTn id="107" dur="5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nodeType="clickEffect">
                                  <p:stCondLst>
                                    <p:cond delay="0"/>
                                  </p:stCondLst>
                                  <p:childTnLst>
                                    <p:set>
                                      <p:cBhvr>
                                        <p:cTn id="111" dur="1" fill="hold">
                                          <p:stCondLst>
                                            <p:cond delay="0"/>
                                          </p:stCondLst>
                                        </p:cTn>
                                        <p:tgtEl>
                                          <p:spTgt spid="3">
                                            <p:txEl>
                                              <p:pRg st="4" end="4"/>
                                            </p:txEl>
                                          </p:spTgt>
                                        </p:tgtEl>
                                        <p:attrNameLst>
                                          <p:attrName>style.visibility</p:attrName>
                                        </p:attrNameLst>
                                      </p:cBhvr>
                                      <p:to>
                                        <p:strVal val="visible"/>
                                      </p:to>
                                    </p:set>
                                    <p:animEffect transition="in" filter="slide(fromBottom)">
                                      <p:cBhvr>
                                        <p:cTn id="112" dur="500"/>
                                        <p:tgtEl>
                                          <p:spTgt spid="3">
                                            <p:txEl>
                                              <p:pRg st="4" end="4"/>
                                            </p:txEl>
                                          </p:spTgt>
                                        </p:tgtEl>
                                      </p:cBhvr>
                                    </p:animEffect>
                                  </p:childTnLst>
                                </p:cTn>
                              </p:par>
                            </p:childTnLst>
                          </p:cTn>
                        </p:par>
                        <p:par>
                          <p:cTn id="113" fill="hold">
                            <p:stCondLst>
                              <p:cond delay="500"/>
                            </p:stCondLst>
                            <p:childTnLst>
                              <p:par>
                                <p:cTn id="114" presetID="22" presetClass="entr" presetSubtype="1" fill="hold"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wipe(up)">
                                      <p:cBhvr>
                                        <p:cTn id="116" dur="500"/>
                                        <p:tgtEl>
                                          <p:spTgt spid="20"/>
                                        </p:tgtEl>
                                      </p:cBhvr>
                                    </p:animEffect>
                                  </p:childTnLst>
                                </p:cTn>
                              </p:par>
                              <p:par>
                                <p:cTn id="117" presetID="22" presetClass="entr" presetSubtype="1" fill="hold"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up)">
                                      <p:cBhvr>
                                        <p:cTn id="119" dur="500"/>
                                        <p:tgtEl>
                                          <p:spTgt spid="22"/>
                                        </p:tgtEl>
                                      </p:cBhvr>
                                    </p:animEffect>
                                  </p:childTnLst>
                                </p:cTn>
                              </p:par>
                              <p:par>
                                <p:cTn id="120" presetID="22" presetClass="entr" presetSubtype="1" fill="hold"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up)">
                                      <p:cBhvr>
                                        <p:cTn id="122" dur="500"/>
                                        <p:tgtEl>
                                          <p:spTgt spid="23"/>
                                        </p:tgtEl>
                                      </p:cBhvr>
                                    </p:animEffect>
                                  </p:childTnLst>
                                </p:cTn>
                              </p:par>
                              <p:par>
                                <p:cTn id="123" presetID="22" presetClass="entr" presetSubtype="1" fill="hold" nodeType="with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wipe(up)">
                                      <p:cBhvr>
                                        <p:cTn id="125" dur="500"/>
                                        <p:tgtEl>
                                          <p:spTgt spid="24"/>
                                        </p:tgtEl>
                                      </p:cBhvr>
                                    </p:animEffect>
                                  </p:childTnLst>
                                </p:cTn>
                              </p:par>
                              <p:par>
                                <p:cTn id="126" presetID="22" presetClass="entr" presetSubtype="1" fill="hold"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wipe(up)">
                                      <p:cBhvr>
                                        <p:cTn id="128" dur="500"/>
                                        <p:tgtEl>
                                          <p:spTgt spid="25"/>
                                        </p:tgtEl>
                                      </p:cBhvr>
                                    </p:animEffect>
                                  </p:childTnLst>
                                </p:cTn>
                              </p:par>
                              <p:par>
                                <p:cTn id="129" presetID="22" presetClass="entr" presetSubtype="1" fill="hold" nodeType="with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up)">
                                      <p:cBhvr>
                                        <p:cTn id="131" dur="500"/>
                                        <p:tgtEl>
                                          <p:spTgt spid="26"/>
                                        </p:tgtEl>
                                      </p:cBhvr>
                                    </p:animEffect>
                                  </p:childTnLst>
                                </p:cTn>
                              </p:par>
                              <p:par>
                                <p:cTn id="132" presetID="22" presetClass="entr" presetSubtype="1" fill="hold" nodeType="with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wipe(up)">
                                      <p:cBhvr>
                                        <p:cTn id="134" dur="500"/>
                                        <p:tgtEl>
                                          <p:spTgt spid="27"/>
                                        </p:tgtEl>
                                      </p:cBhvr>
                                    </p:animEffect>
                                  </p:childTnLst>
                                </p:cTn>
                              </p:par>
                            </p:childTnLst>
                          </p:cTn>
                        </p:par>
                        <p:par>
                          <p:cTn id="135" fill="hold">
                            <p:stCondLst>
                              <p:cond delay="1000"/>
                            </p:stCondLst>
                            <p:childTnLst>
                              <p:par>
                                <p:cTn id="136" presetID="22" presetClass="entr" presetSubtype="1" fill="hold" grpId="0" nodeType="after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wipe(up)">
                                      <p:cBhvr>
                                        <p:cTn id="1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8" grpId="2" animBg="1"/>
      <p:bldP spid="9" grpId="0" animBg="1"/>
      <p:bldP spid="9" grpId="1" animBg="1"/>
      <p:bldP spid="10" grpId="0" animBg="1"/>
      <p:bldP spid="10" grpId="1" animBg="1"/>
      <p:bldP spid="10" grpId="2" animBg="1"/>
      <p:bldP spid="11" grpId="0" animBg="1"/>
      <p:bldP spid="12" grpId="0" animBg="1"/>
      <p:bldP spid="13" grpId="0" animBg="1"/>
      <p:bldP spid="14" grpId="0" animBg="1"/>
      <p:bldP spid="14" grpId="1" animBg="1"/>
      <p:bldP spid="15" grpId="0" animBg="1"/>
      <p:bldP spid="15" grpId="1" animBg="1"/>
      <p:bldP spid="16" grpId="0" animBg="1"/>
      <p:bldP spid="16" grpId="1" animBg="1"/>
      <p:bldP spid="17" grpId="0" animBg="1"/>
      <p:bldP spid="17"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Способы определения семантики</a:t>
            </a:r>
            <a:endParaRPr lang="ru-RU" dirty="0"/>
          </a:p>
        </p:txBody>
      </p:sp>
      <p:sp>
        <p:nvSpPr>
          <p:cNvPr id="3" name="Content Placeholder 2"/>
          <p:cNvSpPr>
            <a:spLocks noGrp="1"/>
          </p:cNvSpPr>
          <p:nvPr>
            <p:ph idx="1"/>
          </p:nvPr>
        </p:nvSpPr>
        <p:spPr/>
        <p:txBody>
          <a:bodyPr>
            <a:normAutofit fontScale="77500" lnSpcReduction="20000"/>
          </a:bodyPr>
          <a:lstStyle/>
          <a:p>
            <a:r>
              <a:rPr lang="ru-RU" dirty="0" err="1" smtClean="0"/>
              <a:t>Денотационная</a:t>
            </a:r>
            <a:r>
              <a:rPr lang="ru-RU" dirty="0" smtClean="0"/>
              <a:t> семантика</a:t>
            </a:r>
          </a:p>
          <a:p>
            <a:pPr>
              <a:buNone/>
            </a:pPr>
            <a:r>
              <a:rPr lang="ru-RU" dirty="0" smtClean="0"/>
              <a:t>	Программы – функции, задаваемые явно</a:t>
            </a:r>
          </a:p>
          <a:p>
            <a:pPr lvl="1"/>
            <a:r>
              <a:rPr lang="ru-RU" dirty="0" smtClean="0"/>
              <a:t>На основе множеств и отношений</a:t>
            </a:r>
          </a:p>
          <a:p>
            <a:pPr lvl="1"/>
            <a:r>
              <a:rPr lang="ru-RU" dirty="0" smtClean="0"/>
              <a:t>На основе </a:t>
            </a:r>
            <a:r>
              <a:rPr lang="el-GR" dirty="0" smtClean="0"/>
              <a:t>λ-</a:t>
            </a:r>
            <a:r>
              <a:rPr lang="ru-RU" dirty="0" smtClean="0"/>
              <a:t>исчисления и его расширений</a:t>
            </a:r>
          </a:p>
          <a:p>
            <a:r>
              <a:rPr lang="ru-RU" dirty="0" smtClean="0"/>
              <a:t>Аксиоматическая семантика</a:t>
            </a:r>
          </a:p>
          <a:p>
            <a:pPr>
              <a:buNone/>
            </a:pPr>
            <a:r>
              <a:rPr lang="ru-RU" dirty="0" smtClean="0"/>
              <a:t>	Программы – объекты, удовлетворяющие аксиомам</a:t>
            </a:r>
          </a:p>
          <a:p>
            <a:pPr lvl="1"/>
            <a:r>
              <a:rPr lang="ru-RU" dirty="0" smtClean="0"/>
              <a:t>Функции или отношения, задаваемые пред- и постусловиями</a:t>
            </a:r>
          </a:p>
          <a:p>
            <a:pPr lvl="1"/>
            <a:r>
              <a:rPr lang="ru-RU" dirty="0" smtClean="0"/>
              <a:t>Алгебраические системы аксиом</a:t>
            </a:r>
          </a:p>
          <a:p>
            <a:pPr lvl="1"/>
            <a:r>
              <a:rPr lang="ru-RU" dirty="0" smtClean="0"/>
              <a:t>Аксиомы временных логик</a:t>
            </a:r>
          </a:p>
          <a:p>
            <a:r>
              <a:rPr lang="ru-RU" dirty="0" smtClean="0"/>
              <a:t>Операционная семантика</a:t>
            </a:r>
          </a:p>
          <a:p>
            <a:pPr>
              <a:buNone/>
            </a:pPr>
            <a:r>
              <a:rPr lang="ru-RU" dirty="0" smtClean="0"/>
              <a:t>	Программы – описания действий (простой) виртуальной машины </a:t>
            </a:r>
          </a:p>
        </p:txBody>
      </p:sp>
      <p:sp>
        <p:nvSpPr>
          <p:cNvPr id="4" name="Slide Number Placeholder 3"/>
          <p:cNvSpPr>
            <a:spLocks noGrp="1"/>
          </p:cNvSpPr>
          <p:nvPr>
            <p:ph type="sldNum" sz="quarter" idx="12"/>
          </p:nvPr>
        </p:nvSpPr>
        <p:spPr/>
        <p:txBody>
          <a:bodyPr/>
          <a:lstStyle/>
          <a:p>
            <a:fld id="{74F5D732-9FB6-49A6-B414-EBBF6B685AA6}" type="slidenum">
              <a:rPr lang="ru-RU" smtClean="0"/>
              <a:pPr/>
              <a:t>17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slide(fromBottom)">
                                      <p:cBhvr>
                                        <p:cTn id="11" dur="500"/>
                                        <p:tgtEl>
                                          <p:spTgt spid="3">
                                            <p:txEl>
                                              <p:pRg st="4" end="4"/>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slide(fromBottom)">
                                      <p:cBhvr>
                                        <p:cTn id="15" dur="500"/>
                                        <p:tgtEl>
                                          <p:spTgt spid="3">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lide(fromBottom)">
                                      <p:cBhvr>
                                        <p:cTn id="20" dur="500"/>
                                        <p:tgtEl>
                                          <p:spTgt spid="3">
                                            <p:txEl>
                                              <p:pRg st="1" end="1"/>
                                            </p:txEl>
                                          </p:spTgt>
                                        </p:tgtEl>
                                      </p:cBhvr>
                                    </p:animEffect>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lide(fromBottom)">
                                      <p:cBhvr>
                                        <p:cTn id="24" dur="500"/>
                                        <p:tgtEl>
                                          <p:spTgt spid="3">
                                            <p:txEl>
                                              <p:pRg st="2" end="2"/>
                                            </p:txEl>
                                          </p:spTgt>
                                        </p:tgtEl>
                                      </p:cBhvr>
                                    </p:animEffect>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lide(fromBottom)">
                                      <p:cBhvr>
                                        <p:cTn id="33" dur="500"/>
                                        <p:tgtEl>
                                          <p:spTgt spid="3">
                                            <p:txEl>
                                              <p:pRg st="5" end="5"/>
                                            </p:txEl>
                                          </p:spTgt>
                                        </p:tgtEl>
                                      </p:cBhvr>
                                    </p:animEffect>
                                  </p:childTnLst>
                                </p:cTn>
                              </p:par>
                            </p:childTnLst>
                          </p:cTn>
                        </p:par>
                        <p:par>
                          <p:cTn id="34" fill="hold">
                            <p:stCondLst>
                              <p:cond delay="500"/>
                            </p:stCondLst>
                            <p:childTnLst>
                              <p:par>
                                <p:cTn id="35" presetID="1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par>
                          <p:cTn id="38" fill="hold">
                            <p:stCondLst>
                              <p:cond delay="1000"/>
                            </p:stCondLst>
                            <p:childTnLst>
                              <p:par>
                                <p:cTn id="39" presetID="12" presetClass="entr" presetSubtype="4"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slide(fromBottom)">
                                      <p:cBhvr>
                                        <p:cTn id="41" dur="500"/>
                                        <p:tgtEl>
                                          <p:spTgt spid="3">
                                            <p:txEl>
                                              <p:pRg st="7" end="7"/>
                                            </p:txEl>
                                          </p:spTgt>
                                        </p:tgtEl>
                                      </p:cBhvr>
                                    </p:animEffect>
                                  </p:childTnLst>
                                </p:cTn>
                              </p:par>
                            </p:childTnLst>
                          </p:cTn>
                        </p:par>
                        <p:par>
                          <p:cTn id="42" fill="hold">
                            <p:stCondLst>
                              <p:cond delay="1500"/>
                            </p:stCondLst>
                            <p:childTnLst>
                              <p:par>
                                <p:cTn id="43" presetID="12" presetClass="entr" presetSubtype="4"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slide(fromBottom)">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slide(fromBottom)">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Используемые формализмы</a:t>
            </a:r>
            <a:endParaRPr lang="ru-RU" dirty="0"/>
          </a:p>
        </p:txBody>
      </p:sp>
      <p:sp>
        <p:nvSpPr>
          <p:cNvPr id="3" name="Content Placeholder 2"/>
          <p:cNvSpPr>
            <a:spLocks noGrp="1"/>
          </p:cNvSpPr>
          <p:nvPr>
            <p:ph idx="1"/>
          </p:nvPr>
        </p:nvSpPr>
        <p:spPr>
          <a:xfrm>
            <a:off x="304800" y="1554162"/>
            <a:ext cx="8839200" cy="4525963"/>
          </a:xfrm>
        </p:spPr>
        <p:txBody>
          <a:bodyPr>
            <a:normAutofit fontScale="77500" lnSpcReduction="20000"/>
          </a:bodyPr>
          <a:lstStyle/>
          <a:p>
            <a:r>
              <a:rPr lang="ru-RU" dirty="0" smtClean="0"/>
              <a:t>Логико-алгебраические</a:t>
            </a:r>
          </a:p>
          <a:p>
            <a:pPr lvl="1"/>
            <a:r>
              <a:rPr lang="ru-RU" dirty="0" smtClean="0"/>
              <a:t>Различные логики</a:t>
            </a:r>
          </a:p>
          <a:p>
            <a:pPr lvl="1">
              <a:buNone/>
            </a:pPr>
            <a:r>
              <a:rPr lang="ru-RU" dirty="0" smtClean="0"/>
              <a:t>	Предикаты, теории типов, временные, модальные, …</a:t>
            </a:r>
          </a:p>
          <a:p>
            <a:pPr lvl="1"/>
            <a:r>
              <a:rPr lang="ru-RU" dirty="0" smtClean="0"/>
              <a:t>Различные алгебраические структуры</a:t>
            </a:r>
          </a:p>
          <a:p>
            <a:r>
              <a:rPr lang="ru-RU" dirty="0" smtClean="0"/>
              <a:t>Исполнимые</a:t>
            </a:r>
          </a:p>
          <a:p>
            <a:pPr lvl="1"/>
            <a:r>
              <a:rPr lang="ru-RU" dirty="0" smtClean="0"/>
              <a:t>Различные автоматы</a:t>
            </a:r>
          </a:p>
          <a:p>
            <a:pPr lvl="1">
              <a:buNone/>
            </a:pPr>
            <a:r>
              <a:rPr lang="ru-RU" dirty="0" smtClean="0"/>
              <a:t>	</a:t>
            </a:r>
            <a:r>
              <a:rPr lang="en-US" dirty="0" smtClean="0"/>
              <a:t>FSM, LTS, </a:t>
            </a:r>
            <a:r>
              <a:rPr lang="ru-RU" dirty="0" smtClean="0"/>
              <a:t>расширенные, взаимодействующие, иерархические, временные, сети Петри, </a:t>
            </a:r>
            <a:r>
              <a:rPr lang="en-US" dirty="0" err="1" smtClean="0"/>
              <a:t>Statecharts</a:t>
            </a:r>
            <a:r>
              <a:rPr lang="ru-RU" dirty="0" smtClean="0"/>
              <a:t>, …</a:t>
            </a:r>
            <a:endParaRPr lang="en-US" dirty="0" smtClean="0"/>
          </a:p>
          <a:p>
            <a:r>
              <a:rPr lang="ru-RU" dirty="0" smtClean="0"/>
              <a:t>Гибридные</a:t>
            </a:r>
          </a:p>
          <a:p>
            <a:pPr lvl="1"/>
            <a:r>
              <a:rPr lang="en-US" dirty="0" smtClean="0"/>
              <a:t>LTS ~ </a:t>
            </a:r>
            <a:r>
              <a:rPr lang="ru-RU" dirty="0" smtClean="0"/>
              <a:t>Алгебры процессов</a:t>
            </a:r>
          </a:p>
          <a:p>
            <a:pPr lvl="1"/>
            <a:r>
              <a:rPr lang="ru-RU" dirty="0" smtClean="0"/>
              <a:t>Модели стандартных термов</a:t>
            </a:r>
          </a:p>
          <a:p>
            <a:pPr lvl="1"/>
            <a:r>
              <a:rPr lang="en-US" dirty="0" smtClean="0"/>
              <a:t>Abstract State Machines</a:t>
            </a:r>
          </a:p>
          <a:p>
            <a:pPr lvl="1"/>
            <a:r>
              <a:rPr lang="ru-RU" dirty="0" smtClean="0"/>
              <a:t>Программные контракты с состоянием</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18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Bottom)">
                                      <p:cBhvr>
                                        <p:cTn id="28" dur="500"/>
                                        <p:tgtEl>
                                          <p:spTgt spid="3">
                                            <p:txEl>
                                              <p:pRg st="5" end="5"/>
                                            </p:txEl>
                                          </p:spTgt>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500"/>
                                        <p:tgtEl>
                                          <p:spTgt spid="3">
                                            <p:txEl>
                                              <p:pRg st="7" end="7"/>
                                            </p:txEl>
                                          </p:spTgt>
                                        </p:tgtEl>
                                      </p:cBhvr>
                                    </p:animEffect>
                                  </p:childTnLst>
                                </p:cTn>
                              </p:par>
                            </p:childTnLst>
                          </p:cTn>
                        </p:par>
                        <p:par>
                          <p:cTn id="38" fill="hold">
                            <p:stCondLst>
                              <p:cond delay="500"/>
                            </p:stCondLst>
                            <p:childTnLst>
                              <p:par>
                                <p:cTn id="39" presetID="12" presetClass="entr" presetSubtype="4"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slide(fromBottom)">
                                      <p:cBhvr>
                                        <p:cTn id="41" dur="500"/>
                                        <p:tgtEl>
                                          <p:spTgt spid="3">
                                            <p:txEl>
                                              <p:pRg st="8" end="8"/>
                                            </p:txEl>
                                          </p:spTgt>
                                        </p:tgtEl>
                                      </p:cBhvr>
                                    </p:animEffect>
                                  </p:childTnLst>
                                </p:cTn>
                              </p:par>
                            </p:childTnLst>
                          </p:cTn>
                        </p:par>
                        <p:par>
                          <p:cTn id="42" fill="hold">
                            <p:stCondLst>
                              <p:cond delay="1000"/>
                            </p:stCondLst>
                            <p:childTnLst>
                              <p:par>
                                <p:cTn id="43" presetID="12" presetClass="entr" presetSubtype="4"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slide(fromBottom)">
                                      <p:cBhvr>
                                        <p:cTn id="45" dur="500"/>
                                        <p:tgtEl>
                                          <p:spTgt spid="3">
                                            <p:txEl>
                                              <p:pRg st="9" end="9"/>
                                            </p:txEl>
                                          </p:spTgt>
                                        </p:tgtEl>
                                      </p:cBhvr>
                                    </p:animEffect>
                                  </p:childTnLst>
                                </p:cTn>
                              </p:par>
                            </p:childTnLst>
                          </p:cTn>
                        </p:par>
                        <p:par>
                          <p:cTn id="46" fill="hold">
                            <p:stCondLst>
                              <p:cond delay="1500"/>
                            </p:stCondLst>
                            <p:childTnLst>
                              <p:par>
                                <p:cTn id="47" presetID="12" presetClass="entr" presetSubtype="4"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slide(fromBottom)">
                                      <p:cBhvr>
                                        <p:cTn id="49" dur="500"/>
                                        <p:tgtEl>
                                          <p:spTgt spid="3">
                                            <p:txEl>
                                              <p:pRg st="10" end="10"/>
                                            </p:txEl>
                                          </p:spTgt>
                                        </p:tgtEl>
                                      </p:cBhvr>
                                    </p:animEffect>
                                  </p:childTnLst>
                                </p:cTn>
                              </p:par>
                            </p:childTnLst>
                          </p:cTn>
                        </p:par>
                        <p:par>
                          <p:cTn id="50" fill="hold">
                            <p:stCondLst>
                              <p:cond delay="2000"/>
                            </p:stCondLst>
                            <p:childTnLst>
                              <p:par>
                                <p:cTn id="51" presetID="12" presetClass="entr" presetSubtype="4"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slide(fromBottom)">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I </a:t>
            </a:r>
            <a:r>
              <a:rPr lang="ru-RU" dirty="0" smtClean="0"/>
              <a:t>– машинные целые числа</a:t>
            </a:r>
            <a:endParaRPr lang="ru-RU" dirty="0"/>
          </a:p>
        </p:txBody>
      </p:sp>
      <p:sp>
        <p:nvSpPr>
          <p:cNvPr id="3" name="Content Placeholder 2"/>
          <p:cNvSpPr>
            <a:spLocks noGrp="1"/>
          </p:cNvSpPr>
          <p:nvPr>
            <p:ph idx="1"/>
          </p:nvPr>
        </p:nvSpPr>
        <p:spPr>
          <a:xfrm>
            <a:off x="304800" y="1554162"/>
            <a:ext cx="8686800" cy="4589482"/>
          </a:xfrm>
        </p:spPr>
        <p:txBody>
          <a:bodyPr>
            <a:normAutofit lnSpcReduction="10000"/>
          </a:bodyPr>
          <a:lstStyle/>
          <a:p>
            <a:pPr>
              <a:buNone/>
            </a:pPr>
            <a:r>
              <a:rPr lang="ru-RU" dirty="0" smtClean="0"/>
              <a:t>Как реализовать целые числа в компьютере? </a:t>
            </a:r>
            <a:endParaRPr lang="en-US" dirty="0" smtClean="0"/>
          </a:p>
          <a:p>
            <a:r>
              <a:rPr lang="ru-RU" sz="2800" dirty="0" smtClean="0"/>
              <a:t>Образец – обычные целые числа </a:t>
            </a:r>
            <a:r>
              <a:rPr lang="en-US" sz="2800" dirty="0" smtClean="0">
                <a:latin typeface="ESSTIXFourteen"/>
                <a:sym typeface="Euclid Extra"/>
              </a:rPr>
              <a:t>Z</a:t>
            </a:r>
            <a:endParaRPr lang="ru-RU" sz="2800" dirty="0" smtClean="0">
              <a:latin typeface="ESSTIXFourteen"/>
              <a:sym typeface="Euclid Extra"/>
            </a:endParaRPr>
          </a:p>
          <a:p>
            <a:r>
              <a:rPr lang="ru-RU" sz="2800" dirty="0" smtClean="0"/>
              <a:t>Конечное множество – 32 бита для хранения</a:t>
            </a:r>
          </a:p>
          <a:p>
            <a:pPr>
              <a:buNone/>
            </a:pPr>
            <a:endParaRPr lang="ru-RU" sz="2800" dirty="0" smtClean="0"/>
          </a:p>
          <a:p>
            <a:pPr>
              <a:buNone/>
            </a:pPr>
            <a:r>
              <a:rPr lang="ru-RU" dirty="0" smtClean="0"/>
              <a:t>Что точно нужно?</a:t>
            </a:r>
          </a:p>
          <a:p>
            <a:r>
              <a:rPr lang="ru-RU" sz="2800" dirty="0" smtClean="0"/>
              <a:t>Операции +, –, * – алгебраическое кольцо</a:t>
            </a:r>
          </a:p>
          <a:p>
            <a:r>
              <a:rPr lang="ru-RU" sz="2800" dirty="0" smtClean="0">
                <a:sym typeface="Euclid Extra"/>
              </a:rPr>
              <a:t>≤ 2</a:t>
            </a:r>
            <a:r>
              <a:rPr lang="ru-RU" sz="2800" baseline="30000" dirty="0" smtClean="0">
                <a:sym typeface="Euclid Extra"/>
              </a:rPr>
              <a:t>32</a:t>
            </a:r>
            <a:r>
              <a:rPr lang="ru-RU" sz="2800" dirty="0" smtClean="0">
                <a:sym typeface="Euclid Extra"/>
              </a:rPr>
              <a:t> элементов</a:t>
            </a:r>
          </a:p>
          <a:p>
            <a:r>
              <a:rPr lang="ru-RU" sz="2800" dirty="0" smtClean="0">
                <a:sym typeface="Euclid Extra"/>
              </a:rPr>
              <a:t>Действия над 0</a:t>
            </a:r>
            <a:r>
              <a:rPr lang="en-US" sz="2800" dirty="0" smtClean="0">
                <a:sym typeface="Euclid Extra"/>
              </a:rPr>
              <a:t>,</a:t>
            </a:r>
            <a:r>
              <a:rPr lang="ru-RU" sz="2800" dirty="0" smtClean="0">
                <a:sym typeface="Euclid Extra"/>
              </a:rPr>
              <a:t> </a:t>
            </a:r>
            <a:r>
              <a:rPr lang="en-US" sz="2800" dirty="0" smtClean="0">
                <a:sym typeface="Euclid Extra"/>
              </a:rPr>
              <a:t>1, 2, -1, -2, … </a:t>
            </a:r>
            <a:r>
              <a:rPr lang="ru-RU" sz="2800" dirty="0" smtClean="0">
                <a:sym typeface="Euclid Extra"/>
              </a:rPr>
              <a:t>дают нужные результаты</a:t>
            </a:r>
          </a:p>
        </p:txBody>
      </p:sp>
      <p:sp>
        <p:nvSpPr>
          <p:cNvPr id="4" name="Slide Number Placeholder 3"/>
          <p:cNvSpPr>
            <a:spLocks noGrp="1"/>
          </p:cNvSpPr>
          <p:nvPr>
            <p:ph type="sldNum" sz="quarter" idx="12"/>
          </p:nvPr>
        </p:nvSpPr>
        <p:spPr/>
        <p:txBody>
          <a:bodyPr/>
          <a:lstStyle/>
          <a:p>
            <a:fld id="{74F5D732-9FB6-49A6-B414-EBBF6B685AA6}" type="slidenum">
              <a:rPr lang="ru-RU" smtClean="0"/>
              <a:pPr/>
              <a:t>19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500"/>
                                        <p:tgtEl>
                                          <p:spTgt spid="3">
                                            <p:txEl>
                                              <p:pRg st="4" end="4"/>
                                            </p:txEl>
                                          </p:spTgt>
                                        </p:tgtEl>
                                      </p:cBhvr>
                                    </p:animEffect>
                                  </p:childTnLst>
                                </p:cTn>
                              </p:par>
                            </p:childTnLst>
                          </p:cTn>
                        </p:par>
                        <p:par>
                          <p:cTn id="16" fill="hold">
                            <p:stCondLst>
                              <p:cond delay="500"/>
                            </p:stCondLst>
                            <p:childTnLst>
                              <p:par>
                                <p:cTn id="17" presetID="12" presetClass="entr" presetSubtype="4"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500"/>
                                        <p:tgtEl>
                                          <p:spTgt spid="3">
                                            <p:txEl>
                                              <p:pRg st="5" end="5"/>
                                            </p:txEl>
                                          </p:spTgt>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lide(fromBottom)">
                                      <p:cBhvr>
                                        <p:cTn id="23" dur="500"/>
                                        <p:tgtEl>
                                          <p:spTgt spid="3">
                                            <p:txEl>
                                              <p:pRg st="6" end="6"/>
                                            </p:txEl>
                                          </p:spTgt>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slide(fromBottom)">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План</a:t>
            </a:r>
            <a:endParaRPr lang="ru-RU" dirty="0"/>
          </a:p>
        </p:txBody>
      </p:sp>
      <p:sp>
        <p:nvSpPr>
          <p:cNvPr id="3" name="Content Placeholder 2"/>
          <p:cNvSpPr>
            <a:spLocks noGrp="1"/>
          </p:cNvSpPr>
          <p:nvPr>
            <p:ph idx="1"/>
          </p:nvPr>
        </p:nvSpPr>
        <p:spPr/>
        <p:txBody>
          <a:bodyPr>
            <a:normAutofit fontScale="77500" lnSpcReduction="20000"/>
          </a:bodyPr>
          <a:lstStyle/>
          <a:p>
            <a:r>
              <a:rPr lang="ru-RU" dirty="0" smtClean="0"/>
              <a:t>Введение</a:t>
            </a:r>
          </a:p>
          <a:p>
            <a:pPr lvl="1"/>
            <a:r>
              <a:rPr lang="ru-RU" dirty="0" smtClean="0"/>
              <a:t>Сложность программных систем</a:t>
            </a:r>
          </a:p>
          <a:p>
            <a:pPr lvl="1"/>
            <a:r>
              <a:rPr lang="ru-RU" dirty="0" smtClean="0"/>
              <a:t>Ошибки в ПО и их последствия</a:t>
            </a:r>
          </a:p>
          <a:p>
            <a:r>
              <a:rPr lang="ru-RU" dirty="0" smtClean="0"/>
              <a:t>Формальные методы</a:t>
            </a:r>
          </a:p>
          <a:p>
            <a:pPr lvl="1"/>
            <a:r>
              <a:rPr lang="ru-RU" dirty="0" smtClean="0"/>
              <a:t>Что это такое</a:t>
            </a:r>
          </a:p>
          <a:p>
            <a:pPr lvl="1"/>
            <a:r>
              <a:rPr lang="ru-RU" dirty="0" smtClean="0"/>
              <a:t>Какие формализмы используются</a:t>
            </a:r>
          </a:p>
          <a:p>
            <a:pPr lvl="1"/>
            <a:r>
              <a:rPr lang="ru-RU" dirty="0" smtClean="0"/>
              <a:t>Формальные методы на практике</a:t>
            </a:r>
          </a:p>
          <a:p>
            <a:r>
              <a:rPr lang="ru-RU" dirty="0" smtClean="0"/>
              <a:t>Формализация требований</a:t>
            </a:r>
          </a:p>
          <a:p>
            <a:pPr lvl="1"/>
            <a:r>
              <a:rPr lang="ru-RU" dirty="0" smtClean="0"/>
              <a:t>Отличия от «классических» формальных методов?</a:t>
            </a:r>
          </a:p>
          <a:p>
            <a:pPr lvl="1"/>
            <a:r>
              <a:rPr lang="ru-RU" dirty="0" smtClean="0"/>
              <a:t>Примеры </a:t>
            </a:r>
          </a:p>
          <a:p>
            <a:pPr lvl="1"/>
            <a:r>
              <a:rPr lang="ru-RU" dirty="0" smtClean="0"/>
              <a:t>Ограничения формализации требований</a:t>
            </a:r>
          </a:p>
          <a:p>
            <a:r>
              <a:rPr lang="ru-RU" dirty="0" smtClean="0"/>
              <a:t>Заключение</a:t>
            </a:r>
          </a:p>
        </p:txBody>
      </p:sp>
      <p:sp>
        <p:nvSpPr>
          <p:cNvPr id="4" name="Slide Number Placeholder 3"/>
          <p:cNvSpPr>
            <a:spLocks noGrp="1"/>
          </p:cNvSpPr>
          <p:nvPr>
            <p:ph type="sldNum" sz="quarter" idx="12"/>
          </p:nvPr>
        </p:nvSpPr>
        <p:spPr/>
        <p:txBody>
          <a:bodyPr/>
          <a:lstStyle/>
          <a:p>
            <a:fld id="{74F5D732-9FB6-49A6-B414-EBBF6B685AA6}" type="slidenum">
              <a:rPr lang="ru-RU" smtClean="0"/>
              <a:pPr/>
              <a:t>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500"/>
                                        <p:tgtEl>
                                          <p:spTgt spid="3">
                                            <p:txEl>
                                              <p:pRg st="6" end="6"/>
                                            </p:txEl>
                                          </p:spTgt>
                                        </p:tgtEl>
                                      </p:cBhvr>
                                    </p:animEffect>
                                  </p:childTnLst>
                                </p:cTn>
                              </p:par>
                            </p:childTnLst>
                          </p:cTn>
                        </p:par>
                        <p:par>
                          <p:cTn id="32" fill="hold">
                            <p:stCondLst>
                              <p:cond delay="3500"/>
                            </p:stCondLst>
                            <p:childTnLst>
                              <p:par>
                                <p:cTn id="33" presetID="12" presetClass="entr" presetSubtype="4"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slide(fromBottom)">
                                      <p:cBhvr>
                                        <p:cTn id="35" dur="500"/>
                                        <p:tgtEl>
                                          <p:spTgt spid="3">
                                            <p:txEl>
                                              <p:pRg st="7" end="7"/>
                                            </p:txEl>
                                          </p:spTgt>
                                        </p:tgtEl>
                                      </p:cBhvr>
                                    </p:animEffect>
                                  </p:childTnLst>
                                </p:cTn>
                              </p:par>
                            </p:childTnLst>
                          </p:cTn>
                        </p:par>
                        <p:par>
                          <p:cTn id="36" fill="hold">
                            <p:stCondLst>
                              <p:cond delay="4000"/>
                            </p:stCondLst>
                            <p:childTnLst>
                              <p:par>
                                <p:cTn id="37" presetID="12" presetClass="entr" presetSubtype="4"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slide(fromBottom)">
                                      <p:cBhvr>
                                        <p:cTn id="39" dur="500"/>
                                        <p:tgtEl>
                                          <p:spTgt spid="3">
                                            <p:txEl>
                                              <p:pRg st="8" end="8"/>
                                            </p:txEl>
                                          </p:spTgt>
                                        </p:tgtEl>
                                      </p:cBhvr>
                                    </p:animEffect>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slide(fromBottom)">
                                      <p:cBhvr>
                                        <p:cTn id="43" dur="500"/>
                                        <p:tgtEl>
                                          <p:spTgt spid="3">
                                            <p:txEl>
                                              <p:pRg st="9" end="9"/>
                                            </p:txEl>
                                          </p:spTgt>
                                        </p:tgtEl>
                                      </p:cBhvr>
                                    </p:animEffect>
                                  </p:childTnLst>
                                </p:cTn>
                              </p:par>
                            </p:childTnLst>
                          </p:cTn>
                        </p:par>
                        <p:par>
                          <p:cTn id="44" fill="hold">
                            <p:stCondLst>
                              <p:cond delay="5000"/>
                            </p:stCondLst>
                            <p:childTnLst>
                              <p:par>
                                <p:cTn id="45" presetID="12" presetClass="entr" presetSubtype="4"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slide(fromBottom)">
                                      <p:cBhvr>
                                        <p:cTn id="47" dur="500"/>
                                        <p:tgtEl>
                                          <p:spTgt spid="3">
                                            <p:txEl>
                                              <p:pRg st="10" end="10"/>
                                            </p:txEl>
                                          </p:spTgt>
                                        </p:tgtEl>
                                      </p:cBhvr>
                                    </p:animEffect>
                                  </p:childTnLst>
                                </p:cTn>
                              </p:par>
                            </p:childTnLst>
                          </p:cTn>
                        </p:par>
                        <p:par>
                          <p:cTn id="48" fill="hold">
                            <p:stCondLst>
                              <p:cond delay="5500"/>
                            </p:stCondLst>
                            <p:childTnLst>
                              <p:par>
                                <p:cTn id="49" presetID="12" presetClass="entr" presetSubtype="4" fill="hold"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slide(fromBottom)">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I </a:t>
            </a:r>
            <a:r>
              <a:rPr lang="ru-RU" dirty="0" smtClean="0"/>
              <a:t>– Формальная модель</a:t>
            </a:r>
            <a:endParaRPr lang="ru-RU" dirty="0"/>
          </a:p>
        </p:txBody>
      </p:sp>
      <p:sp>
        <p:nvSpPr>
          <p:cNvPr id="3" name="Content Placeholder 2"/>
          <p:cNvSpPr>
            <a:spLocks noGrp="1"/>
          </p:cNvSpPr>
          <p:nvPr>
            <p:ph idx="1"/>
          </p:nvPr>
        </p:nvSpPr>
        <p:spPr/>
        <p:txBody>
          <a:bodyPr>
            <a:normAutofit fontScale="92500" lnSpcReduction="20000"/>
          </a:bodyPr>
          <a:lstStyle/>
          <a:p>
            <a:pPr>
              <a:spcBef>
                <a:spcPts val="1200"/>
              </a:spcBef>
              <a:spcAft>
                <a:spcPts val="1200"/>
              </a:spcAft>
              <a:buNone/>
            </a:pPr>
            <a:r>
              <a:rPr lang="ru-RU" sz="3600" dirty="0" smtClean="0">
                <a:latin typeface="ESSTIXFourteen"/>
                <a:sym typeface="Euclid Extra"/>
              </a:rPr>
              <a:t>				</a:t>
            </a:r>
            <a:r>
              <a:rPr lang="en-US" sz="4800" dirty="0" smtClean="0">
                <a:latin typeface="ESSTIXFourteen"/>
                <a:sym typeface="Euclid Extra"/>
              </a:rPr>
              <a:t>Z</a:t>
            </a:r>
            <a:r>
              <a:rPr lang="ru-RU" sz="4800" dirty="0" smtClean="0"/>
              <a:t>/</a:t>
            </a:r>
            <a:r>
              <a:rPr lang="ru-RU" sz="3900" dirty="0" smtClean="0"/>
              <a:t>2</a:t>
            </a:r>
            <a:r>
              <a:rPr lang="ru-RU" sz="3900" baseline="30000" dirty="0" smtClean="0"/>
              <a:t>32</a:t>
            </a:r>
            <a:r>
              <a:rPr lang="en-US" sz="4800" dirty="0" smtClean="0">
                <a:latin typeface="ESSTIXFourteen"/>
                <a:sym typeface="Euclid Extra"/>
              </a:rPr>
              <a:t>Z</a:t>
            </a:r>
            <a:endParaRPr lang="ru-RU" dirty="0" smtClean="0">
              <a:latin typeface="Arial" charset="0"/>
            </a:endParaRPr>
          </a:p>
          <a:p>
            <a:pPr>
              <a:lnSpc>
                <a:spcPct val="120000"/>
              </a:lnSpc>
            </a:pPr>
            <a:r>
              <a:rPr lang="ru-RU" sz="2800" dirty="0" smtClean="0">
                <a:latin typeface="Arial" charset="0"/>
              </a:rPr>
              <a:t>Кольцо вычетов по модулю 2</a:t>
            </a:r>
            <a:r>
              <a:rPr lang="ru-RU" sz="2800" baseline="30000" dirty="0" smtClean="0">
                <a:latin typeface="Arial" charset="0"/>
              </a:rPr>
              <a:t>32</a:t>
            </a:r>
          </a:p>
          <a:p>
            <a:pPr>
              <a:lnSpc>
                <a:spcPct val="120000"/>
              </a:lnSpc>
            </a:pPr>
            <a:r>
              <a:rPr lang="en-US" sz="2800" dirty="0" smtClean="0">
                <a:latin typeface="Arial" charset="0"/>
              </a:rPr>
              <a:t>{[</a:t>
            </a:r>
            <a:r>
              <a:rPr lang="ru-RU" sz="2800" dirty="0" smtClean="0">
                <a:latin typeface="Arial" charset="0"/>
              </a:rPr>
              <a:t>0</a:t>
            </a:r>
            <a:r>
              <a:rPr lang="en-US" sz="2800" dirty="0" smtClean="0">
                <a:latin typeface="Arial" charset="0"/>
              </a:rPr>
              <a:t>], [1],</a:t>
            </a:r>
            <a:r>
              <a:rPr lang="ru-RU" sz="2800" dirty="0" smtClean="0">
                <a:latin typeface="Arial" charset="0"/>
              </a:rPr>
              <a:t> </a:t>
            </a:r>
            <a:r>
              <a:rPr lang="en-US" sz="2800" dirty="0" smtClean="0">
                <a:latin typeface="Arial" charset="0"/>
              </a:rPr>
              <a:t>[2], …, [2</a:t>
            </a:r>
            <a:r>
              <a:rPr lang="en-US" sz="2800" baseline="30000" dirty="0" smtClean="0">
                <a:latin typeface="Arial" charset="0"/>
              </a:rPr>
              <a:t>32</a:t>
            </a:r>
            <a:r>
              <a:rPr lang="en-US" sz="2800" dirty="0" smtClean="0">
                <a:latin typeface="Arial" charset="0"/>
              </a:rPr>
              <a:t>-3], [2</a:t>
            </a:r>
            <a:r>
              <a:rPr lang="en-US" sz="2800" baseline="30000" dirty="0" smtClean="0">
                <a:latin typeface="Arial" charset="0"/>
              </a:rPr>
              <a:t>32</a:t>
            </a:r>
            <a:r>
              <a:rPr lang="en-US" sz="2800" dirty="0" smtClean="0">
                <a:latin typeface="Arial" charset="0"/>
              </a:rPr>
              <a:t>-2], [2</a:t>
            </a:r>
            <a:r>
              <a:rPr lang="en-US" sz="2800" baseline="30000" dirty="0" smtClean="0">
                <a:latin typeface="Arial" charset="0"/>
              </a:rPr>
              <a:t>32</a:t>
            </a:r>
            <a:r>
              <a:rPr lang="en-US" sz="2800" dirty="0" smtClean="0">
                <a:latin typeface="Arial" charset="0"/>
              </a:rPr>
              <a:t>-1]}</a:t>
            </a:r>
          </a:p>
          <a:p>
            <a:pPr lvl="1">
              <a:lnSpc>
                <a:spcPct val="120000"/>
              </a:lnSpc>
              <a:buNone/>
            </a:pPr>
            <a:r>
              <a:rPr lang="ru-RU" sz="2400" dirty="0" err="1" smtClean="0">
                <a:latin typeface="Arial" charset="0"/>
              </a:rPr>
              <a:t>Беззнаковые</a:t>
            </a:r>
            <a:r>
              <a:rPr lang="ru-RU" sz="2400" dirty="0" smtClean="0">
                <a:latin typeface="Arial" charset="0"/>
              </a:rPr>
              <a:t> числа</a:t>
            </a:r>
            <a:r>
              <a:rPr lang="en-US" sz="2400" dirty="0" smtClean="0">
                <a:latin typeface="Arial" charset="0"/>
              </a:rPr>
              <a:t>    </a:t>
            </a:r>
            <a:endParaRPr lang="ru-RU" sz="2400" dirty="0" smtClean="0">
              <a:latin typeface="Arial" charset="0"/>
            </a:endParaRPr>
          </a:p>
          <a:p>
            <a:pPr lvl="1">
              <a:lnSpc>
                <a:spcPct val="120000"/>
              </a:lnSpc>
              <a:buClr>
                <a:srgbClr val="FF0000"/>
              </a:buClr>
              <a:buSzPct val="100000"/>
              <a:buFont typeface="Arial" pitchFamily="34" charset="0"/>
              <a:buChar char="–"/>
            </a:pPr>
            <a:r>
              <a:rPr lang="ru-RU" sz="2400" dirty="0" smtClean="0">
                <a:latin typeface="Arial" charset="0"/>
              </a:rPr>
              <a:t>Нет отрицательных</a:t>
            </a:r>
            <a:r>
              <a:rPr lang="en-US" sz="2400" dirty="0" smtClean="0">
                <a:latin typeface="Arial" charset="0"/>
              </a:rPr>
              <a:t> </a:t>
            </a:r>
            <a:r>
              <a:rPr lang="ru-RU" sz="2400" dirty="0" smtClean="0">
                <a:latin typeface="Arial" charset="0"/>
              </a:rPr>
              <a:t>чисел</a:t>
            </a:r>
          </a:p>
          <a:p>
            <a:pPr>
              <a:lnSpc>
                <a:spcPct val="120000"/>
              </a:lnSpc>
            </a:pPr>
            <a:r>
              <a:rPr lang="en-US" sz="2800" dirty="0" smtClean="0">
                <a:latin typeface="Arial" charset="0"/>
              </a:rPr>
              <a:t>{[-2</a:t>
            </a:r>
            <a:r>
              <a:rPr lang="en-US" sz="2800" baseline="30000" dirty="0" smtClean="0">
                <a:latin typeface="Arial" charset="0"/>
              </a:rPr>
              <a:t>31</a:t>
            </a:r>
            <a:r>
              <a:rPr lang="en-US" sz="2800" dirty="0" smtClean="0">
                <a:latin typeface="Arial" charset="0"/>
              </a:rPr>
              <a:t>], [-2</a:t>
            </a:r>
            <a:r>
              <a:rPr lang="en-US" sz="2800" baseline="30000" dirty="0" smtClean="0">
                <a:latin typeface="Arial" charset="0"/>
              </a:rPr>
              <a:t>31</a:t>
            </a:r>
            <a:r>
              <a:rPr lang="en-US" sz="2800" dirty="0" smtClean="0">
                <a:latin typeface="Arial" charset="0"/>
              </a:rPr>
              <a:t>+1], …, [-2], [-1], [0], [1], [2],</a:t>
            </a:r>
            <a:r>
              <a:rPr lang="ru-RU" sz="2800" dirty="0" smtClean="0">
                <a:latin typeface="Arial" charset="0"/>
              </a:rPr>
              <a:t> </a:t>
            </a:r>
            <a:r>
              <a:rPr lang="en-US" sz="2800" dirty="0" smtClean="0">
                <a:latin typeface="Arial" charset="0"/>
              </a:rPr>
              <a:t>[3], …, [2</a:t>
            </a:r>
            <a:r>
              <a:rPr lang="en-US" sz="2800" baseline="30000" dirty="0" smtClean="0">
                <a:latin typeface="Arial" charset="0"/>
              </a:rPr>
              <a:t>31</a:t>
            </a:r>
            <a:r>
              <a:rPr lang="en-US" sz="2800" dirty="0" smtClean="0">
                <a:latin typeface="Arial" charset="0"/>
              </a:rPr>
              <a:t>-1]}</a:t>
            </a:r>
            <a:endParaRPr lang="ru-RU" sz="2800" dirty="0" smtClean="0">
              <a:latin typeface="Arial" charset="0"/>
            </a:endParaRPr>
          </a:p>
          <a:p>
            <a:endParaRPr lang="ru-RU" sz="2800" dirty="0" smtClean="0">
              <a:latin typeface="Arial" charset="0"/>
            </a:endParaRPr>
          </a:p>
          <a:p>
            <a:r>
              <a:rPr lang="ru-RU" sz="2800" dirty="0" smtClean="0">
                <a:latin typeface="Arial" charset="0"/>
              </a:rPr>
              <a:t>Представление</a:t>
            </a:r>
            <a:r>
              <a:rPr lang="ru-RU" sz="2200" dirty="0" smtClean="0">
                <a:latin typeface="Arial" charset="0"/>
              </a:rPr>
              <a:t> </a:t>
            </a:r>
          </a:p>
          <a:p>
            <a:pPr lvl="1"/>
            <a:r>
              <a:rPr lang="ru-RU" sz="2400" dirty="0" smtClean="0">
                <a:latin typeface="Arial" charset="0"/>
              </a:rPr>
              <a:t>Двоичная система</a:t>
            </a:r>
          </a:p>
          <a:p>
            <a:pPr lvl="1"/>
            <a:r>
              <a:rPr lang="ru-RU" sz="2400" dirty="0" smtClean="0">
                <a:latin typeface="Arial" charset="0"/>
              </a:rPr>
              <a:t>Дополнительный код для отрицательных чисел</a:t>
            </a:r>
            <a:endParaRPr lang="ru-RU" sz="1800" dirty="0" smtClean="0">
              <a:latin typeface="Arial" charset="0"/>
            </a:endParaRPr>
          </a:p>
        </p:txBody>
      </p:sp>
      <p:sp>
        <p:nvSpPr>
          <p:cNvPr id="4" name="Slide Number Placeholder 3"/>
          <p:cNvSpPr>
            <a:spLocks noGrp="1"/>
          </p:cNvSpPr>
          <p:nvPr>
            <p:ph type="sldNum" sz="quarter" idx="12"/>
          </p:nvPr>
        </p:nvSpPr>
        <p:spPr/>
        <p:txBody>
          <a:bodyPr/>
          <a:lstStyle/>
          <a:p>
            <a:fld id="{74F5D732-9FB6-49A6-B414-EBBF6B685AA6}" type="slidenum">
              <a:rPr lang="ru-RU" smtClean="0"/>
              <a:pPr/>
              <a:t>20</a:t>
            </a:fld>
            <a:endParaRPr lang="ru-RU"/>
          </a:p>
        </p:txBody>
      </p:sp>
      <p:sp>
        <p:nvSpPr>
          <p:cNvPr id="5" name="Text Box 249"/>
          <p:cNvSpPr txBox="1">
            <a:spLocks noChangeArrowheads="1"/>
          </p:cNvSpPr>
          <p:nvPr/>
        </p:nvSpPr>
        <p:spPr bwMode="auto">
          <a:xfrm>
            <a:off x="5715008" y="3326862"/>
            <a:ext cx="2786082" cy="363176"/>
          </a:xfrm>
          <a:prstGeom prst="rect">
            <a:avLst/>
          </a:prstGeom>
          <a:noFill/>
          <a:ln w="9525">
            <a:noFill/>
            <a:miter lim="800000"/>
            <a:headEnd/>
            <a:tailEnd/>
          </a:ln>
          <a:effectLst/>
        </p:spPr>
        <p:txBody>
          <a:bodyPr wrap="square">
            <a:spAutoFit/>
          </a:bodyPr>
          <a:lstStyle/>
          <a:p>
            <a:pPr>
              <a:lnSpc>
                <a:spcPct val="80000"/>
              </a:lnSpc>
              <a:spcBef>
                <a:spcPct val="20000"/>
              </a:spcBef>
              <a:buClr>
                <a:schemeClr val="accent2"/>
              </a:buClr>
              <a:buSzPct val="80000"/>
              <a:buFont typeface="Wingdings" pitchFamily="2" charset="2"/>
              <a:buNone/>
            </a:pPr>
            <a:r>
              <a:rPr lang="en-US" sz="2200" dirty="0" smtClean="0">
                <a:solidFill>
                  <a:schemeClr val="tx2"/>
                </a:solidFill>
                <a:latin typeface="Arial" charset="0"/>
              </a:rPr>
              <a:t>[2]*[2</a:t>
            </a:r>
            <a:r>
              <a:rPr lang="en-US" sz="2200" baseline="30000" dirty="0" smtClean="0">
                <a:solidFill>
                  <a:schemeClr val="tx2"/>
                </a:solidFill>
                <a:latin typeface="Arial" charset="0"/>
              </a:rPr>
              <a:t>32</a:t>
            </a:r>
            <a:r>
              <a:rPr lang="en-US" sz="2200" dirty="0" smtClean="0">
                <a:solidFill>
                  <a:schemeClr val="tx2"/>
                </a:solidFill>
                <a:latin typeface="Arial" charset="0"/>
              </a:rPr>
              <a:t>-1] = [2</a:t>
            </a:r>
            <a:r>
              <a:rPr lang="en-US" sz="2200" baseline="30000" dirty="0" smtClean="0">
                <a:solidFill>
                  <a:schemeClr val="tx2"/>
                </a:solidFill>
                <a:latin typeface="Arial" charset="0"/>
              </a:rPr>
              <a:t>32</a:t>
            </a:r>
            <a:r>
              <a:rPr lang="en-US" sz="2200" dirty="0" smtClean="0">
                <a:solidFill>
                  <a:schemeClr val="tx2"/>
                </a:solidFill>
                <a:latin typeface="Arial" charset="0"/>
              </a:rPr>
              <a:t>-2]</a:t>
            </a:r>
            <a:endParaRPr lang="ru-RU" sz="2200" dirty="0">
              <a:solidFill>
                <a:schemeClr val="tx2"/>
              </a:solidFill>
              <a:latin typeface="Arial" charset="0"/>
            </a:endParaRPr>
          </a:p>
        </p:txBody>
      </p:sp>
      <p:sp>
        <p:nvSpPr>
          <p:cNvPr id="6" name="Text Box 249"/>
          <p:cNvSpPr txBox="1">
            <a:spLocks noChangeArrowheads="1"/>
          </p:cNvSpPr>
          <p:nvPr/>
        </p:nvSpPr>
        <p:spPr bwMode="auto">
          <a:xfrm>
            <a:off x="5715008" y="4643446"/>
            <a:ext cx="2428892" cy="363176"/>
          </a:xfrm>
          <a:prstGeom prst="rect">
            <a:avLst/>
          </a:prstGeom>
          <a:noFill/>
          <a:ln w="9525">
            <a:noFill/>
            <a:miter lim="800000"/>
            <a:headEnd/>
            <a:tailEnd/>
          </a:ln>
          <a:effectLst/>
        </p:spPr>
        <p:txBody>
          <a:bodyPr wrap="square">
            <a:spAutoFit/>
          </a:bodyPr>
          <a:lstStyle/>
          <a:p>
            <a:pPr>
              <a:lnSpc>
                <a:spcPct val="80000"/>
              </a:lnSpc>
              <a:spcBef>
                <a:spcPct val="20000"/>
              </a:spcBef>
              <a:buClr>
                <a:schemeClr val="accent2"/>
              </a:buClr>
              <a:buSzPct val="80000"/>
              <a:buFont typeface="Wingdings" pitchFamily="2" charset="2"/>
              <a:buNone/>
            </a:pPr>
            <a:r>
              <a:rPr lang="en-US" sz="2200" dirty="0" smtClean="0">
                <a:solidFill>
                  <a:schemeClr val="tx2"/>
                </a:solidFill>
                <a:latin typeface="Arial" charset="0"/>
              </a:rPr>
              <a:t>[2]*[2</a:t>
            </a:r>
            <a:r>
              <a:rPr lang="en-US" sz="2200" baseline="30000" dirty="0" smtClean="0">
                <a:solidFill>
                  <a:schemeClr val="tx2"/>
                </a:solidFill>
                <a:latin typeface="Arial" charset="0"/>
              </a:rPr>
              <a:t>31</a:t>
            </a:r>
            <a:r>
              <a:rPr lang="en-US" sz="2200" dirty="0" smtClean="0">
                <a:solidFill>
                  <a:schemeClr val="tx2"/>
                </a:solidFill>
                <a:latin typeface="Arial" charset="0"/>
              </a:rPr>
              <a:t>-1] = [-2]</a:t>
            </a:r>
            <a:endParaRPr lang="ru-RU" sz="2200" dirty="0">
              <a:solidFill>
                <a:schemeClr val="tx2"/>
              </a:solidFill>
              <a:latin typeface="Arial" charset="0"/>
            </a:endParaRPr>
          </a:p>
        </p:txBody>
      </p:sp>
      <p:sp>
        <p:nvSpPr>
          <p:cNvPr id="7" name="Text Box 249"/>
          <p:cNvSpPr txBox="1">
            <a:spLocks noChangeArrowheads="1"/>
          </p:cNvSpPr>
          <p:nvPr/>
        </p:nvSpPr>
        <p:spPr bwMode="auto">
          <a:xfrm>
            <a:off x="3714744" y="5335364"/>
            <a:ext cx="5429256" cy="338554"/>
          </a:xfrm>
          <a:prstGeom prst="rect">
            <a:avLst/>
          </a:prstGeom>
          <a:noFill/>
          <a:ln w="9525">
            <a:noFill/>
            <a:miter lim="800000"/>
            <a:headEnd/>
            <a:tailEnd/>
          </a:ln>
          <a:effectLst/>
        </p:spPr>
        <p:txBody>
          <a:bodyPr wrap="square">
            <a:spAutoFit/>
          </a:bodyPr>
          <a:lstStyle/>
          <a:p>
            <a:pPr>
              <a:lnSpc>
                <a:spcPct val="80000"/>
              </a:lnSpc>
              <a:spcBef>
                <a:spcPct val="20000"/>
              </a:spcBef>
              <a:buClr>
                <a:schemeClr val="accent2"/>
              </a:buClr>
              <a:buSzPct val="80000"/>
              <a:buFont typeface="Wingdings" pitchFamily="2" charset="2"/>
              <a:buNone/>
            </a:pPr>
            <a:r>
              <a:rPr lang="en-US" sz="2000" dirty="0" smtClean="0">
                <a:solidFill>
                  <a:schemeClr val="tx2"/>
                </a:solidFill>
                <a:latin typeface="Arial" charset="0"/>
              </a:rPr>
              <a:t>[</a:t>
            </a:r>
            <a:r>
              <a:rPr lang="ru-RU" sz="2000" dirty="0" smtClean="0">
                <a:solidFill>
                  <a:schemeClr val="tx2"/>
                </a:solidFill>
                <a:latin typeface="Arial" charset="0"/>
              </a:rPr>
              <a:t>17</a:t>
            </a:r>
            <a:r>
              <a:rPr lang="en-US" sz="2000" dirty="0" smtClean="0">
                <a:solidFill>
                  <a:schemeClr val="tx2"/>
                </a:solidFill>
                <a:latin typeface="Arial" charset="0"/>
              </a:rPr>
              <a:t>] = </a:t>
            </a:r>
            <a:r>
              <a:rPr lang="ru-RU" dirty="0" smtClean="0">
                <a:solidFill>
                  <a:schemeClr val="tx2"/>
                </a:solidFill>
                <a:latin typeface="Courier New" pitchFamily="49" charset="0"/>
                <a:cs typeface="Courier New" pitchFamily="49" charset="0"/>
              </a:rPr>
              <a:t>0</a:t>
            </a:r>
            <a:r>
              <a:rPr lang="en-US" dirty="0" smtClean="0">
                <a:solidFill>
                  <a:schemeClr val="tx2"/>
                </a:solidFill>
                <a:latin typeface="Courier New" pitchFamily="49" charset="0"/>
                <a:cs typeface="Courier New" pitchFamily="49" charset="0"/>
              </a:rPr>
              <a:t>00000000000000000000000</a:t>
            </a:r>
            <a:r>
              <a:rPr lang="ru-RU" dirty="0" smtClean="0">
                <a:solidFill>
                  <a:schemeClr val="tx2"/>
                </a:solidFill>
                <a:latin typeface="Courier New" pitchFamily="49" charset="0"/>
                <a:cs typeface="Courier New" pitchFamily="49" charset="0"/>
              </a:rPr>
              <a:t>00010001</a:t>
            </a:r>
            <a:endParaRPr lang="ru-RU" sz="2000" dirty="0">
              <a:solidFill>
                <a:schemeClr val="tx2"/>
              </a:solidFill>
              <a:latin typeface="Courier New" pitchFamily="49" charset="0"/>
              <a:cs typeface="Courier New" pitchFamily="49" charset="0"/>
            </a:endParaRPr>
          </a:p>
        </p:txBody>
      </p:sp>
      <p:sp>
        <p:nvSpPr>
          <p:cNvPr id="8" name="Text Box 249"/>
          <p:cNvSpPr txBox="1">
            <a:spLocks noChangeArrowheads="1"/>
          </p:cNvSpPr>
          <p:nvPr/>
        </p:nvSpPr>
        <p:spPr bwMode="auto">
          <a:xfrm>
            <a:off x="3643306" y="6000768"/>
            <a:ext cx="5500694" cy="338554"/>
          </a:xfrm>
          <a:prstGeom prst="rect">
            <a:avLst/>
          </a:prstGeom>
          <a:noFill/>
          <a:ln w="9525">
            <a:noFill/>
            <a:miter lim="800000"/>
            <a:headEnd/>
            <a:tailEnd/>
          </a:ln>
          <a:effectLst/>
        </p:spPr>
        <p:txBody>
          <a:bodyPr wrap="square">
            <a:spAutoFit/>
          </a:bodyPr>
          <a:lstStyle/>
          <a:p>
            <a:pPr>
              <a:lnSpc>
                <a:spcPct val="80000"/>
              </a:lnSpc>
              <a:spcBef>
                <a:spcPct val="20000"/>
              </a:spcBef>
              <a:buClr>
                <a:schemeClr val="accent2"/>
              </a:buClr>
              <a:buSzPct val="80000"/>
              <a:buFont typeface="Wingdings" pitchFamily="2" charset="2"/>
              <a:buNone/>
            </a:pPr>
            <a:r>
              <a:rPr lang="en-US" sz="2000" dirty="0" smtClean="0">
                <a:solidFill>
                  <a:schemeClr val="tx2"/>
                </a:solidFill>
                <a:latin typeface="Arial" charset="0"/>
              </a:rPr>
              <a:t>[</a:t>
            </a:r>
            <a:r>
              <a:rPr lang="ru-RU" sz="2000" dirty="0" smtClean="0">
                <a:solidFill>
                  <a:schemeClr val="tx2"/>
                </a:solidFill>
                <a:latin typeface="Arial" charset="0"/>
              </a:rPr>
              <a:t>-17</a:t>
            </a:r>
            <a:r>
              <a:rPr lang="en-US" sz="2000" dirty="0" smtClean="0">
                <a:solidFill>
                  <a:schemeClr val="tx2"/>
                </a:solidFill>
                <a:latin typeface="Arial" charset="0"/>
              </a:rPr>
              <a:t>] = </a:t>
            </a:r>
            <a:r>
              <a:rPr lang="ru-RU" dirty="0" smtClean="0">
                <a:solidFill>
                  <a:schemeClr val="tx2"/>
                </a:solidFill>
                <a:latin typeface="Courier New" pitchFamily="49" charset="0"/>
                <a:cs typeface="Courier New" pitchFamily="49" charset="0"/>
              </a:rPr>
              <a:t>11111111111111111111111111101111</a:t>
            </a:r>
            <a:endParaRPr lang="ru-RU" sz="2000" dirty="0">
              <a:solidFill>
                <a:schemeClr val="tx2"/>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lide(fromBottom)">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par>
                          <p:cTn id="19" fill="hold">
                            <p:stCondLst>
                              <p:cond delay="5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lide(fromBottom)">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outVertical)">
                                      <p:cBhvr>
                                        <p:cTn id="36" dur="2000"/>
                                        <p:tgtEl>
                                          <p:spTgt spid="3">
                                            <p:txEl>
                                              <p:pRg st="5" end="5"/>
                                            </p:txEl>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slide(fromBottom)">
                                      <p:cBhvr>
                                        <p:cTn id="45" dur="500"/>
                                        <p:tgtEl>
                                          <p:spTgt spid="3">
                                            <p:txEl>
                                              <p:pRg st="7" end="7"/>
                                            </p:txEl>
                                          </p:spTgt>
                                        </p:tgtEl>
                                      </p:cBhvr>
                                    </p:animEffect>
                                  </p:childTnLst>
                                </p:cTn>
                              </p:par>
                            </p:childTnLst>
                          </p:cTn>
                        </p:par>
                        <p:par>
                          <p:cTn id="46" fill="hold">
                            <p:stCondLst>
                              <p:cond delay="500"/>
                            </p:stCondLst>
                            <p:childTnLst>
                              <p:par>
                                <p:cTn id="47" presetID="12" presetClass="entr" presetSubtype="4"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slide(fromBottom)">
                                      <p:cBhvr>
                                        <p:cTn id="49" dur="500"/>
                                        <p:tgtEl>
                                          <p:spTgt spid="3">
                                            <p:txEl>
                                              <p:pRg st="8" end="8"/>
                                            </p:txEl>
                                          </p:spTgt>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slide(fromBottom)">
                                      <p:cBhvr>
                                        <p:cTn id="58" dur="500"/>
                                        <p:tgtEl>
                                          <p:spTgt spid="3">
                                            <p:txEl>
                                              <p:pRg st="9" end="9"/>
                                            </p:tx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II </a:t>
            </a:r>
            <a:r>
              <a:rPr lang="ru-RU" dirty="0" smtClean="0"/>
              <a:t>– механический пресс</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21</a:t>
            </a:fld>
            <a:endParaRPr lang="ru-RU"/>
          </a:p>
        </p:txBody>
      </p:sp>
      <p:sp>
        <p:nvSpPr>
          <p:cNvPr id="57" name="TextBox 56"/>
          <p:cNvSpPr txBox="1"/>
          <p:nvPr/>
        </p:nvSpPr>
        <p:spPr>
          <a:xfrm>
            <a:off x="2714612" y="1533126"/>
            <a:ext cx="1912639" cy="369332"/>
          </a:xfrm>
          <a:prstGeom prst="rect">
            <a:avLst/>
          </a:prstGeom>
          <a:noFill/>
        </p:spPr>
        <p:txBody>
          <a:bodyPr wrap="none" rtlCol="0">
            <a:spAutoFit/>
          </a:bodyPr>
          <a:lstStyle/>
          <a:p>
            <a:r>
              <a:rPr lang="ru-RU" dirty="0" smtClean="0"/>
              <a:t>электродвигатель</a:t>
            </a:r>
            <a:endParaRPr lang="ru-RU" dirty="0"/>
          </a:p>
        </p:txBody>
      </p:sp>
      <p:sp>
        <p:nvSpPr>
          <p:cNvPr id="58" name="TextBox 57"/>
          <p:cNvSpPr txBox="1"/>
          <p:nvPr/>
        </p:nvSpPr>
        <p:spPr>
          <a:xfrm>
            <a:off x="214282" y="2269516"/>
            <a:ext cx="1239442" cy="369332"/>
          </a:xfrm>
          <a:prstGeom prst="rect">
            <a:avLst/>
          </a:prstGeom>
          <a:noFill/>
        </p:spPr>
        <p:txBody>
          <a:bodyPr wrap="none" rtlCol="0">
            <a:spAutoFit/>
          </a:bodyPr>
          <a:lstStyle/>
          <a:p>
            <a:r>
              <a:rPr lang="ru-RU" dirty="0" smtClean="0"/>
              <a:t>сцепление</a:t>
            </a:r>
            <a:endParaRPr lang="ru-RU" dirty="0"/>
          </a:p>
        </p:txBody>
      </p:sp>
      <p:sp>
        <p:nvSpPr>
          <p:cNvPr id="59" name="TextBox 58"/>
          <p:cNvSpPr txBox="1"/>
          <p:nvPr/>
        </p:nvSpPr>
        <p:spPr>
          <a:xfrm>
            <a:off x="928662" y="2702478"/>
            <a:ext cx="790666" cy="369332"/>
          </a:xfrm>
          <a:prstGeom prst="rect">
            <a:avLst/>
          </a:prstGeom>
          <a:noFill/>
        </p:spPr>
        <p:txBody>
          <a:bodyPr wrap="none" rtlCol="0">
            <a:spAutoFit/>
          </a:bodyPr>
          <a:lstStyle/>
          <a:p>
            <a:r>
              <a:rPr lang="ru-RU" dirty="0" smtClean="0"/>
              <a:t>шатун</a:t>
            </a:r>
            <a:endParaRPr lang="ru-RU" dirty="0"/>
          </a:p>
        </p:txBody>
      </p:sp>
      <p:sp>
        <p:nvSpPr>
          <p:cNvPr id="60" name="TextBox 59"/>
          <p:cNvSpPr txBox="1"/>
          <p:nvPr/>
        </p:nvSpPr>
        <p:spPr>
          <a:xfrm>
            <a:off x="2643174" y="3786190"/>
            <a:ext cx="845552" cy="369332"/>
          </a:xfrm>
          <a:prstGeom prst="rect">
            <a:avLst/>
          </a:prstGeom>
          <a:noFill/>
        </p:spPr>
        <p:txBody>
          <a:bodyPr wrap="none" rtlCol="0">
            <a:spAutoFit/>
          </a:bodyPr>
          <a:lstStyle/>
          <a:p>
            <a:r>
              <a:rPr lang="ru-RU" dirty="0" smtClean="0"/>
              <a:t>ползун</a:t>
            </a:r>
            <a:endParaRPr lang="ru-RU" dirty="0"/>
          </a:p>
        </p:txBody>
      </p:sp>
      <p:sp>
        <p:nvSpPr>
          <p:cNvPr id="61" name="TextBox 60"/>
          <p:cNvSpPr txBox="1"/>
          <p:nvPr/>
        </p:nvSpPr>
        <p:spPr>
          <a:xfrm>
            <a:off x="2928926" y="4643446"/>
            <a:ext cx="1002839" cy="369332"/>
          </a:xfrm>
          <a:prstGeom prst="rect">
            <a:avLst/>
          </a:prstGeom>
          <a:noFill/>
        </p:spPr>
        <p:txBody>
          <a:bodyPr wrap="none" rtlCol="0">
            <a:spAutoFit/>
          </a:bodyPr>
          <a:lstStyle/>
          <a:p>
            <a:r>
              <a:rPr lang="ru-RU" dirty="0" smtClean="0"/>
              <a:t>насадка</a:t>
            </a:r>
            <a:endParaRPr lang="ru-RU" dirty="0"/>
          </a:p>
        </p:txBody>
      </p:sp>
      <p:sp>
        <p:nvSpPr>
          <p:cNvPr id="63" name="TextBox 62"/>
          <p:cNvSpPr txBox="1"/>
          <p:nvPr/>
        </p:nvSpPr>
        <p:spPr>
          <a:xfrm>
            <a:off x="2428860" y="5547426"/>
            <a:ext cx="827471" cy="369332"/>
          </a:xfrm>
          <a:prstGeom prst="rect">
            <a:avLst/>
          </a:prstGeom>
          <a:noFill/>
        </p:spPr>
        <p:txBody>
          <a:bodyPr wrap="none" rtlCol="0">
            <a:spAutoFit/>
          </a:bodyPr>
          <a:lstStyle/>
          <a:p>
            <a:r>
              <a:rPr lang="ru-RU" dirty="0" smtClean="0"/>
              <a:t>деталь</a:t>
            </a:r>
            <a:endParaRPr lang="ru-RU" dirty="0"/>
          </a:p>
        </p:txBody>
      </p:sp>
      <p:sp>
        <p:nvSpPr>
          <p:cNvPr id="64" name="TextBox 63"/>
          <p:cNvSpPr txBox="1"/>
          <p:nvPr/>
        </p:nvSpPr>
        <p:spPr>
          <a:xfrm>
            <a:off x="285720" y="4500570"/>
            <a:ext cx="1143007" cy="646331"/>
          </a:xfrm>
          <a:prstGeom prst="rect">
            <a:avLst/>
          </a:prstGeom>
          <a:noFill/>
        </p:spPr>
        <p:txBody>
          <a:bodyPr wrap="square" rtlCol="0">
            <a:spAutoFit/>
          </a:bodyPr>
          <a:lstStyle/>
          <a:p>
            <a:pPr algn="ctr"/>
            <a:r>
              <a:rPr lang="ru-RU" dirty="0" smtClean="0"/>
              <a:t>защитная дверца</a:t>
            </a:r>
            <a:endParaRPr lang="ru-RU" dirty="0"/>
          </a:p>
        </p:txBody>
      </p:sp>
      <p:sp>
        <p:nvSpPr>
          <p:cNvPr id="65" name="Content Placeholder 2"/>
          <p:cNvSpPr>
            <a:spLocks noGrp="1"/>
          </p:cNvSpPr>
          <p:nvPr>
            <p:ph idx="1"/>
          </p:nvPr>
        </p:nvSpPr>
        <p:spPr>
          <a:xfrm>
            <a:off x="4786314" y="1554162"/>
            <a:ext cx="4143404" cy="4525963"/>
          </a:xfrm>
        </p:spPr>
        <p:txBody>
          <a:bodyPr>
            <a:normAutofit fontScale="55000" lnSpcReduction="20000"/>
          </a:bodyPr>
          <a:lstStyle/>
          <a:p>
            <a:pPr>
              <a:buNone/>
            </a:pPr>
            <a:r>
              <a:rPr lang="ru-RU" sz="3400" b="1" dirty="0" smtClean="0"/>
              <a:t>Действия</a:t>
            </a:r>
            <a:r>
              <a:rPr lang="en-US" sz="3400" b="1" dirty="0" smtClean="0"/>
              <a:t> </a:t>
            </a:r>
            <a:r>
              <a:rPr lang="ru-RU" sz="3400" b="1" dirty="0" smtClean="0"/>
              <a:t>рабочего</a:t>
            </a:r>
          </a:p>
          <a:p>
            <a:r>
              <a:rPr lang="ru-RU" dirty="0" smtClean="0"/>
              <a:t>Заменить насадку</a:t>
            </a:r>
          </a:p>
          <a:p>
            <a:r>
              <a:rPr lang="ru-RU" dirty="0" smtClean="0"/>
              <a:t>Положить деталь</a:t>
            </a:r>
          </a:p>
          <a:p>
            <a:r>
              <a:rPr lang="ru-RU" dirty="0" smtClean="0"/>
              <a:t>Убрать деталь</a:t>
            </a:r>
          </a:p>
          <a:p>
            <a:pPr>
              <a:buNone/>
            </a:pPr>
            <a:r>
              <a:rPr lang="ru-RU" sz="3400" b="1" dirty="0" smtClean="0"/>
              <a:t>Кнопки</a:t>
            </a:r>
          </a:p>
          <a:p>
            <a:r>
              <a:rPr lang="ru-RU" dirty="0" smtClean="0"/>
              <a:t>Запустить двигатель </a:t>
            </a:r>
            <a:r>
              <a:rPr lang="en-US" dirty="0" smtClean="0"/>
              <a:t/>
            </a:r>
            <a:br>
              <a:rPr lang="en-US" dirty="0" smtClean="0"/>
            </a:br>
            <a:r>
              <a:rPr lang="ru-RU" dirty="0" smtClean="0"/>
              <a:t>(</a:t>
            </a:r>
            <a:r>
              <a:rPr lang="en-US" dirty="0" smtClean="0"/>
              <a:t>start motor</a:t>
            </a:r>
            <a:r>
              <a:rPr lang="ru-RU" dirty="0" smtClean="0"/>
              <a:t>)</a:t>
            </a:r>
          </a:p>
          <a:p>
            <a:r>
              <a:rPr lang="ru-RU" dirty="0" smtClean="0"/>
              <a:t>Остановить двигатель</a:t>
            </a:r>
            <a:r>
              <a:rPr lang="en-US" dirty="0" smtClean="0"/>
              <a:t> </a:t>
            </a:r>
            <a:br>
              <a:rPr lang="en-US" dirty="0" smtClean="0"/>
            </a:br>
            <a:r>
              <a:rPr lang="en-US" dirty="0" smtClean="0"/>
              <a:t>(stop motor)</a:t>
            </a:r>
            <a:endParaRPr lang="ru-RU" dirty="0" smtClean="0"/>
          </a:p>
          <a:p>
            <a:r>
              <a:rPr lang="ru-RU" dirty="0" smtClean="0"/>
              <a:t>Включить сцепление </a:t>
            </a:r>
            <a:r>
              <a:rPr lang="en-US" dirty="0" smtClean="0"/>
              <a:t/>
            </a:r>
            <a:br>
              <a:rPr lang="en-US" dirty="0" smtClean="0"/>
            </a:br>
            <a:r>
              <a:rPr lang="en-US" dirty="0" smtClean="0"/>
              <a:t>(engage clutch)</a:t>
            </a:r>
            <a:endParaRPr lang="ru-RU" dirty="0" smtClean="0"/>
          </a:p>
          <a:p>
            <a:r>
              <a:rPr lang="ru-RU" dirty="0" smtClean="0"/>
              <a:t>Выключить сцепление</a:t>
            </a:r>
            <a:r>
              <a:rPr lang="en-US" dirty="0" smtClean="0"/>
              <a:t/>
            </a:r>
            <a:br>
              <a:rPr lang="en-US" dirty="0" smtClean="0"/>
            </a:br>
            <a:r>
              <a:rPr lang="en-US" dirty="0" smtClean="0"/>
              <a:t>(disengage clutch)</a:t>
            </a:r>
            <a:endParaRPr lang="ru-RU" dirty="0" smtClean="0"/>
          </a:p>
          <a:p>
            <a:pPr>
              <a:buNone/>
            </a:pPr>
            <a:r>
              <a:rPr lang="ru-RU" sz="3400" b="1" dirty="0" smtClean="0"/>
              <a:t>Управляемые элементы</a:t>
            </a:r>
          </a:p>
          <a:p>
            <a:r>
              <a:rPr lang="ru-RU" dirty="0" smtClean="0"/>
              <a:t>Двигатель</a:t>
            </a:r>
          </a:p>
          <a:p>
            <a:r>
              <a:rPr lang="ru-RU" dirty="0" smtClean="0"/>
              <a:t>Сцепление</a:t>
            </a:r>
          </a:p>
          <a:p>
            <a:r>
              <a:rPr lang="ru-RU" dirty="0" smtClean="0"/>
              <a:t>Дверца</a:t>
            </a:r>
          </a:p>
        </p:txBody>
      </p:sp>
      <p:sp>
        <p:nvSpPr>
          <p:cNvPr id="33" name="TextBox 32"/>
          <p:cNvSpPr txBox="1"/>
          <p:nvPr/>
        </p:nvSpPr>
        <p:spPr>
          <a:xfrm>
            <a:off x="2857488" y="2345288"/>
            <a:ext cx="1031886" cy="369332"/>
          </a:xfrm>
          <a:prstGeom prst="rect">
            <a:avLst/>
          </a:prstGeom>
          <a:noFill/>
        </p:spPr>
        <p:txBody>
          <a:bodyPr wrap="none" rtlCol="0">
            <a:spAutoFit/>
          </a:bodyPr>
          <a:lstStyle/>
          <a:p>
            <a:r>
              <a:rPr lang="ru-RU" dirty="0" smtClean="0"/>
              <a:t>маховик</a:t>
            </a:r>
            <a:endParaRPr lang="ru-RU" dirty="0"/>
          </a:p>
        </p:txBody>
      </p:sp>
      <p:grpSp>
        <p:nvGrpSpPr>
          <p:cNvPr id="75" name="Group 74"/>
          <p:cNvGrpSpPr/>
          <p:nvPr/>
        </p:nvGrpSpPr>
        <p:grpSpPr>
          <a:xfrm>
            <a:off x="1285852" y="1428736"/>
            <a:ext cx="1785950" cy="3929090"/>
            <a:chOff x="1285852" y="1428736"/>
            <a:chExt cx="1785950" cy="3929090"/>
          </a:xfrm>
        </p:grpSpPr>
        <p:sp>
          <p:nvSpPr>
            <p:cNvPr id="5" name="Oval 4"/>
            <p:cNvSpPr/>
            <p:nvPr/>
          </p:nvSpPr>
          <p:spPr>
            <a:xfrm>
              <a:off x="1500166" y="1428736"/>
              <a:ext cx="1285884" cy="1285884"/>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Straight Connector 6"/>
            <p:cNvCxnSpPr/>
            <p:nvPr/>
          </p:nvCxnSpPr>
          <p:spPr>
            <a:xfrm rot="5400000">
              <a:off x="964381" y="3964785"/>
              <a:ext cx="178595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607323" y="3964785"/>
              <a:ext cx="178595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28794" y="3286124"/>
              <a:ext cx="500066" cy="1357322"/>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Straight Connector 9"/>
            <p:cNvCxnSpPr/>
            <p:nvPr/>
          </p:nvCxnSpPr>
          <p:spPr>
            <a:xfrm rot="16200000" flipH="1">
              <a:off x="1309916" y="2571744"/>
              <a:ext cx="1285884" cy="428628"/>
            </a:xfrm>
            <a:prstGeom prst="line">
              <a:avLst/>
            </a:prstGeom>
            <a:ln w="57150">
              <a:solidFill>
                <a:schemeClr val="accent5">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1928794" y="4714884"/>
              <a:ext cx="500066" cy="285752"/>
              <a:chOff x="1928794" y="4929198"/>
              <a:chExt cx="500066" cy="285752"/>
            </a:xfrm>
          </p:grpSpPr>
          <p:cxnSp>
            <p:nvCxnSpPr>
              <p:cNvPr id="23" name="Straight Connector 22"/>
              <p:cNvCxnSpPr/>
              <p:nvPr/>
            </p:nvCxnSpPr>
            <p:spPr>
              <a:xfrm>
                <a:off x="1928794" y="4929198"/>
                <a:ext cx="50006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85918" y="5072074"/>
                <a:ext cx="2857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85984" y="5072074"/>
                <a:ext cx="285752"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28794" y="5214950"/>
                <a:ext cx="142876"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57422" y="5214950"/>
                <a:ext cx="71438"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2285984" y="5143512"/>
                <a:ext cx="71438" cy="7143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2214546" y="5143512"/>
                <a:ext cx="71438" cy="7143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2143108" y="5143512"/>
                <a:ext cx="71438" cy="7143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2071670" y="5143512"/>
                <a:ext cx="71438" cy="7143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rot="5400000" flipH="1" flipV="1">
              <a:off x="2140730" y="4679165"/>
              <a:ext cx="71438" cy="0"/>
            </a:xfrm>
            <a:prstGeom prst="line">
              <a:avLst/>
            </a:prstGeom>
            <a:ln w="127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285852" y="5357826"/>
              <a:ext cx="178595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1761642" y="5143512"/>
              <a:ext cx="857256" cy="214314"/>
            </a:xfrm>
            <a:prstGeom prst="roundRect">
              <a:avLst>
                <a:gd name="adj" fmla="val 44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Oval 53"/>
            <p:cNvSpPr/>
            <p:nvPr/>
          </p:nvSpPr>
          <p:spPr>
            <a:xfrm>
              <a:off x="1889724" y="1824996"/>
              <a:ext cx="500066" cy="500066"/>
            </a:xfrm>
            <a:prstGeom prst="ellipse">
              <a:avLst/>
            </a:prstGeom>
            <a:solidFill>
              <a:schemeClr val="accent5">
                <a:lumMod val="60000"/>
                <a:lumOff val="40000"/>
                <a:alpha val="38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Oval 54"/>
            <p:cNvSpPr/>
            <p:nvPr/>
          </p:nvSpPr>
          <p:spPr>
            <a:xfrm>
              <a:off x="2071670" y="2000240"/>
              <a:ext cx="142876" cy="142876"/>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6" name="Rectangle 55"/>
          <p:cNvSpPr/>
          <p:nvPr/>
        </p:nvSpPr>
        <p:spPr>
          <a:xfrm>
            <a:off x="1571604" y="4714884"/>
            <a:ext cx="1214446" cy="7143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5" name="Straight Connector 34"/>
          <p:cNvCxnSpPr/>
          <p:nvPr/>
        </p:nvCxnSpPr>
        <p:spPr>
          <a:xfrm rot="10800000" flipV="1">
            <a:off x="2285984" y="1857364"/>
            <a:ext cx="642942"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2571736" y="2357430"/>
            <a:ext cx="357190"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1285852" y="2214554"/>
            <a:ext cx="428628"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643042" y="2786058"/>
            <a:ext cx="28575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357422" y="3786190"/>
            <a:ext cx="357190"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2357422" y="4857760"/>
            <a:ext cx="6429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V="1">
            <a:off x="2321703" y="5322107"/>
            <a:ext cx="35719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571604" y="4714884"/>
            <a:ext cx="1214446" cy="714380"/>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6" name="Straight Connector 75"/>
          <p:cNvCxnSpPr/>
          <p:nvPr/>
        </p:nvCxnSpPr>
        <p:spPr>
          <a:xfrm rot="10800000">
            <a:off x="1285852" y="4929198"/>
            <a:ext cx="42862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up)">
                                      <p:cBhvr>
                                        <p:cTn id="7" dur="2000"/>
                                        <p:tgtEl>
                                          <p:spTgt spid="7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22" presetClass="entr" presetSubtype="2"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right)">
                                      <p:cBhvr>
                                        <p:cTn id="16" dur="500"/>
                                        <p:tgtEl>
                                          <p:spTgt spid="35"/>
                                        </p:tgtEl>
                                      </p:cBhvr>
                                    </p:animEffect>
                                  </p:childTnLst>
                                </p:cTn>
                              </p:par>
                            </p:childTnLst>
                          </p:cTn>
                        </p:par>
                        <p:par>
                          <p:cTn id="17" fill="hold">
                            <p:stCondLst>
                              <p:cond delay="2500"/>
                            </p:stCondLst>
                            <p:childTnLst>
                              <p:par>
                                <p:cTn id="18" presetID="53"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22" presetClass="entr" presetSubtype="2"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childTnLst>
                          </p:cTn>
                        </p:par>
                        <p:par>
                          <p:cTn id="26" fill="hold">
                            <p:stCondLst>
                              <p:cond delay="3000"/>
                            </p:stCondLst>
                            <p:childTnLst>
                              <p:par>
                                <p:cTn id="27" presetID="53"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childTnLst>
                          </p:cTn>
                        </p:par>
                        <p:par>
                          <p:cTn id="35" fill="hold">
                            <p:stCondLst>
                              <p:cond delay="3500"/>
                            </p:stCondLst>
                            <p:childTnLst>
                              <p:par>
                                <p:cTn id="36" presetID="53" presetClass="entr" presetSubtype="0" fill="hold" grpId="0"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22" presetClass="entr" presetSubtype="8"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left)">
                                      <p:cBhvr>
                                        <p:cTn id="43" dur="500"/>
                                        <p:tgtEl>
                                          <p:spTgt spid="62"/>
                                        </p:tgtEl>
                                      </p:cBhvr>
                                    </p:animEffect>
                                  </p:childTnLst>
                                </p:cTn>
                              </p:par>
                            </p:childTnLst>
                          </p:cTn>
                        </p:par>
                        <p:par>
                          <p:cTn id="44" fill="hold">
                            <p:stCondLst>
                              <p:cond delay="4000"/>
                            </p:stCondLst>
                            <p:childTnLst>
                              <p:par>
                                <p:cTn id="45" presetID="53"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fltVal val="0"/>
                                          </p:val>
                                        </p:tav>
                                        <p:tav tm="100000">
                                          <p:val>
                                            <p:strVal val="#ppt_h"/>
                                          </p:val>
                                        </p:tav>
                                      </p:tavLst>
                                    </p:anim>
                                    <p:animEffect transition="in" filter="fade">
                                      <p:cBhvr>
                                        <p:cTn id="49" dur="500"/>
                                        <p:tgtEl>
                                          <p:spTgt spid="60"/>
                                        </p:tgtEl>
                                      </p:cBhvr>
                                    </p:animEffect>
                                  </p:childTnLst>
                                </p:cTn>
                              </p:par>
                              <p:par>
                                <p:cTn id="50" presetID="22" presetClass="entr" presetSubtype="2"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childTnLst>
                          </p:cTn>
                        </p:par>
                        <p:par>
                          <p:cTn id="53" fill="hold">
                            <p:stCondLst>
                              <p:cond delay="4500"/>
                            </p:stCondLst>
                            <p:childTnLst>
                              <p:par>
                                <p:cTn id="54" presetID="53" presetClass="entr" presetSubtype="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p:cTn id="56" dur="500" fill="hold"/>
                                        <p:tgtEl>
                                          <p:spTgt spid="61"/>
                                        </p:tgtEl>
                                        <p:attrNameLst>
                                          <p:attrName>ppt_w</p:attrName>
                                        </p:attrNameLst>
                                      </p:cBhvr>
                                      <p:tavLst>
                                        <p:tav tm="0">
                                          <p:val>
                                            <p:fltVal val="0"/>
                                          </p:val>
                                        </p:tav>
                                        <p:tav tm="100000">
                                          <p:val>
                                            <p:strVal val="#ppt_w"/>
                                          </p:val>
                                        </p:tav>
                                      </p:tavLst>
                                    </p:anim>
                                    <p:anim calcmode="lin" valueType="num">
                                      <p:cBhvr>
                                        <p:cTn id="57" dur="500" fill="hold"/>
                                        <p:tgtEl>
                                          <p:spTgt spid="61"/>
                                        </p:tgtEl>
                                        <p:attrNameLst>
                                          <p:attrName>ppt_h</p:attrName>
                                        </p:attrNameLst>
                                      </p:cBhvr>
                                      <p:tavLst>
                                        <p:tav tm="0">
                                          <p:val>
                                            <p:fltVal val="0"/>
                                          </p:val>
                                        </p:tav>
                                        <p:tav tm="100000">
                                          <p:val>
                                            <p:strVal val="#ppt_h"/>
                                          </p:val>
                                        </p:tav>
                                      </p:tavLst>
                                    </p:anim>
                                    <p:animEffect transition="in" filter="fade">
                                      <p:cBhvr>
                                        <p:cTn id="58" dur="500"/>
                                        <p:tgtEl>
                                          <p:spTgt spid="61"/>
                                        </p:tgtEl>
                                      </p:cBhvr>
                                    </p:animEffect>
                                  </p:childTnLst>
                                </p:cTn>
                              </p:par>
                              <p:par>
                                <p:cTn id="59" presetID="22" presetClass="entr" presetSubtype="2"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right)">
                                      <p:cBhvr>
                                        <p:cTn id="61" dur="500"/>
                                        <p:tgtEl>
                                          <p:spTgt spid="69"/>
                                        </p:tgtEl>
                                      </p:cBhvr>
                                    </p:animEffect>
                                  </p:childTnLst>
                                </p:cTn>
                              </p:par>
                            </p:childTnLst>
                          </p:cTn>
                        </p:par>
                        <p:par>
                          <p:cTn id="62" fill="hold">
                            <p:stCondLst>
                              <p:cond delay="5000"/>
                            </p:stCondLst>
                            <p:childTnLst>
                              <p:par>
                                <p:cTn id="63" presetID="53" presetClass="entr" presetSubtype="0"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Effect transition="in" filter="fade">
                                      <p:cBhvr>
                                        <p:cTn id="67" dur="500"/>
                                        <p:tgtEl>
                                          <p:spTgt spid="63"/>
                                        </p:tgtEl>
                                      </p:cBhvr>
                                    </p:animEffect>
                                  </p:childTnLst>
                                </p:cTn>
                              </p:par>
                              <p:par>
                                <p:cTn id="68" presetID="22" presetClass="entr" presetSubtype="4" fill="hold"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nodeType="clickEffect">
                                  <p:stCondLst>
                                    <p:cond delay="0"/>
                                  </p:stCondLst>
                                  <p:childTnLst>
                                    <p:set>
                                      <p:cBhvr>
                                        <p:cTn id="74" dur="1" fill="hold">
                                          <p:stCondLst>
                                            <p:cond delay="0"/>
                                          </p:stCondLst>
                                        </p:cTn>
                                        <p:tgtEl>
                                          <p:spTgt spid="65">
                                            <p:txEl>
                                              <p:pRg st="0" end="0"/>
                                            </p:txEl>
                                          </p:spTgt>
                                        </p:tgtEl>
                                        <p:attrNameLst>
                                          <p:attrName>style.visibility</p:attrName>
                                        </p:attrNameLst>
                                      </p:cBhvr>
                                      <p:to>
                                        <p:strVal val="visible"/>
                                      </p:to>
                                    </p:set>
                                    <p:animEffect transition="in" filter="slide(fromBottom)">
                                      <p:cBhvr>
                                        <p:cTn id="75" dur="500"/>
                                        <p:tgtEl>
                                          <p:spTgt spid="65">
                                            <p:txEl>
                                              <p:pRg st="0" end="0"/>
                                            </p:txEl>
                                          </p:spTgt>
                                        </p:tgtEl>
                                      </p:cBhvr>
                                    </p:animEffect>
                                  </p:childTnLst>
                                </p:cTn>
                              </p:par>
                              <p:par>
                                <p:cTn id="76" presetID="12" presetClass="entr" presetSubtype="4" fill="hold" nodeType="withEffect">
                                  <p:stCondLst>
                                    <p:cond delay="0"/>
                                  </p:stCondLst>
                                  <p:childTnLst>
                                    <p:set>
                                      <p:cBhvr>
                                        <p:cTn id="77" dur="1" fill="hold">
                                          <p:stCondLst>
                                            <p:cond delay="0"/>
                                          </p:stCondLst>
                                        </p:cTn>
                                        <p:tgtEl>
                                          <p:spTgt spid="65">
                                            <p:txEl>
                                              <p:pRg st="1" end="1"/>
                                            </p:txEl>
                                          </p:spTgt>
                                        </p:tgtEl>
                                        <p:attrNameLst>
                                          <p:attrName>style.visibility</p:attrName>
                                        </p:attrNameLst>
                                      </p:cBhvr>
                                      <p:to>
                                        <p:strVal val="visible"/>
                                      </p:to>
                                    </p:set>
                                    <p:animEffect transition="in" filter="slide(fromBottom)">
                                      <p:cBhvr>
                                        <p:cTn id="78" dur="500"/>
                                        <p:tgtEl>
                                          <p:spTgt spid="65">
                                            <p:txEl>
                                              <p:pRg st="1" end="1"/>
                                            </p:txEl>
                                          </p:spTgt>
                                        </p:tgtEl>
                                      </p:cBhvr>
                                    </p:animEffect>
                                  </p:childTnLst>
                                </p:cTn>
                              </p:par>
                              <p:par>
                                <p:cTn id="79" presetID="12" presetClass="entr" presetSubtype="4" fill="hold" nodeType="withEffect">
                                  <p:stCondLst>
                                    <p:cond delay="0"/>
                                  </p:stCondLst>
                                  <p:childTnLst>
                                    <p:set>
                                      <p:cBhvr>
                                        <p:cTn id="80" dur="1" fill="hold">
                                          <p:stCondLst>
                                            <p:cond delay="0"/>
                                          </p:stCondLst>
                                        </p:cTn>
                                        <p:tgtEl>
                                          <p:spTgt spid="65">
                                            <p:txEl>
                                              <p:pRg st="2" end="2"/>
                                            </p:txEl>
                                          </p:spTgt>
                                        </p:tgtEl>
                                        <p:attrNameLst>
                                          <p:attrName>style.visibility</p:attrName>
                                        </p:attrNameLst>
                                      </p:cBhvr>
                                      <p:to>
                                        <p:strVal val="visible"/>
                                      </p:to>
                                    </p:set>
                                    <p:animEffect transition="in" filter="slide(fromBottom)">
                                      <p:cBhvr>
                                        <p:cTn id="81" dur="500"/>
                                        <p:tgtEl>
                                          <p:spTgt spid="65">
                                            <p:txEl>
                                              <p:pRg st="2" end="2"/>
                                            </p:txEl>
                                          </p:spTgt>
                                        </p:tgtEl>
                                      </p:cBhvr>
                                    </p:animEffect>
                                  </p:childTnLst>
                                </p:cTn>
                              </p:par>
                              <p:par>
                                <p:cTn id="82" presetID="12" presetClass="entr" presetSubtype="4" fill="hold" nodeType="withEffect">
                                  <p:stCondLst>
                                    <p:cond delay="0"/>
                                  </p:stCondLst>
                                  <p:childTnLst>
                                    <p:set>
                                      <p:cBhvr>
                                        <p:cTn id="83" dur="1" fill="hold">
                                          <p:stCondLst>
                                            <p:cond delay="0"/>
                                          </p:stCondLst>
                                        </p:cTn>
                                        <p:tgtEl>
                                          <p:spTgt spid="65">
                                            <p:txEl>
                                              <p:pRg st="3" end="3"/>
                                            </p:txEl>
                                          </p:spTgt>
                                        </p:tgtEl>
                                        <p:attrNameLst>
                                          <p:attrName>style.visibility</p:attrName>
                                        </p:attrNameLst>
                                      </p:cBhvr>
                                      <p:to>
                                        <p:strVal val="visible"/>
                                      </p:to>
                                    </p:set>
                                    <p:animEffect transition="in" filter="slide(fromBottom)">
                                      <p:cBhvr>
                                        <p:cTn id="84" dur="500"/>
                                        <p:tgtEl>
                                          <p:spTgt spid="65">
                                            <p:txEl>
                                              <p:pRg st="3" end="3"/>
                                            </p:txEl>
                                          </p:spTgt>
                                        </p:tgtEl>
                                      </p:cBhvr>
                                    </p:animEffect>
                                  </p:childTnLst>
                                </p:cTn>
                              </p:par>
                            </p:childTnLst>
                          </p:cTn>
                        </p:par>
                        <p:par>
                          <p:cTn id="85" fill="hold">
                            <p:stCondLst>
                              <p:cond delay="500"/>
                            </p:stCondLst>
                            <p:childTnLst>
                              <p:par>
                                <p:cTn id="86" presetID="12" presetClass="entr" presetSubtype="4" fill="hold" nodeType="afterEffect">
                                  <p:stCondLst>
                                    <p:cond delay="0"/>
                                  </p:stCondLst>
                                  <p:childTnLst>
                                    <p:set>
                                      <p:cBhvr>
                                        <p:cTn id="87" dur="1" fill="hold">
                                          <p:stCondLst>
                                            <p:cond delay="0"/>
                                          </p:stCondLst>
                                        </p:cTn>
                                        <p:tgtEl>
                                          <p:spTgt spid="65">
                                            <p:txEl>
                                              <p:pRg st="4" end="4"/>
                                            </p:txEl>
                                          </p:spTgt>
                                        </p:tgtEl>
                                        <p:attrNameLst>
                                          <p:attrName>style.visibility</p:attrName>
                                        </p:attrNameLst>
                                      </p:cBhvr>
                                      <p:to>
                                        <p:strVal val="visible"/>
                                      </p:to>
                                    </p:set>
                                    <p:animEffect transition="in" filter="slide(fromBottom)">
                                      <p:cBhvr>
                                        <p:cTn id="88" dur="500"/>
                                        <p:tgtEl>
                                          <p:spTgt spid="65">
                                            <p:txEl>
                                              <p:pRg st="4" end="4"/>
                                            </p:txEl>
                                          </p:spTgt>
                                        </p:tgtEl>
                                      </p:cBhvr>
                                    </p:animEffect>
                                  </p:childTnLst>
                                </p:cTn>
                              </p:par>
                              <p:par>
                                <p:cTn id="89" presetID="12" presetClass="entr" presetSubtype="4" fill="hold" nodeType="withEffect">
                                  <p:stCondLst>
                                    <p:cond delay="0"/>
                                  </p:stCondLst>
                                  <p:childTnLst>
                                    <p:set>
                                      <p:cBhvr>
                                        <p:cTn id="90" dur="1" fill="hold">
                                          <p:stCondLst>
                                            <p:cond delay="0"/>
                                          </p:stCondLst>
                                        </p:cTn>
                                        <p:tgtEl>
                                          <p:spTgt spid="65">
                                            <p:txEl>
                                              <p:pRg st="5" end="5"/>
                                            </p:txEl>
                                          </p:spTgt>
                                        </p:tgtEl>
                                        <p:attrNameLst>
                                          <p:attrName>style.visibility</p:attrName>
                                        </p:attrNameLst>
                                      </p:cBhvr>
                                      <p:to>
                                        <p:strVal val="visible"/>
                                      </p:to>
                                    </p:set>
                                    <p:animEffect transition="in" filter="slide(fromBottom)">
                                      <p:cBhvr>
                                        <p:cTn id="91" dur="500"/>
                                        <p:tgtEl>
                                          <p:spTgt spid="65">
                                            <p:txEl>
                                              <p:pRg st="5" end="5"/>
                                            </p:txEl>
                                          </p:spTgt>
                                        </p:tgtEl>
                                      </p:cBhvr>
                                    </p:animEffect>
                                  </p:childTnLst>
                                </p:cTn>
                              </p:par>
                              <p:par>
                                <p:cTn id="92" presetID="12" presetClass="entr" presetSubtype="4" fill="hold" nodeType="withEffect">
                                  <p:stCondLst>
                                    <p:cond delay="0"/>
                                  </p:stCondLst>
                                  <p:childTnLst>
                                    <p:set>
                                      <p:cBhvr>
                                        <p:cTn id="93" dur="1" fill="hold">
                                          <p:stCondLst>
                                            <p:cond delay="0"/>
                                          </p:stCondLst>
                                        </p:cTn>
                                        <p:tgtEl>
                                          <p:spTgt spid="65">
                                            <p:txEl>
                                              <p:pRg st="6" end="6"/>
                                            </p:txEl>
                                          </p:spTgt>
                                        </p:tgtEl>
                                        <p:attrNameLst>
                                          <p:attrName>style.visibility</p:attrName>
                                        </p:attrNameLst>
                                      </p:cBhvr>
                                      <p:to>
                                        <p:strVal val="visible"/>
                                      </p:to>
                                    </p:set>
                                    <p:animEffect transition="in" filter="slide(fromBottom)">
                                      <p:cBhvr>
                                        <p:cTn id="94" dur="500"/>
                                        <p:tgtEl>
                                          <p:spTgt spid="65">
                                            <p:txEl>
                                              <p:pRg st="6" end="6"/>
                                            </p:txEl>
                                          </p:spTgt>
                                        </p:tgtEl>
                                      </p:cBhvr>
                                    </p:animEffect>
                                  </p:childTnLst>
                                </p:cTn>
                              </p:par>
                              <p:par>
                                <p:cTn id="95" presetID="12" presetClass="entr" presetSubtype="4" fill="hold" nodeType="withEffect">
                                  <p:stCondLst>
                                    <p:cond delay="0"/>
                                  </p:stCondLst>
                                  <p:childTnLst>
                                    <p:set>
                                      <p:cBhvr>
                                        <p:cTn id="96" dur="1" fill="hold">
                                          <p:stCondLst>
                                            <p:cond delay="0"/>
                                          </p:stCondLst>
                                        </p:cTn>
                                        <p:tgtEl>
                                          <p:spTgt spid="65">
                                            <p:txEl>
                                              <p:pRg st="7" end="7"/>
                                            </p:txEl>
                                          </p:spTgt>
                                        </p:tgtEl>
                                        <p:attrNameLst>
                                          <p:attrName>style.visibility</p:attrName>
                                        </p:attrNameLst>
                                      </p:cBhvr>
                                      <p:to>
                                        <p:strVal val="visible"/>
                                      </p:to>
                                    </p:set>
                                    <p:animEffect transition="in" filter="slide(fromBottom)">
                                      <p:cBhvr>
                                        <p:cTn id="97" dur="500"/>
                                        <p:tgtEl>
                                          <p:spTgt spid="65">
                                            <p:txEl>
                                              <p:pRg st="7" end="7"/>
                                            </p:txEl>
                                          </p:spTgt>
                                        </p:tgtEl>
                                      </p:cBhvr>
                                    </p:animEffect>
                                  </p:childTnLst>
                                </p:cTn>
                              </p:par>
                              <p:par>
                                <p:cTn id="98" presetID="12" presetClass="entr" presetSubtype="4" fill="hold" nodeType="withEffect">
                                  <p:stCondLst>
                                    <p:cond delay="0"/>
                                  </p:stCondLst>
                                  <p:childTnLst>
                                    <p:set>
                                      <p:cBhvr>
                                        <p:cTn id="99" dur="1" fill="hold">
                                          <p:stCondLst>
                                            <p:cond delay="0"/>
                                          </p:stCondLst>
                                        </p:cTn>
                                        <p:tgtEl>
                                          <p:spTgt spid="65">
                                            <p:txEl>
                                              <p:pRg st="8" end="8"/>
                                            </p:txEl>
                                          </p:spTgt>
                                        </p:tgtEl>
                                        <p:attrNameLst>
                                          <p:attrName>style.visibility</p:attrName>
                                        </p:attrNameLst>
                                      </p:cBhvr>
                                      <p:to>
                                        <p:strVal val="visible"/>
                                      </p:to>
                                    </p:set>
                                    <p:animEffect transition="in" filter="slide(fromBottom)">
                                      <p:cBhvr>
                                        <p:cTn id="100" dur="500"/>
                                        <p:tgtEl>
                                          <p:spTgt spid="65">
                                            <p:txEl>
                                              <p:pRg st="8" end="8"/>
                                            </p:txEl>
                                          </p:spTgt>
                                        </p:tgtEl>
                                      </p:cBhvr>
                                    </p:animEffect>
                                  </p:childTnLst>
                                </p:cTn>
                              </p:par>
                            </p:childTnLst>
                          </p:cTn>
                        </p:par>
                        <p:par>
                          <p:cTn id="101" fill="hold">
                            <p:stCondLst>
                              <p:cond delay="1000"/>
                            </p:stCondLst>
                            <p:childTnLst>
                              <p:par>
                                <p:cTn id="102" presetID="12" presetClass="entr" presetSubtype="4" fill="hold" nodeType="afterEffect">
                                  <p:stCondLst>
                                    <p:cond delay="0"/>
                                  </p:stCondLst>
                                  <p:childTnLst>
                                    <p:set>
                                      <p:cBhvr>
                                        <p:cTn id="103" dur="1" fill="hold">
                                          <p:stCondLst>
                                            <p:cond delay="0"/>
                                          </p:stCondLst>
                                        </p:cTn>
                                        <p:tgtEl>
                                          <p:spTgt spid="65">
                                            <p:txEl>
                                              <p:pRg st="9" end="9"/>
                                            </p:txEl>
                                          </p:spTgt>
                                        </p:tgtEl>
                                        <p:attrNameLst>
                                          <p:attrName>style.visibility</p:attrName>
                                        </p:attrNameLst>
                                      </p:cBhvr>
                                      <p:to>
                                        <p:strVal val="visible"/>
                                      </p:to>
                                    </p:set>
                                    <p:animEffect transition="in" filter="slide(fromBottom)">
                                      <p:cBhvr>
                                        <p:cTn id="104" dur="500"/>
                                        <p:tgtEl>
                                          <p:spTgt spid="65">
                                            <p:txEl>
                                              <p:pRg st="9" end="9"/>
                                            </p:txEl>
                                          </p:spTgt>
                                        </p:tgtEl>
                                      </p:cBhvr>
                                    </p:animEffect>
                                  </p:childTnLst>
                                </p:cTn>
                              </p:par>
                              <p:par>
                                <p:cTn id="105" presetID="12" presetClass="entr" presetSubtype="4" fill="hold" nodeType="withEffect">
                                  <p:stCondLst>
                                    <p:cond delay="0"/>
                                  </p:stCondLst>
                                  <p:childTnLst>
                                    <p:set>
                                      <p:cBhvr>
                                        <p:cTn id="106" dur="1" fill="hold">
                                          <p:stCondLst>
                                            <p:cond delay="0"/>
                                          </p:stCondLst>
                                        </p:cTn>
                                        <p:tgtEl>
                                          <p:spTgt spid="65">
                                            <p:txEl>
                                              <p:pRg st="10" end="10"/>
                                            </p:txEl>
                                          </p:spTgt>
                                        </p:tgtEl>
                                        <p:attrNameLst>
                                          <p:attrName>style.visibility</p:attrName>
                                        </p:attrNameLst>
                                      </p:cBhvr>
                                      <p:to>
                                        <p:strVal val="visible"/>
                                      </p:to>
                                    </p:set>
                                    <p:animEffect transition="in" filter="slide(fromBottom)">
                                      <p:cBhvr>
                                        <p:cTn id="107" dur="500"/>
                                        <p:tgtEl>
                                          <p:spTgt spid="65">
                                            <p:txEl>
                                              <p:pRg st="10" end="10"/>
                                            </p:txEl>
                                          </p:spTgt>
                                        </p:tgtEl>
                                      </p:cBhvr>
                                    </p:animEffect>
                                  </p:childTnLst>
                                </p:cTn>
                              </p:par>
                              <p:par>
                                <p:cTn id="108" presetID="12" presetClass="entr" presetSubtype="4" fill="hold" nodeType="withEffect">
                                  <p:stCondLst>
                                    <p:cond delay="0"/>
                                  </p:stCondLst>
                                  <p:childTnLst>
                                    <p:set>
                                      <p:cBhvr>
                                        <p:cTn id="109" dur="1" fill="hold">
                                          <p:stCondLst>
                                            <p:cond delay="0"/>
                                          </p:stCondLst>
                                        </p:cTn>
                                        <p:tgtEl>
                                          <p:spTgt spid="65">
                                            <p:txEl>
                                              <p:pRg st="11" end="11"/>
                                            </p:txEl>
                                          </p:spTgt>
                                        </p:tgtEl>
                                        <p:attrNameLst>
                                          <p:attrName>style.visibility</p:attrName>
                                        </p:attrNameLst>
                                      </p:cBhvr>
                                      <p:to>
                                        <p:strVal val="visible"/>
                                      </p:to>
                                    </p:set>
                                    <p:animEffect transition="in" filter="slide(fromBottom)">
                                      <p:cBhvr>
                                        <p:cTn id="110" dur="500"/>
                                        <p:tgtEl>
                                          <p:spTgt spid="65">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mph" presetSubtype="2" fill="hold" nodeType="clickEffect">
                                  <p:stCondLst>
                                    <p:cond delay="0"/>
                                  </p:stCondLst>
                                  <p:childTnLst>
                                    <p:animClr clrSpc="rgb">
                                      <p:cBhvr override="childStyle">
                                        <p:cTn id="114" dur="500" fill="hold"/>
                                        <p:tgtEl>
                                          <p:spTgt spid="65">
                                            <p:txEl>
                                              <p:pRg st="1" end="1"/>
                                            </p:txEl>
                                          </p:spTgt>
                                        </p:tgtEl>
                                        <p:attrNameLst>
                                          <p:attrName>style.color</p:attrName>
                                        </p:attrNameLst>
                                      </p:cBhvr>
                                      <p:to>
                                        <a:srgbClr val="FF0000"/>
                                      </p:to>
                                    </p:animClr>
                                  </p:childTnLst>
                                </p:cTn>
                              </p:par>
                              <p:par>
                                <p:cTn id="115" presetID="3" presetClass="emph" presetSubtype="2" fill="hold" nodeType="withEffect">
                                  <p:stCondLst>
                                    <p:cond delay="0"/>
                                  </p:stCondLst>
                                  <p:childTnLst>
                                    <p:animClr clrSpc="rgb">
                                      <p:cBhvr override="childStyle">
                                        <p:cTn id="116" dur="500" fill="hold"/>
                                        <p:tgtEl>
                                          <p:spTgt spid="65">
                                            <p:txEl>
                                              <p:pRg st="2" end="2"/>
                                            </p:txEl>
                                          </p:spTgt>
                                        </p:tgtEl>
                                        <p:attrNameLst>
                                          <p:attrName>style.color</p:attrName>
                                        </p:attrNameLst>
                                      </p:cBhvr>
                                      <p:to>
                                        <a:srgbClr val="FF0000"/>
                                      </p:to>
                                    </p:animClr>
                                  </p:childTnLst>
                                </p:cTn>
                              </p:par>
                              <p:par>
                                <p:cTn id="117" presetID="3" presetClass="emph" presetSubtype="2" fill="hold" nodeType="withEffect">
                                  <p:stCondLst>
                                    <p:cond delay="0"/>
                                  </p:stCondLst>
                                  <p:childTnLst>
                                    <p:animClr clrSpc="rgb">
                                      <p:cBhvr override="childStyle">
                                        <p:cTn id="118" dur="500" fill="hold"/>
                                        <p:tgtEl>
                                          <p:spTgt spid="65">
                                            <p:txEl>
                                              <p:pRg st="3" end="3"/>
                                            </p:txEl>
                                          </p:spTgt>
                                        </p:tgtEl>
                                        <p:attrNameLst>
                                          <p:attrName>style.color</p:attrName>
                                        </p:attrNameLst>
                                      </p:cBhvr>
                                      <p:to>
                                        <a:srgbClr val="FF0000"/>
                                      </p:to>
                                    </p:animClr>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dissolve">
                                      <p:cBhvr>
                                        <p:cTn id="123" dur="500"/>
                                        <p:tgtEl>
                                          <p:spTgt spid="56"/>
                                        </p:tgtEl>
                                      </p:cBhvr>
                                    </p:animEffect>
                                  </p:childTnLst>
                                </p:cTn>
                              </p:par>
                            </p:childTnLst>
                          </p:cTn>
                        </p:par>
                        <p:par>
                          <p:cTn id="124" fill="hold">
                            <p:stCondLst>
                              <p:cond delay="500"/>
                            </p:stCondLst>
                            <p:childTnLst>
                              <p:par>
                                <p:cTn id="125" presetID="53" presetClass="entr" presetSubtype="0"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par>
                                <p:cTn id="130" presetID="22" presetClass="entr" presetSubtype="8" fill="hold" nodeType="with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left)">
                                      <p:cBhvr>
                                        <p:cTn id="132" dur="500"/>
                                        <p:tgtEl>
                                          <p:spTgt spid="76"/>
                                        </p:tgtEl>
                                      </p:cBhvr>
                                    </p:animEffect>
                                  </p:childTnLst>
                                </p:cTn>
                              </p:par>
                            </p:childTnLst>
                          </p:cTn>
                        </p:par>
                        <p:par>
                          <p:cTn id="133" fill="hold">
                            <p:stCondLst>
                              <p:cond delay="1000"/>
                            </p:stCondLst>
                            <p:childTnLst>
                              <p:par>
                                <p:cTn id="134" presetID="22" presetClass="entr" presetSubtype="1" fill="hold" grpId="0" nodeType="afterEffect">
                                  <p:stCondLst>
                                    <p:cond delay="0"/>
                                  </p:stCondLst>
                                  <p:childTnLst>
                                    <p:set>
                                      <p:cBhvr>
                                        <p:cTn id="135" dur="1" fill="hold">
                                          <p:stCondLst>
                                            <p:cond delay="0"/>
                                          </p:stCondLst>
                                        </p:cTn>
                                        <p:tgtEl>
                                          <p:spTgt spid="79"/>
                                        </p:tgtEl>
                                        <p:attrNameLst>
                                          <p:attrName>style.visibility</p:attrName>
                                        </p:attrNameLst>
                                      </p:cBhvr>
                                      <p:to>
                                        <p:strVal val="visible"/>
                                      </p:to>
                                    </p:set>
                                    <p:animEffect transition="in" filter="wipe(up)">
                                      <p:cBhvr>
                                        <p:cTn id="136" dur="500"/>
                                        <p:tgtEl>
                                          <p:spTgt spid="79"/>
                                        </p:tgtEl>
                                      </p:cBhvr>
                                    </p:animEffect>
                                  </p:childTnLst>
                                </p:cTn>
                              </p:par>
                            </p:childTnLst>
                          </p:cTn>
                        </p:par>
                        <p:par>
                          <p:cTn id="137" fill="hold">
                            <p:stCondLst>
                              <p:cond delay="1500"/>
                            </p:stCondLst>
                            <p:childTnLst>
                              <p:par>
                                <p:cTn id="138" presetID="22" presetClass="exit" presetSubtype="4" fill="hold" grpId="1" nodeType="afterEffect">
                                  <p:stCondLst>
                                    <p:cond delay="0"/>
                                  </p:stCondLst>
                                  <p:childTnLst>
                                    <p:animEffect transition="out" filter="wipe(down)">
                                      <p:cBhvr>
                                        <p:cTn id="139" dur="500"/>
                                        <p:tgtEl>
                                          <p:spTgt spid="79"/>
                                        </p:tgtEl>
                                      </p:cBhvr>
                                    </p:animEffect>
                                    <p:set>
                                      <p:cBhvr>
                                        <p:cTn id="140" dur="1" fill="hold">
                                          <p:stCondLst>
                                            <p:cond delay="499"/>
                                          </p:stCondLst>
                                        </p:cTn>
                                        <p:tgtEl>
                                          <p:spTgt spid="7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2" presetClass="entr" presetSubtype="4" fill="hold" nodeType="clickEffect">
                                  <p:stCondLst>
                                    <p:cond delay="0"/>
                                  </p:stCondLst>
                                  <p:childTnLst>
                                    <p:set>
                                      <p:cBhvr>
                                        <p:cTn id="144" dur="1" fill="hold">
                                          <p:stCondLst>
                                            <p:cond delay="0"/>
                                          </p:stCondLst>
                                        </p:cTn>
                                        <p:tgtEl>
                                          <p:spTgt spid="65">
                                            <p:txEl>
                                              <p:pRg st="12" end="12"/>
                                            </p:txEl>
                                          </p:spTgt>
                                        </p:tgtEl>
                                        <p:attrNameLst>
                                          <p:attrName>style.visibility</p:attrName>
                                        </p:attrNameLst>
                                      </p:cBhvr>
                                      <p:to>
                                        <p:strVal val="visible"/>
                                      </p:to>
                                    </p:set>
                                    <p:animEffect transition="in" filter="slide(fromBottom)">
                                      <p:cBhvr>
                                        <p:cTn id="145" dur="500"/>
                                        <p:tgtEl>
                                          <p:spTgt spid="65">
                                            <p:txEl>
                                              <p:pRg st="12" end="12"/>
                                            </p:txEl>
                                          </p:spTgt>
                                        </p:tgtEl>
                                      </p:cBhvr>
                                    </p:animEffect>
                                  </p:childTnLst>
                                </p:cTn>
                              </p:par>
                            </p:childTnLst>
                          </p:cTn>
                        </p:par>
                        <p:par>
                          <p:cTn id="146" fill="hold">
                            <p:stCondLst>
                              <p:cond delay="500"/>
                            </p:stCondLst>
                            <p:childTnLst>
                              <p:par>
                                <p:cTn id="147" presetID="22" presetClass="entr" presetSubtype="1" fill="hold" grpId="2"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wipe(up)">
                                      <p:cBhvr>
                                        <p:cTn id="149" dur="500"/>
                                        <p:tgtEl>
                                          <p:spTgt spid="79"/>
                                        </p:tgtEl>
                                      </p:cBhvr>
                                    </p:animEffect>
                                  </p:childTnLst>
                                </p:cTn>
                              </p:par>
                            </p:childTnLst>
                          </p:cTn>
                        </p:par>
                        <p:par>
                          <p:cTn id="150" fill="hold">
                            <p:stCondLst>
                              <p:cond delay="1000"/>
                            </p:stCondLst>
                            <p:childTnLst>
                              <p:par>
                                <p:cTn id="151" presetID="22" presetClass="exit" presetSubtype="4" fill="hold" grpId="3" nodeType="afterEffect">
                                  <p:stCondLst>
                                    <p:cond delay="0"/>
                                  </p:stCondLst>
                                  <p:childTnLst>
                                    <p:animEffect transition="out" filter="wipe(down)">
                                      <p:cBhvr>
                                        <p:cTn id="152" dur="500"/>
                                        <p:tgtEl>
                                          <p:spTgt spid="79"/>
                                        </p:tgtEl>
                                      </p:cBhvr>
                                    </p:animEffect>
                                    <p:set>
                                      <p:cBhvr>
                                        <p:cTn id="153"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3" grpId="0"/>
      <p:bldP spid="64" grpId="0"/>
      <p:bldP spid="33" grpId="0"/>
      <p:bldP spid="56" grpId="0" animBg="1"/>
      <p:bldP spid="79" grpId="0" animBg="1"/>
      <p:bldP spid="79" grpId="1" animBg="1"/>
      <p:bldP spid="79" grpId="2" animBg="1"/>
      <p:bldP spid="79"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II </a:t>
            </a:r>
            <a:r>
              <a:rPr lang="ru-RU" dirty="0" smtClean="0"/>
              <a:t>– Правила безопасности</a:t>
            </a:r>
            <a:endParaRPr lang="ru-RU" dirty="0"/>
          </a:p>
        </p:txBody>
      </p:sp>
      <p:sp>
        <p:nvSpPr>
          <p:cNvPr id="3" name="Content Placeholder 2"/>
          <p:cNvSpPr>
            <a:spLocks noGrp="1"/>
          </p:cNvSpPr>
          <p:nvPr>
            <p:ph idx="1"/>
          </p:nvPr>
        </p:nvSpPr>
        <p:spPr/>
        <p:txBody>
          <a:bodyPr>
            <a:normAutofit/>
          </a:bodyPr>
          <a:lstStyle/>
          <a:p>
            <a:r>
              <a:rPr lang="ru-RU" dirty="0" smtClean="0"/>
              <a:t>Дверца должна перекрывать доступ к работающему прессу </a:t>
            </a:r>
          </a:p>
          <a:p>
            <a:pPr lvl="1"/>
            <a:r>
              <a:rPr lang="ru-RU" dirty="0" smtClean="0"/>
              <a:t>При включении сцепления с работающим двигателем дверца должна быть закрыта</a:t>
            </a:r>
          </a:p>
          <a:p>
            <a:pPr lvl="1"/>
            <a:r>
              <a:rPr lang="ru-RU" dirty="0" smtClean="0"/>
              <a:t>При включении двигателя с включенным сцеплением дверца должна быть закрыта</a:t>
            </a:r>
          </a:p>
          <a:p>
            <a:pPr lvl="1"/>
            <a:r>
              <a:rPr lang="ru-RU" dirty="0" smtClean="0"/>
              <a:t>Дверца открывается только если либо двигатель не работает, либо сцепление выключено</a:t>
            </a:r>
          </a:p>
        </p:txBody>
      </p:sp>
      <p:sp>
        <p:nvSpPr>
          <p:cNvPr id="4" name="Slide Number Placeholder 3"/>
          <p:cNvSpPr>
            <a:spLocks noGrp="1"/>
          </p:cNvSpPr>
          <p:nvPr>
            <p:ph type="sldNum" sz="quarter" idx="12"/>
          </p:nvPr>
        </p:nvSpPr>
        <p:spPr/>
        <p:txBody>
          <a:bodyPr/>
          <a:lstStyle/>
          <a:p>
            <a:fld id="{74F5D732-9FB6-49A6-B414-EBBF6B685AA6}" type="slidenum">
              <a:rPr lang="ru-RU" smtClean="0"/>
              <a:pPr/>
              <a:t>22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II </a:t>
            </a:r>
            <a:r>
              <a:rPr lang="ru-RU" dirty="0" smtClean="0"/>
              <a:t>– Упрощение</a:t>
            </a:r>
            <a:endParaRPr lang="ru-RU" dirty="0"/>
          </a:p>
        </p:txBody>
      </p:sp>
      <p:sp>
        <p:nvSpPr>
          <p:cNvPr id="3" name="Content Placeholder 2"/>
          <p:cNvSpPr>
            <a:spLocks noGrp="1"/>
          </p:cNvSpPr>
          <p:nvPr>
            <p:ph idx="1"/>
          </p:nvPr>
        </p:nvSpPr>
        <p:spPr>
          <a:xfrm>
            <a:off x="304800" y="1554162"/>
            <a:ext cx="8686800" cy="4660920"/>
          </a:xfrm>
        </p:spPr>
        <p:txBody>
          <a:bodyPr>
            <a:normAutofit fontScale="92500" lnSpcReduction="20000"/>
          </a:bodyPr>
          <a:lstStyle/>
          <a:p>
            <a:pPr marL="0" indent="0">
              <a:buNone/>
            </a:pPr>
            <a:r>
              <a:rPr lang="ru-RU" dirty="0" smtClean="0"/>
              <a:t>Поскольку выключение двигателя выключает весь пресс (обычно), трудно контролировать включено ли сцепление при выключенном двигателе</a:t>
            </a:r>
          </a:p>
          <a:p>
            <a:pPr>
              <a:lnSpc>
                <a:spcPct val="170000"/>
              </a:lnSpc>
              <a:buSzPct val="90000"/>
              <a:buNone/>
            </a:pPr>
            <a:r>
              <a:rPr lang="ru-RU" b="1" u="sng" dirty="0" smtClean="0"/>
              <a:t>Запретим эту ситуацию!</a:t>
            </a:r>
          </a:p>
          <a:p>
            <a:pPr>
              <a:buSzPct val="90000"/>
              <a:buNone/>
            </a:pPr>
            <a:endParaRPr lang="ru-RU" dirty="0" smtClean="0"/>
          </a:p>
          <a:p>
            <a:pPr>
              <a:buSzPct val="90000"/>
              <a:buNone/>
            </a:pPr>
            <a:r>
              <a:rPr lang="ru-RU" dirty="0" smtClean="0"/>
              <a:t>Дополнительные ограничения</a:t>
            </a:r>
          </a:p>
          <a:p>
            <a:r>
              <a:rPr lang="ru-RU" dirty="0" smtClean="0"/>
              <a:t>Сцепление можно включать лишь при работающем двигателе</a:t>
            </a:r>
          </a:p>
          <a:p>
            <a:r>
              <a:rPr lang="ru-RU" dirty="0" smtClean="0"/>
              <a:t>Нельзя выключить двигатель при включенном сцеплении</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23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par>
                          <p:cTn id="18" fill="hold">
                            <p:stCondLst>
                              <p:cond delay="500"/>
                            </p:stCondLst>
                            <p:childTnLst>
                              <p:par>
                                <p:cTn id="19" presetID="12" presetClass="entr" presetSubtype="4"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childTnLst>
                          </p:cTn>
                        </p:par>
                        <p:par>
                          <p:cTn id="22" fill="hold">
                            <p:stCondLst>
                              <p:cond delay="1000"/>
                            </p:stCondLst>
                            <p:childTnLst>
                              <p:par>
                                <p:cTn id="23" presetID="12" presetClass="entr" presetSubtype="4"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lide(fromBottom)">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II </a:t>
            </a:r>
            <a:r>
              <a:rPr lang="ru-RU" dirty="0" smtClean="0"/>
              <a:t>– Допустимые сценарии</a:t>
            </a:r>
            <a:endParaRPr lang="ru-RU" dirty="0"/>
          </a:p>
        </p:txBody>
      </p:sp>
      <p:sp>
        <p:nvSpPr>
          <p:cNvPr id="3" name="Content Placeholder 2"/>
          <p:cNvSpPr>
            <a:spLocks noGrp="1"/>
          </p:cNvSpPr>
          <p:nvPr>
            <p:ph idx="1"/>
          </p:nvPr>
        </p:nvSpPr>
        <p:spPr>
          <a:xfrm>
            <a:off x="4357686" y="2143116"/>
            <a:ext cx="4633914" cy="3937009"/>
          </a:xfrm>
        </p:spPr>
        <p:txBody>
          <a:bodyPr/>
          <a:lstStyle/>
          <a:p>
            <a:pPr>
              <a:buNone/>
            </a:pPr>
            <a:r>
              <a:rPr lang="ru-RU" dirty="0" smtClean="0"/>
              <a:t>Обработка одной детали</a:t>
            </a:r>
          </a:p>
          <a:p>
            <a:pPr>
              <a:buNone/>
            </a:pPr>
            <a:endParaRPr lang="ru-RU" sz="2000" dirty="0" smtClean="0"/>
          </a:p>
          <a:p>
            <a:pPr marL="0">
              <a:buNone/>
            </a:pPr>
            <a:r>
              <a:rPr lang="ru-RU" dirty="0" smtClean="0"/>
              <a:t>Замена детали без выключения двигателя</a:t>
            </a:r>
          </a:p>
          <a:p>
            <a:pPr marL="0">
              <a:buNone/>
            </a:pPr>
            <a:endParaRPr lang="ru-RU" sz="1100" dirty="0" smtClean="0"/>
          </a:p>
          <a:p>
            <a:pPr marL="0">
              <a:buNone/>
            </a:pPr>
            <a:r>
              <a:rPr lang="ru-RU" dirty="0" smtClean="0"/>
              <a:t>Неудачная попытка закрыть дверцу</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24</a:t>
            </a:fld>
            <a:endParaRPr lang="ru-RU"/>
          </a:p>
        </p:txBody>
      </p:sp>
      <p:sp>
        <p:nvSpPr>
          <p:cNvPr id="19" name="Freeform 18"/>
          <p:cNvSpPr/>
          <p:nvPr/>
        </p:nvSpPr>
        <p:spPr>
          <a:xfrm>
            <a:off x="742384" y="2145668"/>
            <a:ext cx="3440317" cy="715223"/>
          </a:xfrm>
          <a:custGeom>
            <a:avLst/>
            <a:gdLst>
              <a:gd name="connsiteX0" fmla="*/ 0 w 3440317"/>
              <a:gd name="connsiteY0" fmla="*/ 715223 h 715223"/>
              <a:gd name="connsiteX1" fmla="*/ 1683945 w 3440317"/>
              <a:gd name="connsiteY1" fmla="*/ 715223 h 715223"/>
              <a:gd name="connsiteX2" fmla="*/ 1683945 w 3440317"/>
              <a:gd name="connsiteY2" fmla="*/ 0 h 715223"/>
              <a:gd name="connsiteX3" fmla="*/ 2399168 w 3440317"/>
              <a:gd name="connsiteY3" fmla="*/ 0 h 715223"/>
              <a:gd name="connsiteX4" fmla="*/ 2399168 w 3440317"/>
              <a:gd name="connsiteY4" fmla="*/ 715223 h 715223"/>
              <a:gd name="connsiteX5" fmla="*/ 3440317 w 3440317"/>
              <a:gd name="connsiteY5" fmla="*/ 715223 h 715223"/>
              <a:gd name="connsiteX6" fmla="*/ 3440317 w 3440317"/>
              <a:gd name="connsiteY6" fmla="*/ 715223 h 71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317" h="715223">
                <a:moveTo>
                  <a:pt x="0" y="715223"/>
                </a:moveTo>
                <a:lnTo>
                  <a:pt x="1683945" y="715223"/>
                </a:lnTo>
                <a:lnTo>
                  <a:pt x="1683945" y="0"/>
                </a:lnTo>
                <a:lnTo>
                  <a:pt x="2399168" y="0"/>
                </a:lnTo>
                <a:lnTo>
                  <a:pt x="2399168" y="715223"/>
                </a:lnTo>
                <a:lnTo>
                  <a:pt x="3440317" y="715223"/>
                </a:lnTo>
                <a:lnTo>
                  <a:pt x="3440317" y="715223"/>
                </a:lnTo>
              </a:path>
            </a:pathLst>
          </a:cu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Freeform 17"/>
          <p:cNvSpPr/>
          <p:nvPr/>
        </p:nvSpPr>
        <p:spPr>
          <a:xfrm>
            <a:off x="733331" y="2109456"/>
            <a:ext cx="3467477" cy="715223"/>
          </a:xfrm>
          <a:custGeom>
            <a:avLst/>
            <a:gdLst>
              <a:gd name="connsiteX0" fmla="*/ 0 w 3467477"/>
              <a:gd name="connsiteY0" fmla="*/ 715223 h 715223"/>
              <a:gd name="connsiteX1" fmla="*/ 1484768 w 3467477"/>
              <a:gd name="connsiteY1" fmla="*/ 715223 h 715223"/>
              <a:gd name="connsiteX2" fmla="*/ 1484768 w 3467477"/>
              <a:gd name="connsiteY2" fmla="*/ 0 h 715223"/>
              <a:gd name="connsiteX3" fmla="*/ 2625505 w 3467477"/>
              <a:gd name="connsiteY3" fmla="*/ 0 h 715223"/>
              <a:gd name="connsiteX4" fmla="*/ 2625505 w 3467477"/>
              <a:gd name="connsiteY4" fmla="*/ 715223 h 715223"/>
              <a:gd name="connsiteX5" fmla="*/ 3467477 w 3467477"/>
              <a:gd name="connsiteY5" fmla="*/ 715223 h 71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477" h="715223">
                <a:moveTo>
                  <a:pt x="0" y="715223"/>
                </a:moveTo>
                <a:lnTo>
                  <a:pt x="1484768" y="715223"/>
                </a:lnTo>
                <a:lnTo>
                  <a:pt x="1484768" y="0"/>
                </a:lnTo>
                <a:lnTo>
                  <a:pt x="2625505" y="0"/>
                </a:lnTo>
                <a:lnTo>
                  <a:pt x="2625505" y="715223"/>
                </a:lnTo>
                <a:lnTo>
                  <a:pt x="3467477" y="715223"/>
                </a:lnTo>
              </a:path>
            </a:pathLst>
          </a:cu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Freeform 16"/>
          <p:cNvSpPr/>
          <p:nvPr/>
        </p:nvSpPr>
        <p:spPr>
          <a:xfrm>
            <a:off x="733331" y="2073244"/>
            <a:ext cx="3467477" cy="715223"/>
          </a:xfrm>
          <a:custGeom>
            <a:avLst/>
            <a:gdLst>
              <a:gd name="connsiteX0" fmla="*/ 0 w 3467477"/>
              <a:gd name="connsiteY0" fmla="*/ 715223 h 715223"/>
              <a:gd name="connsiteX1" fmla="*/ 407406 w 3467477"/>
              <a:gd name="connsiteY1" fmla="*/ 715223 h 715223"/>
              <a:gd name="connsiteX2" fmla="*/ 407406 w 3467477"/>
              <a:gd name="connsiteY2" fmla="*/ 0 h 715223"/>
              <a:gd name="connsiteX3" fmla="*/ 3123445 w 3467477"/>
              <a:gd name="connsiteY3" fmla="*/ 0 h 715223"/>
              <a:gd name="connsiteX4" fmla="*/ 3123445 w 3467477"/>
              <a:gd name="connsiteY4" fmla="*/ 715223 h 715223"/>
              <a:gd name="connsiteX5" fmla="*/ 3467477 w 3467477"/>
              <a:gd name="connsiteY5" fmla="*/ 715223 h 715223"/>
              <a:gd name="connsiteX6" fmla="*/ 3467477 w 3467477"/>
              <a:gd name="connsiteY6" fmla="*/ 715223 h 71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7477" h="715223">
                <a:moveTo>
                  <a:pt x="0" y="715223"/>
                </a:moveTo>
                <a:lnTo>
                  <a:pt x="407406" y="715223"/>
                </a:lnTo>
                <a:lnTo>
                  <a:pt x="407406" y="0"/>
                </a:lnTo>
                <a:lnTo>
                  <a:pt x="3123445" y="0"/>
                </a:lnTo>
                <a:lnTo>
                  <a:pt x="3123445" y="715223"/>
                </a:lnTo>
                <a:lnTo>
                  <a:pt x="3467477" y="715223"/>
                </a:lnTo>
                <a:lnTo>
                  <a:pt x="3467477" y="715223"/>
                </a:lnTo>
              </a:path>
            </a:pathLst>
          </a:custGeom>
          <a:ln w="317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Freeform 19"/>
          <p:cNvSpPr/>
          <p:nvPr/>
        </p:nvSpPr>
        <p:spPr>
          <a:xfrm>
            <a:off x="765440" y="4536782"/>
            <a:ext cx="3449370" cy="715223"/>
          </a:xfrm>
          <a:custGeom>
            <a:avLst/>
            <a:gdLst>
              <a:gd name="connsiteX0" fmla="*/ 0 w 3449370"/>
              <a:gd name="connsiteY0" fmla="*/ 715223 h 715223"/>
              <a:gd name="connsiteX1" fmla="*/ 832919 w 3449370"/>
              <a:gd name="connsiteY1" fmla="*/ 715223 h 715223"/>
              <a:gd name="connsiteX2" fmla="*/ 941561 w 3449370"/>
              <a:gd name="connsiteY2" fmla="*/ 307817 h 715223"/>
              <a:gd name="connsiteX3" fmla="*/ 1113576 w 3449370"/>
              <a:gd name="connsiteY3" fmla="*/ 706170 h 715223"/>
              <a:gd name="connsiteX4" fmla="*/ 1475715 w 3449370"/>
              <a:gd name="connsiteY4" fmla="*/ 715223 h 715223"/>
              <a:gd name="connsiteX5" fmla="*/ 1475715 w 3449370"/>
              <a:gd name="connsiteY5" fmla="*/ 0 h 715223"/>
              <a:gd name="connsiteX6" fmla="*/ 2616452 w 3449370"/>
              <a:gd name="connsiteY6" fmla="*/ 0 h 715223"/>
              <a:gd name="connsiteX7" fmla="*/ 2616452 w 3449370"/>
              <a:gd name="connsiteY7" fmla="*/ 715223 h 715223"/>
              <a:gd name="connsiteX8" fmla="*/ 3449370 w 3449370"/>
              <a:gd name="connsiteY8" fmla="*/ 715223 h 71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9370" h="715223">
                <a:moveTo>
                  <a:pt x="0" y="715223"/>
                </a:moveTo>
                <a:lnTo>
                  <a:pt x="832919" y="715223"/>
                </a:lnTo>
                <a:lnTo>
                  <a:pt x="941561" y="307817"/>
                </a:lnTo>
                <a:lnTo>
                  <a:pt x="1113576" y="706170"/>
                </a:lnTo>
                <a:lnTo>
                  <a:pt x="1475715" y="715223"/>
                </a:lnTo>
                <a:lnTo>
                  <a:pt x="1475715" y="0"/>
                </a:lnTo>
                <a:lnTo>
                  <a:pt x="2616452" y="0"/>
                </a:lnTo>
                <a:lnTo>
                  <a:pt x="2616452" y="715223"/>
                </a:lnTo>
                <a:lnTo>
                  <a:pt x="3449370" y="715223"/>
                </a:lnTo>
              </a:path>
            </a:pathLst>
          </a:cu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Straight Connector 21"/>
          <p:cNvCxnSpPr/>
          <p:nvPr/>
        </p:nvCxnSpPr>
        <p:spPr>
          <a:xfrm>
            <a:off x="785786" y="5786454"/>
            <a:ext cx="642942" cy="0"/>
          </a:xfrm>
          <a:prstGeom prst="line">
            <a:avLst/>
          </a:prstGeom>
          <a:ln w="317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85786" y="6072206"/>
            <a:ext cx="642942"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5786" y="6357958"/>
            <a:ext cx="642942" cy="0"/>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00166" y="5572140"/>
            <a:ext cx="1148007" cy="369332"/>
          </a:xfrm>
          <a:prstGeom prst="rect">
            <a:avLst/>
          </a:prstGeom>
          <a:noFill/>
        </p:spPr>
        <p:txBody>
          <a:bodyPr wrap="none" rtlCol="0">
            <a:spAutoFit/>
          </a:bodyPr>
          <a:lstStyle/>
          <a:p>
            <a:r>
              <a:rPr lang="ru-RU" dirty="0" smtClean="0"/>
              <a:t>двигатель</a:t>
            </a:r>
            <a:endParaRPr lang="ru-RU" dirty="0"/>
          </a:p>
        </p:txBody>
      </p:sp>
      <p:sp>
        <p:nvSpPr>
          <p:cNvPr id="26" name="TextBox 25"/>
          <p:cNvSpPr txBox="1"/>
          <p:nvPr/>
        </p:nvSpPr>
        <p:spPr>
          <a:xfrm>
            <a:off x="1500166" y="5857892"/>
            <a:ext cx="1239442" cy="369332"/>
          </a:xfrm>
          <a:prstGeom prst="rect">
            <a:avLst/>
          </a:prstGeom>
          <a:noFill/>
        </p:spPr>
        <p:txBody>
          <a:bodyPr wrap="none" rtlCol="0">
            <a:spAutoFit/>
          </a:bodyPr>
          <a:lstStyle/>
          <a:p>
            <a:r>
              <a:rPr lang="ru-RU" dirty="0" smtClean="0"/>
              <a:t>сцепление</a:t>
            </a:r>
            <a:endParaRPr lang="ru-RU" dirty="0"/>
          </a:p>
        </p:txBody>
      </p:sp>
      <p:sp>
        <p:nvSpPr>
          <p:cNvPr id="27" name="TextBox 26"/>
          <p:cNvSpPr txBox="1"/>
          <p:nvPr/>
        </p:nvSpPr>
        <p:spPr>
          <a:xfrm>
            <a:off x="1500166" y="6143644"/>
            <a:ext cx="899605" cy="369332"/>
          </a:xfrm>
          <a:prstGeom prst="rect">
            <a:avLst/>
          </a:prstGeom>
          <a:noFill/>
        </p:spPr>
        <p:txBody>
          <a:bodyPr wrap="none" rtlCol="0">
            <a:spAutoFit/>
          </a:bodyPr>
          <a:lstStyle/>
          <a:p>
            <a:r>
              <a:rPr lang="ru-RU" dirty="0" smtClean="0"/>
              <a:t>дверца</a:t>
            </a:r>
            <a:endParaRPr lang="ru-RU" dirty="0"/>
          </a:p>
        </p:txBody>
      </p:sp>
      <p:sp>
        <p:nvSpPr>
          <p:cNvPr id="41" name="Freeform 40"/>
          <p:cNvSpPr/>
          <p:nvPr/>
        </p:nvSpPr>
        <p:spPr>
          <a:xfrm>
            <a:off x="714348" y="3322336"/>
            <a:ext cx="3503691" cy="715224"/>
          </a:xfrm>
          <a:custGeom>
            <a:avLst/>
            <a:gdLst>
              <a:gd name="connsiteX0" fmla="*/ 0 w 3503691"/>
              <a:gd name="connsiteY0" fmla="*/ 715224 h 715224"/>
              <a:gd name="connsiteX1" fmla="*/ 869132 w 3503691"/>
              <a:gd name="connsiteY1" fmla="*/ 715224 h 715224"/>
              <a:gd name="connsiteX2" fmla="*/ 869132 w 3503691"/>
              <a:gd name="connsiteY2" fmla="*/ 0 h 715224"/>
              <a:gd name="connsiteX3" fmla="*/ 1511929 w 3503691"/>
              <a:gd name="connsiteY3" fmla="*/ 0 h 715224"/>
              <a:gd name="connsiteX4" fmla="*/ 1511929 w 3503691"/>
              <a:gd name="connsiteY4" fmla="*/ 715224 h 715224"/>
              <a:gd name="connsiteX5" fmla="*/ 1937441 w 3503691"/>
              <a:gd name="connsiteY5" fmla="*/ 715224 h 715224"/>
              <a:gd name="connsiteX6" fmla="*/ 1937441 w 3503691"/>
              <a:gd name="connsiteY6" fmla="*/ 0 h 715224"/>
              <a:gd name="connsiteX7" fmla="*/ 2797521 w 3503691"/>
              <a:gd name="connsiteY7" fmla="*/ 0 h 715224"/>
              <a:gd name="connsiteX8" fmla="*/ 2797521 w 3503691"/>
              <a:gd name="connsiteY8" fmla="*/ 715224 h 715224"/>
              <a:gd name="connsiteX9" fmla="*/ 3503691 w 3503691"/>
              <a:gd name="connsiteY9" fmla="*/ 715224 h 71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3691" h="715224">
                <a:moveTo>
                  <a:pt x="0" y="715224"/>
                </a:moveTo>
                <a:lnTo>
                  <a:pt x="869132" y="715224"/>
                </a:lnTo>
                <a:lnTo>
                  <a:pt x="869132" y="0"/>
                </a:lnTo>
                <a:lnTo>
                  <a:pt x="1511929" y="0"/>
                </a:lnTo>
                <a:lnTo>
                  <a:pt x="1511929" y="715224"/>
                </a:lnTo>
                <a:lnTo>
                  <a:pt x="1937441" y="715224"/>
                </a:lnTo>
                <a:lnTo>
                  <a:pt x="1937441" y="0"/>
                </a:lnTo>
                <a:lnTo>
                  <a:pt x="2797521" y="0"/>
                </a:lnTo>
                <a:lnTo>
                  <a:pt x="2797521" y="715224"/>
                </a:lnTo>
                <a:lnTo>
                  <a:pt x="3503691" y="715224"/>
                </a:lnTo>
              </a:path>
            </a:pathLst>
          </a:cu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2" name="Freeform 41"/>
          <p:cNvSpPr/>
          <p:nvPr/>
        </p:nvSpPr>
        <p:spPr>
          <a:xfrm>
            <a:off x="714348" y="3356576"/>
            <a:ext cx="3512744" cy="715224"/>
          </a:xfrm>
          <a:custGeom>
            <a:avLst/>
            <a:gdLst>
              <a:gd name="connsiteX0" fmla="*/ 0 w 3512744"/>
              <a:gd name="connsiteY0" fmla="*/ 715224 h 715224"/>
              <a:gd name="connsiteX1" fmla="*/ 1013988 w 3512744"/>
              <a:gd name="connsiteY1" fmla="*/ 715224 h 715224"/>
              <a:gd name="connsiteX2" fmla="*/ 1013988 w 3512744"/>
              <a:gd name="connsiteY2" fmla="*/ 0 h 715224"/>
              <a:gd name="connsiteX3" fmla="*/ 1367073 w 3512744"/>
              <a:gd name="connsiteY3" fmla="*/ 0 h 715224"/>
              <a:gd name="connsiteX4" fmla="*/ 1367073 w 3512744"/>
              <a:gd name="connsiteY4" fmla="*/ 715224 h 715224"/>
              <a:gd name="connsiteX5" fmla="*/ 2082297 w 3512744"/>
              <a:gd name="connsiteY5" fmla="*/ 715224 h 715224"/>
              <a:gd name="connsiteX6" fmla="*/ 2082297 w 3512744"/>
              <a:gd name="connsiteY6" fmla="*/ 0 h 715224"/>
              <a:gd name="connsiteX7" fmla="*/ 2652665 w 3512744"/>
              <a:gd name="connsiteY7" fmla="*/ 0 h 715224"/>
              <a:gd name="connsiteX8" fmla="*/ 2652665 w 3512744"/>
              <a:gd name="connsiteY8" fmla="*/ 715224 h 715224"/>
              <a:gd name="connsiteX9" fmla="*/ 3512744 w 3512744"/>
              <a:gd name="connsiteY9" fmla="*/ 715224 h 71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2744" h="715224">
                <a:moveTo>
                  <a:pt x="0" y="715224"/>
                </a:moveTo>
                <a:lnTo>
                  <a:pt x="1013988" y="715224"/>
                </a:lnTo>
                <a:lnTo>
                  <a:pt x="1013988" y="0"/>
                </a:lnTo>
                <a:lnTo>
                  <a:pt x="1367073" y="0"/>
                </a:lnTo>
                <a:lnTo>
                  <a:pt x="1367073" y="715224"/>
                </a:lnTo>
                <a:lnTo>
                  <a:pt x="2082297" y="715224"/>
                </a:lnTo>
                <a:lnTo>
                  <a:pt x="2082297" y="0"/>
                </a:lnTo>
                <a:lnTo>
                  <a:pt x="2652665" y="0"/>
                </a:lnTo>
                <a:lnTo>
                  <a:pt x="2652665" y="715224"/>
                </a:lnTo>
                <a:lnTo>
                  <a:pt x="3512744" y="715224"/>
                </a:lnTo>
              </a:path>
            </a:pathLst>
          </a:cu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3" name="Freeform 42"/>
          <p:cNvSpPr/>
          <p:nvPr/>
        </p:nvSpPr>
        <p:spPr>
          <a:xfrm>
            <a:off x="747333" y="3285281"/>
            <a:ext cx="3467477" cy="715223"/>
          </a:xfrm>
          <a:custGeom>
            <a:avLst/>
            <a:gdLst>
              <a:gd name="connsiteX0" fmla="*/ 0 w 3467477"/>
              <a:gd name="connsiteY0" fmla="*/ 715223 h 715223"/>
              <a:gd name="connsiteX1" fmla="*/ 407406 w 3467477"/>
              <a:gd name="connsiteY1" fmla="*/ 715223 h 715223"/>
              <a:gd name="connsiteX2" fmla="*/ 407406 w 3467477"/>
              <a:gd name="connsiteY2" fmla="*/ 0 h 715223"/>
              <a:gd name="connsiteX3" fmla="*/ 3123445 w 3467477"/>
              <a:gd name="connsiteY3" fmla="*/ 0 h 715223"/>
              <a:gd name="connsiteX4" fmla="*/ 3123445 w 3467477"/>
              <a:gd name="connsiteY4" fmla="*/ 715223 h 715223"/>
              <a:gd name="connsiteX5" fmla="*/ 3467477 w 3467477"/>
              <a:gd name="connsiteY5" fmla="*/ 715223 h 715223"/>
              <a:gd name="connsiteX6" fmla="*/ 3467477 w 3467477"/>
              <a:gd name="connsiteY6" fmla="*/ 715223 h 71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7477" h="715223">
                <a:moveTo>
                  <a:pt x="0" y="715223"/>
                </a:moveTo>
                <a:lnTo>
                  <a:pt x="407406" y="715223"/>
                </a:lnTo>
                <a:lnTo>
                  <a:pt x="407406" y="0"/>
                </a:lnTo>
                <a:lnTo>
                  <a:pt x="3123445" y="0"/>
                </a:lnTo>
                <a:lnTo>
                  <a:pt x="3123445" y="715223"/>
                </a:lnTo>
                <a:lnTo>
                  <a:pt x="3467477" y="715223"/>
                </a:lnTo>
                <a:lnTo>
                  <a:pt x="3467477" y="715223"/>
                </a:lnTo>
              </a:path>
            </a:pathLst>
          </a:custGeom>
          <a:ln w="317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4" name="Freeform 43"/>
          <p:cNvSpPr/>
          <p:nvPr/>
        </p:nvSpPr>
        <p:spPr>
          <a:xfrm>
            <a:off x="756386" y="4571165"/>
            <a:ext cx="3440317" cy="715223"/>
          </a:xfrm>
          <a:custGeom>
            <a:avLst/>
            <a:gdLst>
              <a:gd name="connsiteX0" fmla="*/ 0 w 3440317"/>
              <a:gd name="connsiteY0" fmla="*/ 715223 h 715223"/>
              <a:gd name="connsiteX1" fmla="*/ 1683945 w 3440317"/>
              <a:gd name="connsiteY1" fmla="*/ 715223 h 715223"/>
              <a:gd name="connsiteX2" fmla="*/ 1683945 w 3440317"/>
              <a:gd name="connsiteY2" fmla="*/ 0 h 715223"/>
              <a:gd name="connsiteX3" fmla="*/ 2399168 w 3440317"/>
              <a:gd name="connsiteY3" fmla="*/ 0 h 715223"/>
              <a:gd name="connsiteX4" fmla="*/ 2399168 w 3440317"/>
              <a:gd name="connsiteY4" fmla="*/ 715223 h 715223"/>
              <a:gd name="connsiteX5" fmla="*/ 3440317 w 3440317"/>
              <a:gd name="connsiteY5" fmla="*/ 715223 h 715223"/>
              <a:gd name="connsiteX6" fmla="*/ 3440317 w 3440317"/>
              <a:gd name="connsiteY6" fmla="*/ 715223 h 71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317" h="715223">
                <a:moveTo>
                  <a:pt x="0" y="715223"/>
                </a:moveTo>
                <a:lnTo>
                  <a:pt x="1683945" y="715223"/>
                </a:lnTo>
                <a:lnTo>
                  <a:pt x="1683945" y="0"/>
                </a:lnTo>
                <a:lnTo>
                  <a:pt x="2399168" y="0"/>
                </a:lnTo>
                <a:lnTo>
                  <a:pt x="2399168" y="715223"/>
                </a:lnTo>
                <a:lnTo>
                  <a:pt x="3440317" y="715223"/>
                </a:lnTo>
                <a:lnTo>
                  <a:pt x="3440317" y="715223"/>
                </a:lnTo>
              </a:path>
            </a:pathLst>
          </a:cu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5" name="Freeform 44"/>
          <p:cNvSpPr/>
          <p:nvPr/>
        </p:nvSpPr>
        <p:spPr>
          <a:xfrm>
            <a:off x="747333" y="4498741"/>
            <a:ext cx="3467477" cy="715223"/>
          </a:xfrm>
          <a:custGeom>
            <a:avLst/>
            <a:gdLst>
              <a:gd name="connsiteX0" fmla="*/ 0 w 3467477"/>
              <a:gd name="connsiteY0" fmla="*/ 715223 h 715223"/>
              <a:gd name="connsiteX1" fmla="*/ 407406 w 3467477"/>
              <a:gd name="connsiteY1" fmla="*/ 715223 h 715223"/>
              <a:gd name="connsiteX2" fmla="*/ 407406 w 3467477"/>
              <a:gd name="connsiteY2" fmla="*/ 0 h 715223"/>
              <a:gd name="connsiteX3" fmla="*/ 3123445 w 3467477"/>
              <a:gd name="connsiteY3" fmla="*/ 0 h 715223"/>
              <a:gd name="connsiteX4" fmla="*/ 3123445 w 3467477"/>
              <a:gd name="connsiteY4" fmla="*/ 715223 h 715223"/>
              <a:gd name="connsiteX5" fmla="*/ 3467477 w 3467477"/>
              <a:gd name="connsiteY5" fmla="*/ 715223 h 715223"/>
              <a:gd name="connsiteX6" fmla="*/ 3467477 w 3467477"/>
              <a:gd name="connsiteY6" fmla="*/ 715223 h 71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7477" h="715223">
                <a:moveTo>
                  <a:pt x="0" y="715223"/>
                </a:moveTo>
                <a:lnTo>
                  <a:pt x="407406" y="715223"/>
                </a:lnTo>
                <a:lnTo>
                  <a:pt x="407406" y="0"/>
                </a:lnTo>
                <a:lnTo>
                  <a:pt x="3123445" y="0"/>
                </a:lnTo>
                <a:lnTo>
                  <a:pt x="3123445" y="715223"/>
                </a:lnTo>
                <a:lnTo>
                  <a:pt x="3467477" y="715223"/>
                </a:lnTo>
                <a:lnTo>
                  <a:pt x="3467477" y="715223"/>
                </a:lnTo>
              </a:path>
            </a:pathLst>
          </a:custGeom>
          <a:ln w="317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30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3000"/>
                                        <p:tgtEl>
                                          <p:spTgt spid="1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3000"/>
                                        <p:tgtEl>
                                          <p:spTgt spid="18"/>
                                        </p:tgtEl>
                                      </p:cBhvr>
                                    </p:animEffect>
                                  </p:childTnLst>
                                </p:cTn>
                              </p:par>
                              <p:par>
                                <p:cTn id="34" presetID="12" presetClass="entr" presetSubtype="4" fill="hold" nodeType="with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slide(fromBottom)">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3000"/>
                                        <p:tgtEl>
                                          <p:spTgt spid="4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3000"/>
                                        <p:tgtEl>
                                          <p:spTgt spid="4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3000"/>
                                        <p:tgtEl>
                                          <p:spTgt spid="42"/>
                                        </p:tgtEl>
                                      </p:cBhvr>
                                    </p:animEffect>
                                  </p:childTnLst>
                                </p:cTn>
                              </p:par>
                              <p:par>
                                <p:cTn id="48" presetID="12" presetClass="entr" presetSubtype="4" fill="hold"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slide(fromBottom)">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3000"/>
                                        <p:tgtEl>
                                          <p:spTgt spid="4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3000"/>
                                        <p:tgtEl>
                                          <p:spTgt spid="2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3000"/>
                                        <p:tgtEl>
                                          <p:spTgt spid="44"/>
                                        </p:tgtEl>
                                      </p:cBhvr>
                                    </p:animEffect>
                                  </p:childTnLst>
                                </p:cTn>
                              </p:par>
                              <p:par>
                                <p:cTn id="62" presetID="12" presetClass="entr" presetSubtype="4" fill="hold" nodeType="with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slide(fromBottom)">
                                      <p:cBhvr>
                                        <p:cTn id="6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20" grpId="0" animBg="1"/>
      <p:bldP spid="25" grpId="0"/>
      <p:bldP spid="26" grpId="0"/>
      <p:bldP spid="27" grpId="0"/>
      <p:bldP spid="41" grpId="0" animBg="1"/>
      <p:bldP spid="42" grpId="0" animBg="1"/>
      <p:bldP spid="43" grpId="0" animBg="1"/>
      <p:bldP spid="44"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II - </a:t>
            </a:r>
            <a:r>
              <a:rPr lang="ru-RU" dirty="0" smtClean="0"/>
              <a:t>требования</a:t>
            </a:r>
            <a:endParaRPr lang="ru-RU" dirty="0"/>
          </a:p>
        </p:txBody>
      </p:sp>
      <p:sp>
        <p:nvSpPr>
          <p:cNvPr id="3" name="Content Placeholder 2"/>
          <p:cNvSpPr>
            <a:spLocks noGrp="1"/>
          </p:cNvSpPr>
          <p:nvPr>
            <p:ph idx="1"/>
          </p:nvPr>
        </p:nvSpPr>
        <p:spPr>
          <a:xfrm>
            <a:off x="304800" y="1554162"/>
            <a:ext cx="8686800" cy="4803796"/>
          </a:xfrm>
        </p:spPr>
        <p:txBody>
          <a:bodyPr>
            <a:normAutofit fontScale="77500" lnSpcReduction="20000"/>
          </a:bodyPr>
          <a:lstStyle/>
          <a:p>
            <a:r>
              <a:rPr lang="en-US" dirty="0" smtClean="0"/>
              <a:t>[clutch engaged] </a:t>
            </a:r>
            <a:r>
              <a:rPr lang="en-US" dirty="0" smtClean="0">
                <a:sym typeface="Symbol"/>
              </a:rPr>
              <a:t> [door closed]</a:t>
            </a:r>
          </a:p>
          <a:p>
            <a:r>
              <a:rPr lang="en-US" dirty="0" smtClean="0">
                <a:sym typeface="Symbol"/>
              </a:rPr>
              <a:t>[door closed]  [motor working]</a:t>
            </a:r>
            <a:endParaRPr lang="en-US" dirty="0" smtClean="0"/>
          </a:p>
          <a:p>
            <a:r>
              <a:rPr lang="en-US" dirty="0" smtClean="0">
                <a:sym typeface="Symbol"/>
              </a:rPr>
              <a:t>¬</a:t>
            </a:r>
            <a:r>
              <a:rPr lang="en-US" dirty="0" smtClean="0"/>
              <a:t>[motor working] </a:t>
            </a:r>
            <a:r>
              <a:rPr lang="en-US" dirty="0" smtClean="0">
                <a:sym typeface="Symbol"/>
              </a:rPr>
              <a:t> </a:t>
            </a:r>
            <a:r>
              <a:rPr lang="en-US" u="sng" dirty="0" smtClean="0">
                <a:solidFill>
                  <a:schemeClr val="bg2">
                    <a:lumMod val="25000"/>
                  </a:schemeClr>
                </a:solidFill>
              </a:rPr>
              <a:t>[start motor]</a:t>
            </a:r>
            <a:r>
              <a:rPr lang="en-US" dirty="0" smtClean="0">
                <a:solidFill>
                  <a:schemeClr val="bg2">
                    <a:lumMod val="25000"/>
                  </a:schemeClr>
                </a:solidFill>
              </a:rPr>
              <a:t> </a:t>
            </a:r>
            <a:r>
              <a:rPr lang="en-US" dirty="0" smtClean="0">
                <a:sym typeface="Symbol"/>
              </a:rPr>
              <a:t> X [motor working]</a:t>
            </a:r>
            <a:endParaRPr lang="en-US" dirty="0" smtClean="0"/>
          </a:p>
          <a:p>
            <a:r>
              <a:rPr lang="en-US" dirty="0" smtClean="0">
                <a:sym typeface="Symbol"/>
              </a:rPr>
              <a:t>¬</a:t>
            </a:r>
            <a:r>
              <a:rPr lang="en-US" dirty="0" smtClean="0"/>
              <a:t>[door closed] </a:t>
            </a:r>
            <a:r>
              <a:rPr lang="en-US" dirty="0" smtClean="0">
                <a:sym typeface="Symbol"/>
              </a:rPr>
              <a:t> </a:t>
            </a:r>
            <a:r>
              <a:rPr lang="en-US" dirty="0" smtClean="0"/>
              <a:t>[motor working]</a:t>
            </a:r>
            <a:r>
              <a:rPr lang="en-US" dirty="0" smtClean="0">
                <a:sym typeface="Symbol"/>
              </a:rPr>
              <a:t>  </a:t>
            </a:r>
            <a:r>
              <a:rPr lang="en-US" u="sng" dirty="0" smtClean="0">
                <a:solidFill>
                  <a:schemeClr val="bg2">
                    <a:lumMod val="25000"/>
                  </a:schemeClr>
                </a:solidFill>
              </a:rPr>
              <a:t>[stop motor]</a:t>
            </a:r>
            <a:r>
              <a:rPr lang="en-US" dirty="0" smtClean="0">
                <a:solidFill>
                  <a:schemeClr val="bg2">
                    <a:lumMod val="25000"/>
                  </a:schemeClr>
                </a:solidFill>
              </a:rPr>
              <a:t> </a:t>
            </a:r>
            <a:br>
              <a:rPr lang="en-US" dirty="0" smtClean="0">
                <a:solidFill>
                  <a:schemeClr val="bg2">
                    <a:lumMod val="25000"/>
                  </a:schemeClr>
                </a:solidFill>
              </a:rPr>
            </a:br>
            <a:r>
              <a:rPr lang="en-US" dirty="0" smtClean="0">
                <a:solidFill>
                  <a:schemeClr val="bg2">
                    <a:lumMod val="25000"/>
                  </a:schemeClr>
                </a:solidFill>
              </a:rPr>
              <a:t>	</a:t>
            </a:r>
            <a:r>
              <a:rPr lang="en-US" dirty="0" smtClean="0">
                <a:sym typeface="Symbol"/>
              </a:rPr>
              <a:t> X ¬[motor working]</a:t>
            </a:r>
            <a:endParaRPr lang="en-US" dirty="0" smtClean="0"/>
          </a:p>
          <a:p>
            <a:r>
              <a:rPr lang="en-US" dirty="0" smtClean="0"/>
              <a:t>[door closed]</a:t>
            </a:r>
            <a:r>
              <a:rPr lang="en-US" dirty="0" smtClean="0">
                <a:sym typeface="Symbol"/>
              </a:rPr>
              <a:t>  ¬</a:t>
            </a:r>
            <a:r>
              <a:rPr lang="en-US" u="sng" dirty="0" smtClean="0">
                <a:solidFill>
                  <a:schemeClr val="bg2">
                    <a:lumMod val="25000"/>
                  </a:schemeClr>
                </a:solidFill>
                <a:sym typeface="Symbol"/>
              </a:rPr>
              <a:t>[stop motor]</a:t>
            </a:r>
          </a:p>
          <a:p>
            <a:r>
              <a:rPr lang="en-US" dirty="0" smtClean="0">
                <a:sym typeface="Symbol"/>
              </a:rPr>
              <a:t>¬</a:t>
            </a:r>
            <a:r>
              <a:rPr lang="en-US" dirty="0" smtClean="0"/>
              <a:t>[motor working] </a:t>
            </a:r>
            <a:r>
              <a:rPr lang="en-US" dirty="0" smtClean="0">
                <a:sym typeface="Symbol"/>
              </a:rPr>
              <a:t> ¬</a:t>
            </a:r>
            <a:r>
              <a:rPr lang="en-US" u="sng" dirty="0" smtClean="0">
                <a:solidFill>
                  <a:schemeClr val="bg2">
                    <a:lumMod val="25000"/>
                  </a:schemeClr>
                </a:solidFill>
                <a:sym typeface="Symbol"/>
              </a:rPr>
              <a:t>[engage clutch]</a:t>
            </a:r>
          </a:p>
          <a:p>
            <a:r>
              <a:rPr lang="en-US" dirty="0" smtClean="0">
                <a:sym typeface="Symbol"/>
              </a:rPr>
              <a:t>¬</a:t>
            </a:r>
            <a:r>
              <a:rPr lang="en-US" dirty="0" smtClean="0"/>
              <a:t>[door closed] </a:t>
            </a:r>
            <a:r>
              <a:rPr lang="en-US" dirty="0" smtClean="0">
                <a:sym typeface="Symbol"/>
              </a:rPr>
              <a:t> [motor working]  </a:t>
            </a:r>
            <a:r>
              <a:rPr lang="en-US" u="sng" dirty="0" smtClean="0">
                <a:solidFill>
                  <a:schemeClr val="bg2">
                    <a:lumMod val="25000"/>
                  </a:schemeClr>
                </a:solidFill>
                <a:sym typeface="Symbol"/>
              </a:rPr>
              <a:t>[engage clutch]</a:t>
            </a:r>
            <a:r>
              <a:rPr lang="en-US" dirty="0" smtClean="0">
                <a:solidFill>
                  <a:schemeClr val="bg2">
                    <a:lumMod val="25000"/>
                  </a:schemeClr>
                </a:solidFill>
                <a:sym typeface="Symbol"/>
              </a:rPr>
              <a:t> </a:t>
            </a:r>
            <a:br>
              <a:rPr lang="en-US" dirty="0" smtClean="0">
                <a:solidFill>
                  <a:schemeClr val="bg2">
                    <a:lumMod val="25000"/>
                  </a:schemeClr>
                </a:solidFill>
                <a:sym typeface="Symbol"/>
              </a:rPr>
            </a:br>
            <a:r>
              <a:rPr lang="en-US" dirty="0" smtClean="0">
                <a:solidFill>
                  <a:schemeClr val="bg2">
                    <a:lumMod val="25000"/>
                  </a:schemeClr>
                </a:solidFill>
                <a:sym typeface="Symbol"/>
              </a:rPr>
              <a:t>	</a:t>
            </a:r>
            <a:r>
              <a:rPr lang="en-US" dirty="0" smtClean="0">
                <a:sym typeface="Symbol"/>
              </a:rPr>
              <a:t> X [door closing]</a:t>
            </a:r>
          </a:p>
          <a:p>
            <a:r>
              <a:rPr lang="en-US" dirty="0" smtClean="0">
                <a:sym typeface="Symbol"/>
              </a:rPr>
              <a:t>[door closing]  X ¬[door closing]</a:t>
            </a:r>
          </a:p>
          <a:p>
            <a:r>
              <a:rPr lang="en-US" dirty="0" smtClean="0">
                <a:sym typeface="Symbol"/>
              </a:rPr>
              <a:t>[door closed]  ¬</a:t>
            </a:r>
            <a:r>
              <a:rPr lang="en-US" u="sng" dirty="0" smtClean="0">
                <a:solidFill>
                  <a:schemeClr val="bg2">
                    <a:lumMod val="25000"/>
                  </a:schemeClr>
                </a:solidFill>
                <a:sym typeface="Symbol"/>
              </a:rPr>
              <a:t>[disengage clutch]</a:t>
            </a:r>
            <a:r>
              <a:rPr lang="en-US" dirty="0" smtClean="0">
                <a:sym typeface="Symbol"/>
              </a:rPr>
              <a:t>  X [clutch engaged] </a:t>
            </a:r>
          </a:p>
          <a:p>
            <a:r>
              <a:rPr lang="en-US" dirty="0" smtClean="0">
                <a:sym typeface="Symbol"/>
              </a:rPr>
              <a:t>[door closed]  </a:t>
            </a:r>
            <a:r>
              <a:rPr lang="en-US" u="sng" dirty="0" smtClean="0">
                <a:solidFill>
                  <a:schemeClr val="bg2">
                    <a:lumMod val="25000"/>
                  </a:schemeClr>
                </a:solidFill>
                <a:sym typeface="Symbol"/>
              </a:rPr>
              <a:t>[disengage clutch]</a:t>
            </a:r>
            <a:r>
              <a:rPr lang="en-US" dirty="0" smtClean="0">
                <a:sym typeface="Symbol"/>
              </a:rPr>
              <a:t> </a:t>
            </a:r>
            <a:br>
              <a:rPr lang="en-US" dirty="0" smtClean="0">
                <a:sym typeface="Symbol"/>
              </a:rPr>
            </a:br>
            <a:r>
              <a:rPr lang="en-US" dirty="0" smtClean="0">
                <a:sym typeface="Symbol"/>
              </a:rPr>
              <a:t>	 X ¬[clutch engaged]  X ¬[door closed]</a:t>
            </a:r>
          </a:p>
        </p:txBody>
      </p:sp>
      <p:sp>
        <p:nvSpPr>
          <p:cNvPr id="4" name="Slide Number Placeholder 3"/>
          <p:cNvSpPr>
            <a:spLocks noGrp="1"/>
          </p:cNvSpPr>
          <p:nvPr>
            <p:ph type="sldNum" sz="quarter" idx="12"/>
          </p:nvPr>
        </p:nvSpPr>
        <p:spPr/>
        <p:txBody>
          <a:bodyPr/>
          <a:lstStyle/>
          <a:p>
            <a:fld id="{74F5D732-9FB6-49A6-B414-EBBF6B685AA6}" type="slidenum">
              <a:rPr lang="ru-RU" smtClean="0"/>
              <a:pPr/>
              <a:t>25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500"/>
                                        <p:tgtEl>
                                          <p:spTgt spid="3">
                                            <p:txEl>
                                              <p:pRg st="6" end="6"/>
                                            </p:txEl>
                                          </p:spTgt>
                                        </p:tgtEl>
                                      </p:cBhvr>
                                    </p:animEffect>
                                  </p:childTnLst>
                                </p:cTn>
                              </p:par>
                            </p:childTnLst>
                          </p:cTn>
                        </p:par>
                        <p:par>
                          <p:cTn id="32" fill="hold">
                            <p:stCondLst>
                              <p:cond delay="3500"/>
                            </p:stCondLst>
                            <p:childTnLst>
                              <p:par>
                                <p:cTn id="33" presetID="12" presetClass="entr" presetSubtype="4"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slide(fromBottom)">
                                      <p:cBhvr>
                                        <p:cTn id="35" dur="500"/>
                                        <p:tgtEl>
                                          <p:spTgt spid="3">
                                            <p:txEl>
                                              <p:pRg st="7" end="7"/>
                                            </p:txEl>
                                          </p:spTgt>
                                        </p:tgtEl>
                                      </p:cBhvr>
                                    </p:animEffect>
                                  </p:childTnLst>
                                </p:cTn>
                              </p:par>
                            </p:childTnLst>
                          </p:cTn>
                        </p:par>
                        <p:par>
                          <p:cTn id="36" fill="hold">
                            <p:stCondLst>
                              <p:cond delay="4000"/>
                            </p:stCondLst>
                            <p:childTnLst>
                              <p:par>
                                <p:cTn id="37" presetID="12" presetClass="entr" presetSubtype="4"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slide(fromBottom)">
                                      <p:cBhvr>
                                        <p:cTn id="39" dur="500"/>
                                        <p:tgtEl>
                                          <p:spTgt spid="3">
                                            <p:txEl>
                                              <p:pRg st="8" end="8"/>
                                            </p:txEl>
                                          </p:spTgt>
                                        </p:tgtEl>
                                      </p:cBhvr>
                                    </p:animEffect>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slide(fromBottom)">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II </a:t>
            </a:r>
            <a:r>
              <a:rPr lang="ru-RU" dirty="0" smtClean="0"/>
              <a:t>– Конечный Автомат</a:t>
            </a:r>
            <a:endParaRPr lang="ru-RU" dirty="0"/>
          </a:p>
        </p:txBody>
      </p:sp>
      <p:sp>
        <p:nvSpPr>
          <p:cNvPr id="3" name="Content Placeholder 2"/>
          <p:cNvSpPr>
            <a:spLocks noGrp="1"/>
          </p:cNvSpPr>
          <p:nvPr>
            <p:ph idx="1"/>
          </p:nvPr>
        </p:nvSpPr>
        <p:spPr/>
        <p:txBody>
          <a:bodyPr>
            <a:normAutofit/>
          </a:bodyPr>
          <a:lstStyle/>
          <a:p>
            <a:pPr marL="0">
              <a:buNone/>
            </a:pPr>
            <a:r>
              <a:rPr lang="ru-RU" sz="2400" dirty="0" smtClean="0"/>
              <a:t>Состояние – текущее положение двигателя, дверки и</a:t>
            </a:r>
            <a:r>
              <a:rPr lang="en-US" sz="2400" dirty="0" smtClean="0"/>
              <a:t> </a:t>
            </a:r>
            <a:r>
              <a:rPr lang="ru-RU" sz="2400" dirty="0" smtClean="0"/>
              <a:t>сцепления</a:t>
            </a:r>
          </a:p>
        </p:txBody>
      </p:sp>
      <p:sp>
        <p:nvSpPr>
          <p:cNvPr id="4" name="Slide Number Placeholder 3"/>
          <p:cNvSpPr>
            <a:spLocks noGrp="1"/>
          </p:cNvSpPr>
          <p:nvPr>
            <p:ph type="sldNum" sz="quarter" idx="12"/>
          </p:nvPr>
        </p:nvSpPr>
        <p:spPr/>
        <p:txBody>
          <a:bodyPr/>
          <a:lstStyle/>
          <a:p>
            <a:fld id="{74F5D732-9FB6-49A6-B414-EBBF6B685AA6}" type="slidenum">
              <a:rPr lang="ru-RU" smtClean="0"/>
              <a:pPr/>
              <a:t>26</a:t>
            </a:fld>
            <a:endParaRPr lang="ru-RU"/>
          </a:p>
        </p:txBody>
      </p:sp>
      <p:sp>
        <p:nvSpPr>
          <p:cNvPr id="5" name="Rounded Rectangle 4"/>
          <p:cNvSpPr/>
          <p:nvPr/>
        </p:nvSpPr>
        <p:spPr>
          <a:xfrm>
            <a:off x="1071538" y="3000372"/>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bg2">
                    <a:lumMod val="25000"/>
                  </a:schemeClr>
                </a:solidFill>
              </a:rPr>
              <a:t>0 0 0</a:t>
            </a:r>
            <a:endParaRPr lang="ru-RU" dirty="0">
              <a:solidFill>
                <a:schemeClr val="bg2">
                  <a:lumMod val="25000"/>
                </a:schemeClr>
              </a:solidFill>
            </a:endParaRPr>
          </a:p>
        </p:txBody>
      </p:sp>
      <p:sp>
        <p:nvSpPr>
          <p:cNvPr id="6" name="Rounded Rectangle 5"/>
          <p:cNvSpPr/>
          <p:nvPr/>
        </p:nvSpPr>
        <p:spPr>
          <a:xfrm>
            <a:off x="3357554" y="3000372"/>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bg2">
                    <a:lumMod val="25000"/>
                  </a:schemeClr>
                </a:solidFill>
              </a:rPr>
              <a:t>1</a:t>
            </a:r>
            <a:r>
              <a:rPr lang="ru-RU" dirty="0" smtClean="0">
                <a:solidFill>
                  <a:schemeClr val="bg2">
                    <a:lumMod val="25000"/>
                  </a:schemeClr>
                </a:solidFill>
              </a:rPr>
              <a:t> 0 0</a:t>
            </a:r>
            <a:endParaRPr lang="ru-RU" dirty="0">
              <a:solidFill>
                <a:schemeClr val="bg2">
                  <a:lumMod val="25000"/>
                </a:schemeClr>
              </a:solidFill>
            </a:endParaRPr>
          </a:p>
        </p:txBody>
      </p:sp>
      <p:cxnSp>
        <p:nvCxnSpPr>
          <p:cNvPr id="7" name="Straight Arrow Connector 13"/>
          <p:cNvCxnSpPr>
            <a:stCxn id="5" idx="2"/>
            <a:endCxn id="6" idx="2"/>
          </p:cNvCxnSpPr>
          <p:nvPr/>
        </p:nvCxnSpPr>
        <p:spPr>
          <a:xfrm rot="16200000" flipH="1">
            <a:off x="2571736" y="2285992"/>
            <a:ext cx="1588" cy="2286016"/>
          </a:xfrm>
          <a:prstGeom prst="curvedConnector3">
            <a:avLst>
              <a:gd name="adj1" fmla="val 14395466"/>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28794" y="3631172"/>
            <a:ext cx="1264320" cy="369332"/>
          </a:xfrm>
          <a:prstGeom prst="rect">
            <a:avLst/>
          </a:prstGeom>
          <a:noFill/>
        </p:spPr>
        <p:txBody>
          <a:bodyPr wrap="none" rtlCol="0">
            <a:spAutoFit/>
          </a:bodyPr>
          <a:lstStyle/>
          <a:p>
            <a:r>
              <a:rPr lang="en-US" dirty="0" smtClean="0"/>
              <a:t>start motor</a:t>
            </a:r>
          </a:p>
        </p:txBody>
      </p:sp>
      <p:sp>
        <p:nvSpPr>
          <p:cNvPr id="12" name="Rounded Rectangle 11"/>
          <p:cNvSpPr/>
          <p:nvPr/>
        </p:nvSpPr>
        <p:spPr>
          <a:xfrm>
            <a:off x="3357554" y="5000636"/>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bg2">
                    <a:lumMod val="25000"/>
                  </a:schemeClr>
                </a:solidFill>
              </a:rPr>
              <a:t>1</a:t>
            </a:r>
            <a:r>
              <a:rPr lang="ru-RU" dirty="0" smtClean="0">
                <a:solidFill>
                  <a:schemeClr val="bg2">
                    <a:lumMod val="25000"/>
                  </a:schemeClr>
                </a:solidFill>
              </a:rPr>
              <a:t> </a:t>
            </a:r>
            <a:r>
              <a:rPr lang="en-US" dirty="0" smtClean="0">
                <a:solidFill>
                  <a:schemeClr val="bg2">
                    <a:lumMod val="25000"/>
                  </a:schemeClr>
                </a:solidFill>
              </a:rPr>
              <a:t>1</a:t>
            </a:r>
            <a:r>
              <a:rPr lang="ru-RU" dirty="0" smtClean="0">
                <a:solidFill>
                  <a:schemeClr val="bg2">
                    <a:lumMod val="25000"/>
                  </a:schemeClr>
                </a:solidFill>
              </a:rPr>
              <a:t> 0</a:t>
            </a:r>
            <a:endParaRPr lang="ru-RU" dirty="0">
              <a:solidFill>
                <a:schemeClr val="bg2">
                  <a:lumMod val="25000"/>
                </a:schemeClr>
              </a:solidFill>
            </a:endParaRPr>
          </a:p>
        </p:txBody>
      </p:sp>
      <p:cxnSp>
        <p:nvCxnSpPr>
          <p:cNvPr id="13" name="Straight Arrow Connector 13"/>
          <p:cNvCxnSpPr>
            <a:stCxn id="6" idx="3"/>
            <a:endCxn id="35" idx="1"/>
          </p:cNvCxnSpPr>
          <p:nvPr/>
        </p:nvCxnSpPr>
        <p:spPr>
          <a:xfrm>
            <a:off x="4071934" y="3214686"/>
            <a:ext cx="1857388" cy="1588"/>
          </a:xfrm>
          <a:prstGeom prst="curvedConnector3">
            <a:avLst>
              <a:gd name="adj1" fmla="val 50000"/>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215074" y="3786190"/>
            <a:ext cx="2255746" cy="646331"/>
          </a:xfrm>
          <a:prstGeom prst="rect">
            <a:avLst/>
          </a:prstGeom>
          <a:noFill/>
        </p:spPr>
        <p:txBody>
          <a:bodyPr wrap="none" rtlCol="0">
            <a:spAutoFit/>
          </a:bodyPr>
          <a:lstStyle/>
          <a:p>
            <a:pPr algn="ctr"/>
            <a:r>
              <a:rPr lang="en-US" dirty="0" smtClean="0"/>
              <a:t>[door closed] timeout</a:t>
            </a:r>
          </a:p>
          <a:p>
            <a:pPr algn="ctr"/>
            <a:r>
              <a:rPr lang="en-US" dirty="0" smtClean="0"/>
              <a:t>/ turn clutch on</a:t>
            </a:r>
            <a:endParaRPr lang="ru-RU" dirty="0"/>
          </a:p>
        </p:txBody>
      </p:sp>
      <p:sp>
        <p:nvSpPr>
          <p:cNvPr id="22" name="Rounded Rectangle 21"/>
          <p:cNvSpPr/>
          <p:nvPr/>
        </p:nvSpPr>
        <p:spPr>
          <a:xfrm>
            <a:off x="5929322" y="5000636"/>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bg2">
                    <a:lumMod val="25000"/>
                  </a:schemeClr>
                </a:solidFill>
              </a:rPr>
              <a:t>1</a:t>
            </a:r>
            <a:r>
              <a:rPr lang="ru-RU" dirty="0" smtClean="0">
                <a:solidFill>
                  <a:schemeClr val="bg2">
                    <a:lumMod val="25000"/>
                  </a:schemeClr>
                </a:solidFill>
              </a:rPr>
              <a:t> </a:t>
            </a:r>
            <a:r>
              <a:rPr lang="en-US" dirty="0" smtClean="0">
                <a:solidFill>
                  <a:schemeClr val="bg2">
                    <a:lumMod val="25000"/>
                  </a:schemeClr>
                </a:solidFill>
              </a:rPr>
              <a:t>1</a:t>
            </a:r>
            <a:r>
              <a:rPr lang="ru-RU" dirty="0" smtClean="0">
                <a:solidFill>
                  <a:schemeClr val="bg2">
                    <a:lumMod val="25000"/>
                  </a:schemeClr>
                </a:solidFill>
              </a:rPr>
              <a:t> </a:t>
            </a:r>
            <a:r>
              <a:rPr lang="en-US" dirty="0" smtClean="0">
                <a:solidFill>
                  <a:schemeClr val="bg2">
                    <a:lumMod val="25000"/>
                  </a:schemeClr>
                </a:solidFill>
              </a:rPr>
              <a:t>1</a:t>
            </a:r>
            <a:endParaRPr lang="ru-RU" dirty="0">
              <a:solidFill>
                <a:schemeClr val="bg2">
                  <a:lumMod val="25000"/>
                </a:schemeClr>
              </a:solidFill>
            </a:endParaRPr>
          </a:p>
        </p:txBody>
      </p:sp>
      <p:cxnSp>
        <p:nvCxnSpPr>
          <p:cNvPr id="23" name="Straight Arrow Connector 13"/>
          <p:cNvCxnSpPr>
            <a:stCxn id="12" idx="0"/>
            <a:endCxn id="6" idx="2"/>
          </p:cNvCxnSpPr>
          <p:nvPr/>
        </p:nvCxnSpPr>
        <p:spPr>
          <a:xfrm rot="5400000" flipH="1" flipV="1">
            <a:off x="2928926" y="4214818"/>
            <a:ext cx="1571636" cy="1588"/>
          </a:xfrm>
          <a:prstGeom prst="curvedConnector3">
            <a:avLst>
              <a:gd name="adj1" fmla="val 50000"/>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43372" y="2883669"/>
            <a:ext cx="1643074" cy="646331"/>
          </a:xfrm>
          <a:prstGeom prst="rect">
            <a:avLst/>
          </a:prstGeom>
          <a:noFill/>
        </p:spPr>
        <p:txBody>
          <a:bodyPr wrap="square" rtlCol="0">
            <a:spAutoFit/>
          </a:bodyPr>
          <a:lstStyle/>
          <a:p>
            <a:pPr algn="ctr"/>
            <a:r>
              <a:rPr lang="en-US" dirty="0" smtClean="0"/>
              <a:t>engage clutch</a:t>
            </a:r>
            <a:r>
              <a:rPr lang="ru-RU" dirty="0" smtClean="0"/>
              <a:t> / </a:t>
            </a:r>
            <a:r>
              <a:rPr lang="en-US" dirty="0" smtClean="0"/>
              <a:t>close door</a:t>
            </a:r>
            <a:endParaRPr lang="ru-RU" dirty="0"/>
          </a:p>
        </p:txBody>
      </p:sp>
      <p:cxnSp>
        <p:nvCxnSpPr>
          <p:cNvPr id="27" name="Straight Arrow Connector 13"/>
          <p:cNvCxnSpPr>
            <a:stCxn id="6" idx="1"/>
            <a:endCxn id="5" idx="3"/>
          </p:cNvCxnSpPr>
          <p:nvPr/>
        </p:nvCxnSpPr>
        <p:spPr>
          <a:xfrm rot="10800000">
            <a:off x="1785918" y="3214686"/>
            <a:ext cx="1571636" cy="1588"/>
          </a:xfrm>
          <a:prstGeom prst="curvedConnector3">
            <a:avLst>
              <a:gd name="adj1" fmla="val 50000"/>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57356" y="2916792"/>
            <a:ext cx="1229119" cy="369332"/>
          </a:xfrm>
          <a:prstGeom prst="rect">
            <a:avLst/>
          </a:prstGeom>
          <a:noFill/>
        </p:spPr>
        <p:txBody>
          <a:bodyPr wrap="none" rtlCol="0">
            <a:spAutoFit/>
          </a:bodyPr>
          <a:lstStyle/>
          <a:p>
            <a:r>
              <a:rPr lang="en-US" dirty="0" smtClean="0"/>
              <a:t>stop motor</a:t>
            </a:r>
            <a:endParaRPr lang="ru-RU" dirty="0"/>
          </a:p>
        </p:txBody>
      </p:sp>
      <p:cxnSp>
        <p:nvCxnSpPr>
          <p:cNvPr id="31" name="Straight Arrow Connector 13"/>
          <p:cNvCxnSpPr>
            <a:stCxn id="22" idx="1"/>
            <a:endCxn id="12" idx="3"/>
          </p:cNvCxnSpPr>
          <p:nvPr/>
        </p:nvCxnSpPr>
        <p:spPr>
          <a:xfrm rot="10800000">
            <a:off x="4071934" y="5214950"/>
            <a:ext cx="1857388" cy="1588"/>
          </a:xfrm>
          <a:prstGeom prst="curvedConnector3">
            <a:avLst>
              <a:gd name="adj1" fmla="val 50000"/>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71934" y="4857760"/>
            <a:ext cx="1928826" cy="646331"/>
          </a:xfrm>
          <a:prstGeom prst="rect">
            <a:avLst/>
          </a:prstGeom>
          <a:noFill/>
        </p:spPr>
        <p:txBody>
          <a:bodyPr wrap="square" rtlCol="0">
            <a:spAutoFit/>
          </a:bodyPr>
          <a:lstStyle/>
          <a:p>
            <a:r>
              <a:rPr lang="en-US" dirty="0" smtClean="0"/>
              <a:t>disengage clutch / turn clutch off</a:t>
            </a:r>
            <a:endParaRPr lang="ru-RU" dirty="0"/>
          </a:p>
        </p:txBody>
      </p:sp>
      <p:sp>
        <p:nvSpPr>
          <p:cNvPr id="35" name="Rounded Rectangle 34"/>
          <p:cNvSpPr/>
          <p:nvPr/>
        </p:nvSpPr>
        <p:spPr>
          <a:xfrm>
            <a:off x="5929322" y="3000372"/>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bg2">
                    <a:lumMod val="25000"/>
                  </a:schemeClr>
                </a:solidFill>
              </a:rPr>
              <a:t>1</a:t>
            </a:r>
            <a:r>
              <a:rPr lang="ru-RU" dirty="0" smtClean="0">
                <a:solidFill>
                  <a:schemeClr val="bg2">
                    <a:lumMod val="25000"/>
                  </a:schemeClr>
                </a:solidFill>
              </a:rPr>
              <a:t> </a:t>
            </a:r>
            <a:r>
              <a:rPr lang="en-US" dirty="0" smtClean="0">
                <a:solidFill>
                  <a:schemeClr val="bg2">
                    <a:lumMod val="25000"/>
                  </a:schemeClr>
                </a:solidFill>
              </a:rPr>
              <a:t>X</a:t>
            </a:r>
            <a:r>
              <a:rPr lang="ru-RU" dirty="0" smtClean="0">
                <a:solidFill>
                  <a:schemeClr val="bg2">
                    <a:lumMod val="25000"/>
                  </a:schemeClr>
                </a:solidFill>
              </a:rPr>
              <a:t> 0</a:t>
            </a:r>
            <a:endParaRPr lang="ru-RU" dirty="0">
              <a:solidFill>
                <a:schemeClr val="bg2">
                  <a:lumMod val="25000"/>
                </a:schemeClr>
              </a:solidFill>
            </a:endParaRPr>
          </a:p>
        </p:txBody>
      </p:sp>
      <p:cxnSp>
        <p:nvCxnSpPr>
          <p:cNvPr id="47" name="Straight Arrow Connector 13"/>
          <p:cNvCxnSpPr>
            <a:stCxn id="35" idx="2"/>
            <a:endCxn id="22" idx="0"/>
          </p:cNvCxnSpPr>
          <p:nvPr/>
        </p:nvCxnSpPr>
        <p:spPr>
          <a:xfrm rot="5400000">
            <a:off x="5500694" y="4214818"/>
            <a:ext cx="1571636" cy="1588"/>
          </a:xfrm>
          <a:prstGeom prst="curvedConnector3">
            <a:avLst>
              <a:gd name="adj1" fmla="val 50000"/>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13"/>
          <p:cNvCxnSpPr>
            <a:stCxn id="35" idx="0"/>
            <a:endCxn id="6" idx="0"/>
          </p:cNvCxnSpPr>
          <p:nvPr/>
        </p:nvCxnSpPr>
        <p:spPr>
          <a:xfrm rot="16200000" flipV="1">
            <a:off x="5000628" y="1714488"/>
            <a:ext cx="1588" cy="2571768"/>
          </a:xfrm>
          <a:prstGeom prst="curvedConnector3">
            <a:avLst>
              <a:gd name="adj1" fmla="val 14395466"/>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500430" y="2071678"/>
            <a:ext cx="3214710" cy="646331"/>
          </a:xfrm>
          <a:prstGeom prst="rect">
            <a:avLst/>
          </a:prstGeom>
          <a:noFill/>
        </p:spPr>
        <p:txBody>
          <a:bodyPr wrap="square" rtlCol="0">
            <a:spAutoFit/>
          </a:bodyPr>
          <a:lstStyle/>
          <a:p>
            <a:pPr algn="ctr"/>
            <a:r>
              <a:rPr lang="en-US" dirty="0" smtClean="0"/>
              <a:t>[</a:t>
            </a:r>
            <a:r>
              <a:rPr lang="en-US" dirty="0" smtClean="0">
                <a:sym typeface="Symbol"/>
              </a:rPr>
              <a:t>¬</a:t>
            </a:r>
            <a:r>
              <a:rPr lang="en-US" dirty="0" smtClean="0"/>
              <a:t>door closed] </a:t>
            </a:r>
            <a:r>
              <a:rPr lang="en-US" dirty="0" smtClean="0">
                <a:latin typeface="Arial" pitchFamily="34" charset="0"/>
                <a:cs typeface="Arial" pitchFamily="34" charset="0"/>
              </a:rPr>
              <a:t>timeout</a:t>
            </a:r>
            <a:r>
              <a:rPr lang="en-US" dirty="0" smtClean="0"/>
              <a:t>, disengage clutch / open door</a:t>
            </a:r>
            <a:endParaRPr lang="ru-RU" dirty="0"/>
          </a:p>
        </p:txBody>
      </p:sp>
      <p:cxnSp>
        <p:nvCxnSpPr>
          <p:cNvPr id="62" name="Straight Arrow Connector 13"/>
          <p:cNvCxnSpPr>
            <a:stCxn id="5" idx="1"/>
            <a:endCxn id="5" idx="0"/>
          </p:cNvCxnSpPr>
          <p:nvPr/>
        </p:nvCxnSpPr>
        <p:spPr>
          <a:xfrm rot="10800000" flipH="1">
            <a:off x="1071538" y="3000372"/>
            <a:ext cx="357190" cy="214314"/>
          </a:xfrm>
          <a:prstGeom prst="curvedConnector4">
            <a:avLst>
              <a:gd name="adj1" fmla="val -64000"/>
              <a:gd name="adj2" fmla="val 206666"/>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13"/>
          <p:cNvCxnSpPr>
            <a:stCxn id="6" idx="1"/>
            <a:endCxn id="6" idx="0"/>
          </p:cNvCxnSpPr>
          <p:nvPr/>
        </p:nvCxnSpPr>
        <p:spPr>
          <a:xfrm rot="10800000" flipH="1">
            <a:off x="3357554" y="3000372"/>
            <a:ext cx="357190" cy="214314"/>
          </a:xfrm>
          <a:prstGeom prst="curvedConnector4">
            <a:avLst>
              <a:gd name="adj1" fmla="val -64000"/>
              <a:gd name="adj2" fmla="val 206666"/>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13"/>
          <p:cNvCxnSpPr>
            <a:stCxn id="35" idx="0"/>
            <a:endCxn id="35" idx="3"/>
          </p:cNvCxnSpPr>
          <p:nvPr/>
        </p:nvCxnSpPr>
        <p:spPr>
          <a:xfrm rot="16200000" flipH="1">
            <a:off x="6357950" y="2928934"/>
            <a:ext cx="214314" cy="357190"/>
          </a:xfrm>
          <a:prstGeom prst="curvedConnector4">
            <a:avLst>
              <a:gd name="adj1" fmla="val -106666"/>
              <a:gd name="adj2" fmla="val 164000"/>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13"/>
          <p:cNvCxnSpPr>
            <a:stCxn id="12" idx="2"/>
            <a:endCxn id="12" idx="1"/>
          </p:cNvCxnSpPr>
          <p:nvPr/>
        </p:nvCxnSpPr>
        <p:spPr>
          <a:xfrm rot="5400000" flipH="1">
            <a:off x="3428992" y="5143512"/>
            <a:ext cx="214314" cy="357190"/>
          </a:xfrm>
          <a:prstGeom prst="curvedConnector4">
            <a:avLst>
              <a:gd name="adj1" fmla="val -106666"/>
              <a:gd name="adj2" fmla="val 164000"/>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2794596" y="4139991"/>
            <a:ext cx="2693366" cy="646331"/>
          </a:xfrm>
          <a:prstGeom prst="rect">
            <a:avLst/>
          </a:prstGeom>
          <a:noFill/>
        </p:spPr>
        <p:txBody>
          <a:bodyPr wrap="none" rtlCol="0">
            <a:spAutoFit/>
          </a:bodyPr>
          <a:lstStyle/>
          <a:p>
            <a:pPr algn="ctr"/>
            <a:r>
              <a:rPr lang="en-US" dirty="0" smtClean="0"/>
              <a:t>timeout, disengage clutch</a:t>
            </a:r>
          </a:p>
          <a:p>
            <a:pPr algn="ctr"/>
            <a:r>
              <a:rPr lang="en-US" dirty="0" smtClean="0"/>
              <a:t>/ open door</a:t>
            </a:r>
            <a:endParaRPr lang="ru-RU" dirty="0"/>
          </a:p>
        </p:txBody>
      </p:sp>
      <p:cxnSp>
        <p:nvCxnSpPr>
          <p:cNvPr id="142" name="Straight Arrow Connector 13"/>
          <p:cNvCxnSpPr>
            <a:stCxn id="22" idx="3"/>
            <a:endCxn id="22" idx="2"/>
          </p:cNvCxnSpPr>
          <p:nvPr/>
        </p:nvCxnSpPr>
        <p:spPr>
          <a:xfrm flipH="1">
            <a:off x="6286512" y="5214950"/>
            <a:ext cx="357190" cy="214314"/>
          </a:xfrm>
          <a:prstGeom prst="curvedConnector4">
            <a:avLst>
              <a:gd name="adj1" fmla="val -64000"/>
              <a:gd name="adj2" fmla="val 206666"/>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3"/>
          <p:cNvCxnSpPr>
            <a:stCxn id="12" idx="2"/>
            <a:endCxn id="22" idx="2"/>
          </p:cNvCxnSpPr>
          <p:nvPr/>
        </p:nvCxnSpPr>
        <p:spPr>
          <a:xfrm rot="16200000" flipH="1">
            <a:off x="5000628" y="4143380"/>
            <a:ext cx="1588" cy="2571768"/>
          </a:xfrm>
          <a:prstGeom prst="curvedConnector3">
            <a:avLst>
              <a:gd name="adj1" fmla="val 14395466"/>
            </a:avLst>
          </a:prstGeom>
          <a:ln w="19050">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4143372" y="5572140"/>
            <a:ext cx="1857388" cy="646331"/>
          </a:xfrm>
          <a:prstGeom prst="rect">
            <a:avLst/>
          </a:prstGeom>
          <a:noFill/>
        </p:spPr>
        <p:txBody>
          <a:bodyPr wrap="square" rtlCol="0">
            <a:spAutoFit/>
          </a:bodyPr>
          <a:lstStyle/>
          <a:p>
            <a:pPr algn="ctr"/>
            <a:r>
              <a:rPr lang="en-US" dirty="0" smtClean="0"/>
              <a:t>engage clutch</a:t>
            </a:r>
            <a:r>
              <a:rPr lang="ru-RU" dirty="0" smtClean="0"/>
              <a:t> / </a:t>
            </a:r>
            <a:r>
              <a:rPr lang="en-US" dirty="0" smtClean="0"/>
              <a:t>turn clutch on</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500"/>
                            </p:stCondLst>
                            <p:childTnLst>
                              <p:par>
                                <p:cTn id="45" presetID="53"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500"/>
                                        <p:tgtEl>
                                          <p:spTgt spid="47"/>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par>
                          <p:cTn id="58" fill="hold">
                            <p:stCondLst>
                              <p:cond delay="500"/>
                            </p:stCondLst>
                            <p:childTnLst>
                              <p:par>
                                <p:cTn id="59" presetID="53"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right)">
                                      <p:cBhvr>
                                        <p:cTn id="68" dur="500"/>
                                        <p:tgtEl>
                                          <p:spTgt spid="56"/>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up)">
                                      <p:cBhvr>
                                        <p:cTn id="71" dur="500"/>
                                        <p:tgtEl>
                                          <p:spTgt spid="5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right)">
                                      <p:cBhvr>
                                        <p:cTn id="76" dur="500"/>
                                        <p:tgtEl>
                                          <p:spTgt spid="31"/>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up)">
                                      <p:cBhvr>
                                        <p:cTn id="79" dur="500"/>
                                        <p:tgtEl>
                                          <p:spTgt spid="34"/>
                                        </p:tgtEl>
                                      </p:cBhvr>
                                    </p:animEffect>
                                  </p:childTnLst>
                                </p:cTn>
                              </p:par>
                            </p:childTnLst>
                          </p:cTn>
                        </p:par>
                        <p:par>
                          <p:cTn id="80" fill="hold">
                            <p:stCondLst>
                              <p:cond delay="500"/>
                            </p:stCondLst>
                            <p:childTnLst>
                              <p:par>
                                <p:cTn id="81" presetID="53"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Effect transition="in" filter="fade">
                                      <p:cBhvr>
                                        <p:cTn id="85" dur="500"/>
                                        <p:tgtEl>
                                          <p:spTgt spid="12"/>
                                        </p:tgtEl>
                                      </p:cBhvr>
                                    </p:animEffect>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146"/>
                                        </p:tgtEl>
                                        <p:attrNameLst>
                                          <p:attrName>style.visibility</p:attrName>
                                        </p:attrNameLst>
                                      </p:cBhvr>
                                      <p:to>
                                        <p:strVal val="visible"/>
                                      </p:to>
                                    </p:set>
                                    <p:animEffect transition="in" filter="wipe(left)">
                                      <p:cBhvr>
                                        <p:cTn id="89" dur="500"/>
                                        <p:tgtEl>
                                          <p:spTgt spid="146"/>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156"/>
                                        </p:tgtEl>
                                        <p:attrNameLst>
                                          <p:attrName>style.visibility</p:attrName>
                                        </p:attrNameLst>
                                      </p:cBhvr>
                                      <p:to>
                                        <p:strVal val="visible"/>
                                      </p:to>
                                    </p:set>
                                    <p:animEffect transition="in" filter="wipe(up)">
                                      <p:cBhvr>
                                        <p:cTn id="92" dur="500"/>
                                        <p:tgtEl>
                                          <p:spTgt spid="15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down)">
                                      <p:cBhvr>
                                        <p:cTn id="97" dur="500"/>
                                        <p:tgtEl>
                                          <p:spTgt spid="23"/>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141"/>
                                        </p:tgtEl>
                                        <p:attrNameLst>
                                          <p:attrName>style.visibility</p:attrName>
                                        </p:attrNameLst>
                                      </p:cBhvr>
                                      <p:to>
                                        <p:strVal val="visible"/>
                                      </p:to>
                                    </p:set>
                                    <p:animEffect transition="in" filter="wipe(up)">
                                      <p:cBhvr>
                                        <p:cTn id="100" dur="500"/>
                                        <p:tgtEl>
                                          <p:spTgt spid="14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left)">
                                      <p:cBhvr>
                                        <p:cTn id="105" dur="500"/>
                                        <p:tgtEl>
                                          <p:spTgt spid="62"/>
                                        </p:tgtEl>
                                      </p:cBhvr>
                                    </p:animEffect>
                                  </p:childTnLst>
                                </p:cTn>
                              </p:par>
                              <p:par>
                                <p:cTn id="106" presetID="22" presetClass="entr" presetSubtype="8"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wipe(left)">
                                      <p:cBhvr>
                                        <p:cTn id="108" dur="500"/>
                                        <p:tgtEl>
                                          <p:spTgt spid="66"/>
                                        </p:tgtEl>
                                      </p:cBhvr>
                                    </p:animEffect>
                                  </p:childTnLst>
                                </p:cTn>
                              </p:par>
                              <p:par>
                                <p:cTn id="109" presetID="22" presetClass="entr" presetSubtype="1" fill="hold" nodeType="with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par>
                                <p:cTn id="112" presetID="22" presetClass="entr" presetSubtype="2" fill="hold" nodeType="withEffect">
                                  <p:stCondLst>
                                    <p:cond delay="0"/>
                                  </p:stCondLst>
                                  <p:childTnLst>
                                    <p:set>
                                      <p:cBhvr>
                                        <p:cTn id="113" dur="1" fill="hold">
                                          <p:stCondLst>
                                            <p:cond delay="0"/>
                                          </p:stCondLst>
                                        </p:cTn>
                                        <p:tgtEl>
                                          <p:spTgt spid="142"/>
                                        </p:tgtEl>
                                        <p:attrNameLst>
                                          <p:attrName>style.visibility</p:attrName>
                                        </p:attrNameLst>
                                      </p:cBhvr>
                                      <p:to>
                                        <p:strVal val="visible"/>
                                      </p:to>
                                    </p:set>
                                    <p:animEffect transition="in" filter="wipe(right)">
                                      <p:cBhvr>
                                        <p:cTn id="114" dur="500"/>
                                        <p:tgtEl>
                                          <p:spTgt spid="142"/>
                                        </p:tgtEl>
                                      </p:cBhvr>
                                    </p:animEffect>
                                  </p:childTnLst>
                                </p:cTn>
                              </p:par>
                              <p:par>
                                <p:cTn id="115" presetID="22" presetClass="entr" presetSubtype="4" fill="hold" nodeType="with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wipe(down)">
                                      <p:cBhvr>
                                        <p:cTn id="1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2" grpId="0" animBg="1"/>
      <p:bldP spid="20" grpId="0"/>
      <p:bldP spid="22" grpId="0" animBg="1"/>
      <p:bldP spid="26" grpId="0"/>
      <p:bldP spid="30" grpId="0"/>
      <p:bldP spid="34" grpId="0"/>
      <p:bldP spid="35" grpId="0" animBg="1"/>
      <p:bldP spid="59" grpId="0"/>
      <p:bldP spid="141" grpId="0"/>
      <p:bldP spid="1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III</a:t>
            </a:r>
            <a:r>
              <a:rPr lang="ru-RU" dirty="0" smtClean="0"/>
              <a:t> – список</a:t>
            </a:r>
            <a:endParaRPr lang="ru-RU" dirty="0"/>
          </a:p>
        </p:txBody>
      </p:sp>
      <p:sp>
        <p:nvSpPr>
          <p:cNvPr id="3" name="Content Placeholder 2"/>
          <p:cNvSpPr>
            <a:spLocks noGrp="1"/>
          </p:cNvSpPr>
          <p:nvPr>
            <p:ph idx="1"/>
          </p:nvPr>
        </p:nvSpPr>
        <p:spPr>
          <a:xfrm>
            <a:off x="304800" y="1554162"/>
            <a:ext cx="8839200" cy="4589482"/>
          </a:xfrm>
        </p:spPr>
        <p:txBody>
          <a:bodyPr>
            <a:normAutofit fontScale="62500" lnSpcReduction="20000"/>
          </a:bodyPr>
          <a:lstStyle/>
          <a:p>
            <a:pPr>
              <a:buNone/>
            </a:pPr>
            <a:r>
              <a:rPr lang="ru-RU" dirty="0" smtClean="0"/>
              <a:t>Абстрактный тип данных</a:t>
            </a:r>
            <a:r>
              <a:rPr lang="en-US" dirty="0" smtClean="0"/>
              <a:t> List&lt;E&gt; – </a:t>
            </a:r>
            <a:r>
              <a:rPr lang="ru-RU" dirty="0" smtClean="0"/>
              <a:t>список объектов типа </a:t>
            </a:r>
            <a:r>
              <a:rPr lang="en-US" dirty="0" smtClean="0"/>
              <a:t>E</a:t>
            </a:r>
            <a:endParaRPr lang="ru-RU" dirty="0" smtClean="0"/>
          </a:p>
          <a:p>
            <a:r>
              <a:rPr lang="ru-RU" dirty="0" smtClean="0"/>
              <a:t>Операции</a:t>
            </a:r>
            <a:endParaRPr lang="en-US" dirty="0" smtClean="0"/>
          </a:p>
          <a:p>
            <a:pPr>
              <a:buNone/>
            </a:pPr>
            <a:r>
              <a:rPr lang="en-US" dirty="0" smtClean="0"/>
              <a:t>	empty : List&lt;E&gt;</a:t>
            </a:r>
            <a:r>
              <a:rPr lang="ru-RU" dirty="0" smtClean="0"/>
              <a:t>        </a:t>
            </a:r>
            <a:r>
              <a:rPr lang="en-US" dirty="0" smtClean="0"/>
              <a:t> 	insert : List&lt;E&gt;</a:t>
            </a:r>
            <a:r>
              <a:rPr lang="en-US" dirty="0" smtClean="0">
                <a:sym typeface="Symbol"/>
              </a:rPr>
              <a:t></a:t>
            </a:r>
            <a:r>
              <a:rPr lang="en-US" dirty="0" smtClean="0">
                <a:latin typeface="ESSTIXFourteen"/>
                <a:sym typeface="Euclid Extra"/>
              </a:rPr>
              <a:t>N</a:t>
            </a:r>
            <a:r>
              <a:rPr lang="en-US" dirty="0" smtClean="0">
                <a:sym typeface="Symbol"/>
              </a:rPr>
              <a:t>E  L</a:t>
            </a:r>
            <a:r>
              <a:rPr lang="en-US" dirty="0" smtClean="0"/>
              <a:t>ist</a:t>
            </a:r>
            <a:r>
              <a:rPr lang="en-US" dirty="0" smtClean="0">
                <a:sym typeface="Symbol"/>
              </a:rPr>
              <a:t>&lt;E&gt;</a:t>
            </a:r>
          </a:p>
          <a:p>
            <a:pPr>
              <a:buNone/>
            </a:pPr>
            <a:r>
              <a:rPr lang="en-US" dirty="0" smtClean="0">
                <a:sym typeface="Symbol"/>
              </a:rPr>
              <a:t>	</a:t>
            </a:r>
            <a:r>
              <a:rPr lang="en-US" dirty="0" smtClean="0"/>
              <a:t>size </a:t>
            </a:r>
            <a:r>
              <a:rPr lang="ru-RU" dirty="0" smtClean="0"/>
              <a:t>    </a:t>
            </a:r>
            <a:r>
              <a:rPr lang="en-US" dirty="0" smtClean="0"/>
              <a:t>: List&lt;E&gt; </a:t>
            </a:r>
            <a:r>
              <a:rPr lang="en-US" dirty="0" smtClean="0">
                <a:sym typeface="Symbol"/>
              </a:rPr>
              <a:t></a:t>
            </a:r>
            <a:r>
              <a:rPr lang="ru-RU" dirty="0" smtClean="0">
                <a:sym typeface="Symbol"/>
              </a:rPr>
              <a:t> </a:t>
            </a:r>
            <a:r>
              <a:rPr lang="en-US" dirty="0" smtClean="0">
                <a:latin typeface="ESSTIXFourteen"/>
                <a:sym typeface="Euclid Extra"/>
              </a:rPr>
              <a:t>N	</a:t>
            </a:r>
            <a:r>
              <a:rPr lang="en-US" dirty="0" smtClean="0"/>
              <a:t>remove</a:t>
            </a:r>
            <a:r>
              <a:rPr lang="ru-RU" dirty="0" smtClean="0"/>
              <a:t> : </a:t>
            </a:r>
            <a:r>
              <a:rPr lang="en-US" dirty="0" smtClean="0"/>
              <a:t>List&lt;E&gt;</a:t>
            </a:r>
            <a:r>
              <a:rPr lang="en-US" dirty="0" smtClean="0">
                <a:sym typeface="Symbol"/>
              </a:rPr>
              <a:t></a:t>
            </a:r>
            <a:r>
              <a:rPr lang="en-US" dirty="0" smtClean="0">
                <a:latin typeface="ESSTIXFourteen"/>
                <a:sym typeface="Euclid Extra"/>
              </a:rPr>
              <a:t>N</a:t>
            </a:r>
            <a:r>
              <a:rPr lang="en-US" dirty="0" smtClean="0">
                <a:sym typeface="Symbol"/>
              </a:rPr>
              <a:t>  L&lt;E&gt;       </a:t>
            </a:r>
            <a:r>
              <a:rPr lang="en-US" dirty="0" smtClean="0"/>
              <a:t>get</a:t>
            </a:r>
            <a:r>
              <a:rPr lang="ru-RU" dirty="0" smtClean="0"/>
              <a:t> </a:t>
            </a:r>
            <a:r>
              <a:rPr lang="en-US" dirty="0" smtClean="0"/>
              <a:t>: List&lt;E&gt;</a:t>
            </a:r>
            <a:r>
              <a:rPr lang="en-US" dirty="0" smtClean="0">
                <a:sym typeface="Symbol"/>
              </a:rPr>
              <a:t></a:t>
            </a:r>
            <a:r>
              <a:rPr lang="en-US" dirty="0" smtClean="0">
                <a:latin typeface="ESSTIXFourteen"/>
                <a:sym typeface="Euclid Extra"/>
              </a:rPr>
              <a:t>N</a:t>
            </a:r>
            <a:r>
              <a:rPr lang="en-US" dirty="0" smtClean="0"/>
              <a:t> </a:t>
            </a:r>
            <a:r>
              <a:rPr lang="en-US" dirty="0" smtClean="0">
                <a:sym typeface="Symbol"/>
              </a:rPr>
              <a:t> E</a:t>
            </a:r>
            <a:endParaRPr lang="en-US" dirty="0" smtClean="0"/>
          </a:p>
          <a:p>
            <a:r>
              <a:rPr lang="ru-RU" dirty="0" smtClean="0"/>
              <a:t>Аксиомы</a:t>
            </a:r>
          </a:p>
          <a:p>
            <a:pPr lvl="1"/>
            <a:r>
              <a:rPr lang="en-US" dirty="0" smtClean="0"/>
              <a:t>                                              </a:t>
            </a:r>
            <a:r>
              <a:rPr lang="en-US" dirty="0" err="1" smtClean="0"/>
              <a:t>empty.size</a:t>
            </a:r>
            <a:r>
              <a:rPr lang="en-US" dirty="0" smtClean="0"/>
              <a:t>()                      = 0</a:t>
            </a:r>
          </a:p>
          <a:p>
            <a:pPr lvl="1"/>
            <a:r>
              <a:rPr lang="en-US" dirty="0" smtClean="0"/>
              <a:t>[0≤i≤X.size()]                        </a:t>
            </a:r>
            <a:r>
              <a:rPr lang="en-US" dirty="0" err="1" smtClean="0"/>
              <a:t>X.insert</a:t>
            </a:r>
            <a:r>
              <a:rPr lang="en-US" dirty="0" smtClean="0"/>
              <a:t>(</a:t>
            </a:r>
            <a:r>
              <a:rPr lang="en-US" dirty="0" err="1" smtClean="0"/>
              <a:t>i</a:t>
            </a:r>
            <a:r>
              <a:rPr lang="en-US" dirty="0" smtClean="0"/>
              <a:t>, e).size()            = </a:t>
            </a:r>
            <a:r>
              <a:rPr lang="en-US" dirty="0" err="1" smtClean="0"/>
              <a:t>X.size</a:t>
            </a:r>
            <a:r>
              <a:rPr lang="en-US" dirty="0" smtClean="0"/>
              <a:t>() + 1</a:t>
            </a:r>
          </a:p>
          <a:p>
            <a:pPr lvl="1"/>
            <a:r>
              <a:rPr lang="en-US" dirty="0" smtClean="0"/>
              <a:t>[0≤i&lt;</a:t>
            </a:r>
            <a:r>
              <a:rPr lang="en-US" dirty="0" err="1" smtClean="0"/>
              <a:t>X.size</a:t>
            </a:r>
            <a:r>
              <a:rPr lang="en-US" dirty="0" smtClean="0"/>
              <a:t>()]                        </a:t>
            </a:r>
            <a:r>
              <a:rPr lang="en-US" dirty="0" err="1" smtClean="0"/>
              <a:t>X.remove</a:t>
            </a:r>
            <a:r>
              <a:rPr lang="en-US" dirty="0" smtClean="0"/>
              <a:t>(</a:t>
            </a:r>
            <a:r>
              <a:rPr lang="en-US" dirty="0" err="1" smtClean="0"/>
              <a:t>i</a:t>
            </a:r>
            <a:r>
              <a:rPr lang="en-US" dirty="0" smtClean="0"/>
              <a:t>).size()             = </a:t>
            </a:r>
            <a:r>
              <a:rPr lang="en-US" dirty="0" err="1" smtClean="0"/>
              <a:t>X.size</a:t>
            </a:r>
            <a:r>
              <a:rPr lang="en-US" dirty="0" smtClean="0"/>
              <a:t>() – 1</a:t>
            </a:r>
          </a:p>
          <a:p>
            <a:pPr lvl="1"/>
            <a:r>
              <a:rPr lang="en-US" dirty="0" smtClean="0"/>
              <a:t>[0≤i≤X.size()]                        </a:t>
            </a:r>
            <a:r>
              <a:rPr lang="en-US" dirty="0" err="1" smtClean="0"/>
              <a:t>X.insert</a:t>
            </a:r>
            <a:r>
              <a:rPr lang="en-US" dirty="0" smtClean="0"/>
              <a:t>(</a:t>
            </a:r>
            <a:r>
              <a:rPr lang="en-US" dirty="0" err="1" smtClean="0"/>
              <a:t>i</a:t>
            </a:r>
            <a:r>
              <a:rPr lang="en-US" dirty="0" smtClean="0"/>
              <a:t>, e).get(</a:t>
            </a:r>
            <a:r>
              <a:rPr lang="en-US" dirty="0" err="1" smtClean="0"/>
              <a:t>i</a:t>
            </a:r>
            <a:r>
              <a:rPr lang="en-US" dirty="0" smtClean="0"/>
              <a:t>)            = e</a:t>
            </a:r>
          </a:p>
          <a:p>
            <a:pPr lvl="1"/>
            <a:r>
              <a:rPr lang="en-US" dirty="0" smtClean="0"/>
              <a:t>[0&lt;</a:t>
            </a:r>
            <a:r>
              <a:rPr lang="en-US" dirty="0" err="1" smtClean="0"/>
              <a:t>i≤X.size</a:t>
            </a:r>
            <a:r>
              <a:rPr lang="en-US" dirty="0" smtClean="0"/>
              <a:t>() </a:t>
            </a:r>
            <a:r>
              <a:rPr lang="en-US" dirty="0" smtClean="0">
                <a:sym typeface="Symbol"/>
              </a:rPr>
              <a:t></a:t>
            </a:r>
            <a:r>
              <a:rPr lang="en-US" dirty="0" smtClean="0"/>
              <a:t> 0≤j&lt;</a:t>
            </a:r>
            <a:r>
              <a:rPr lang="en-US" dirty="0" err="1" smtClean="0"/>
              <a:t>i</a:t>
            </a:r>
            <a:r>
              <a:rPr lang="en-US" dirty="0" smtClean="0"/>
              <a:t>]           </a:t>
            </a:r>
            <a:r>
              <a:rPr lang="en-US" dirty="0" err="1" smtClean="0"/>
              <a:t>X.insert</a:t>
            </a:r>
            <a:r>
              <a:rPr lang="en-US" dirty="0" smtClean="0"/>
              <a:t>(</a:t>
            </a:r>
            <a:r>
              <a:rPr lang="en-US" dirty="0" err="1" smtClean="0"/>
              <a:t>i</a:t>
            </a:r>
            <a:r>
              <a:rPr lang="en-US" dirty="0" smtClean="0"/>
              <a:t>, e).get(j)         </a:t>
            </a:r>
            <a:r>
              <a:rPr lang="en-US" sz="1800" dirty="0" smtClean="0"/>
              <a:t> </a:t>
            </a:r>
            <a:r>
              <a:rPr lang="en-US" dirty="0" smtClean="0"/>
              <a:t>  = </a:t>
            </a:r>
            <a:r>
              <a:rPr lang="en-US" dirty="0" err="1" smtClean="0"/>
              <a:t>X.get</a:t>
            </a:r>
            <a:r>
              <a:rPr lang="en-US" dirty="0" smtClean="0"/>
              <a:t>(j)</a:t>
            </a:r>
          </a:p>
          <a:p>
            <a:pPr lvl="1"/>
            <a:r>
              <a:rPr lang="en-US" dirty="0" smtClean="0"/>
              <a:t>[0≤i&lt;</a:t>
            </a:r>
            <a:r>
              <a:rPr lang="en-US" dirty="0" err="1" smtClean="0"/>
              <a:t>X.size</a:t>
            </a:r>
            <a:r>
              <a:rPr lang="en-US" dirty="0" smtClean="0"/>
              <a:t>() </a:t>
            </a:r>
            <a:r>
              <a:rPr lang="en-US" dirty="0" smtClean="0">
                <a:sym typeface="Symbol"/>
              </a:rPr>
              <a:t></a:t>
            </a:r>
            <a:r>
              <a:rPr lang="en-US" dirty="0" smtClean="0"/>
              <a:t> </a:t>
            </a:r>
            <a:r>
              <a:rPr lang="en-US" dirty="0" err="1" smtClean="0"/>
              <a:t>i</a:t>
            </a:r>
            <a:r>
              <a:rPr lang="en-US" dirty="0" smtClean="0"/>
              <a:t>&lt;</a:t>
            </a:r>
            <a:r>
              <a:rPr lang="en-US" dirty="0" err="1" smtClean="0"/>
              <a:t>j≤X.size</a:t>
            </a:r>
            <a:r>
              <a:rPr lang="en-US" dirty="0" smtClean="0"/>
              <a:t>()] </a:t>
            </a:r>
            <a:r>
              <a:rPr lang="en-US" dirty="0" err="1" smtClean="0"/>
              <a:t>X.insert</a:t>
            </a:r>
            <a:r>
              <a:rPr lang="en-US" dirty="0" smtClean="0"/>
              <a:t>(</a:t>
            </a:r>
            <a:r>
              <a:rPr lang="en-US" dirty="0" err="1" smtClean="0"/>
              <a:t>i</a:t>
            </a:r>
            <a:r>
              <a:rPr lang="en-US" dirty="0" smtClean="0"/>
              <a:t>, e).get(j)            = </a:t>
            </a:r>
            <a:r>
              <a:rPr lang="en-US" dirty="0" err="1" smtClean="0"/>
              <a:t>X.get</a:t>
            </a:r>
            <a:r>
              <a:rPr lang="en-US" dirty="0" smtClean="0"/>
              <a:t>(j</a:t>
            </a:r>
            <a:r>
              <a:rPr lang="ru-RU" dirty="0" smtClean="0"/>
              <a:t>-</a:t>
            </a:r>
            <a:r>
              <a:rPr lang="en-US" dirty="0" smtClean="0"/>
              <a:t>1)</a:t>
            </a:r>
          </a:p>
          <a:p>
            <a:pPr lvl="1"/>
            <a:r>
              <a:rPr lang="en-US" dirty="0" smtClean="0"/>
              <a:t>[0≤i≤X.size()]                        </a:t>
            </a:r>
            <a:r>
              <a:rPr lang="en-US" dirty="0" err="1" smtClean="0"/>
              <a:t>X.insert</a:t>
            </a:r>
            <a:r>
              <a:rPr lang="en-US" dirty="0" smtClean="0"/>
              <a:t>(</a:t>
            </a:r>
            <a:r>
              <a:rPr lang="en-US" dirty="0" err="1" smtClean="0"/>
              <a:t>i</a:t>
            </a:r>
            <a:r>
              <a:rPr lang="en-US" dirty="0" smtClean="0"/>
              <a:t>, e).remove(</a:t>
            </a:r>
            <a:r>
              <a:rPr lang="en-US" dirty="0" err="1" smtClean="0"/>
              <a:t>i</a:t>
            </a:r>
            <a:r>
              <a:rPr lang="en-US" dirty="0" smtClean="0"/>
              <a:t>)     ≡ X</a:t>
            </a:r>
          </a:p>
          <a:p>
            <a:pPr lvl="1"/>
            <a:r>
              <a:rPr lang="en-US" dirty="0" smtClean="0"/>
              <a:t>[0&lt;</a:t>
            </a:r>
            <a:r>
              <a:rPr lang="en-US" dirty="0" err="1" smtClean="0"/>
              <a:t>i≤X.size</a:t>
            </a:r>
            <a:r>
              <a:rPr lang="en-US" dirty="0" smtClean="0"/>
              <a:t>() </a:t>
            </a:r>
            <a:r>
              <a:rPr lang="en-US" dirty="0" smtClean="0">
                <a:sym typeface="Symbol"/>
              </a:rPr>
              <a:t></a:t>
            </a:r>
            <a:r>
              <a:rPr lang="en-US" dirty="0" smtClean="0"/>
              <a:t> 0≤j&lt;</a:t>
            </a:r>
            <a:r>
              <a:rPr lang="en-US" dirty="0" err="1" smtClean="0"/>
              <a:t>i</a:t>
            </a:r>
            <a:r>
              <a:rPr lang="en-US" dirty="0" smtClean="0"/>
              <a:t>]           </a:t>
            </a:r>
            <a:r>
              <a:rPr lang="en-US" dirty="0" err="1" smtClean="0"/>
              <a:t>X.insert</a:t>
            </a:r>
            <a:r>
              <a:rPr lang="en-US" dirty="0" smtClean="0"/>
              <a:t>(</a:t>
            </a:r>
            <a:r>
              <a:rPr lang="en-US" dirty="0" err="1" smtClean="0"/>
              <a:t>i</a:t>
            </a:r>
            <a:r>
              <a:rPr lang="en-US" dirty="0" smtClean="0"/>
              <a:t>, e).remove(j)   </a:t>
            </a:r>
            <a:r>
              <a:rPr lang="en-US" sz="1800" dirty="0" smtClean="0"/>
              <a:t> </a:t>
            </a:r>
            <a:r>
              <a:rPr lang="en-US" dirty="0" smtClean="0"/>
              <a:t> ≡ </a:t>
            </a:r>
            <a:r>
              <a:rPr lang="en-US" dirty="0" err="1" smtClean="0"/>
              <a:t>X.remove</a:t>
            </a:r>
            <a:r>
              <a:rPr lang="en-US" dirty="0" smtClean="0"/>
              <a:t>(j). insert(i-1, e)</a:t>
            </a:r>
          </a:p>
          <a:p>
            <a:pPr lvl="1"/>
            <a:r>
              <a:rPr lang="en-US" dirty="0" smtClean="0"/>
              <a:t>[0≤i≤X.size() </a:t>
            </a:r>
            <a:r>
              <a:rPr lang="en-US" dirty="0" smtClean="0">
                <a:sym typeface="Symbol"/>
              </a:rPr>
              <a:t></a:t>
            </a:r>
            <a:r>
              <a:rPr lang="en-US" dirty="0" smtClean="0"/>
              <a:t> </a:t>
            </a:r>
            <a:r>
              <a:rPr lang="en-US" dirty="0" err="1" smtClean="0"/>
              <a:t>i</a:t>
            </a:r>
            <a:r>
              <a:rPr lang="en-US" dirty="0" smtClean="0"/>
              <a:t>&lt;</a:t>
            </a:r>
            <a:r>
              <a:rPr lang="en-US" dirty="0" err="1" smtClean="0"/>
              <a:t>j≤X.size</a:t>
            </a:r>
            <a:r>
              <a:rPr lang="en-US" dirty="0" smtClean="0"/>
              <a:t>()] </a:t>
            </a:r>
            <a:r>
              <a:rPr lang="en-US" dirty="0" err="1" smtClean="0"/>
              <a:t>X.insert</a:t>
            </a:r>
            <a:r>
              <a:rPr lang="en-US" dirty="0" smtClean="0"/>
              <a:t>(</a:t>
            </a:r>
            <a:r>
              <a:rPr lang="en-US" dirty="0" err="1" smtClean="0"/>
              <a:t>i</a:t>
            </a:r>
            <a:r>
              <a:rPr lang="en-US" dirty="0" smtClean="0"/>
              <a:t>, e).remove(j)     ≡ </a:t>
            </a:r>
            <a:r>
              <a:rPr lang="en-US" dirty="0" err="1" smtClean="0"/>
              <a:t>X.remove</a:t>
            </a:r>
            <a:r>
              <a:rPr lang="en-US" dirty="0" smtClean="0"/>
              <a:t>(j-1). insert(</a:t>
            </a:r>
            <a:r>
              <a:rPr lang="en-US" dirty="0" err="1" smtClean="0"/>
              <a:t>i</a:t>
            </a:r>
            <a:r>
              <a:rPr lang="en-US" dirty="0" smtClean="0"/>
              <a:t>, e)</a:t>
            </a:r>
          </a:p>
          <a:p>
            <a:pPr lvl="1"/>
            <a:r>
              <a:rPr lang="en-US" dirty="0" smtClean="0"/>
              <a:t>[0≤i≤X.size() </a:t>
            </a:r>
            <a:r>
              <a:rPr lang="en-US" dirty="0" smtClean="0">
                <a:sym typeface="Symbol"/>
              </a:rPr>
              <a:t></a:t>
            </a:r>
            <a:r>
              <a:rPr lang="en-US" dirty="0" smtClean="0"/>
              <a:t> 0≤j≤i]           </a:t>
            </a:r>
            <a:r>
              <a:rPr lang="en-US" dirty="0" err="1" smtClean="0"/>
              <a:t>X.insert</a:t>
            </a:r>
            <a:r>
              <a:rPr lang="en-US" dirty="0" smtClean="0"/>
              <a:t>(</a:t>
            </a:r>
            <a:r>
              <a:rPr lang="en-US" dirty="0" err="1" smtClean="0"/>
              <a:t>i</a:t>
            </a:r>
            <a:r>
              <a:rPr lang="en-US" dirty="0" smtClean="0"/>
              <a:t>, e</a:t>
            </a:r>
            <a:r>
              <a:rPr lang="en-US" baseline="-25000" dirty="0" smtClean="0"/>
              <a:t>1</a:t>
            </a:r>
            <a:r>
              <a:rPr lang="en-US" dirty="0" smtClean="0"/>
              <a:t>).insert(j, e</a:t>
            </a:r>
            <a:r>
              <a:rPr lang="en-US" baseline="-25000" dirty="0" smtClean="0"/>
              <a:t>2</a:t>
            </a:r>
            <a:r>
              <a:rPr lang="en-US" dirty="0" smtClean="0"/>
              <a:t>)</a:t>
            </a:r>
            <a:r>
              <a:rPr lang="en-US" sz="1400" dirty="0" smtClean="0"/>
              <a:t> </a:t>
            </a:r>
            <a:r>
              <a:rPr lang="en-US" dirty="0" smtClean="0"/>
              <a:t>≡ </a:t>
            </a:r>
            <a:r>
              <a:rPr lang="en-US" dirty="0" err="1" smtClean="0"/>
              <a:t>X.insert</a:t>
            </a:r>
            <a:r>
              <a:rPr lang="en-US" dirty="0" smtClean="0"/>
              <a:t>(j, e</a:t>
            </a:r>
            <a:r>
              <a:rPr lang="en-US" baseline="-25000" dirty="0" smtClean="0"/>
              <a:t>2</a:t>
            </a:r>
            <a:r>
              <a:rPr lang="en-US" dirty="0" smtClean="0"/>
              <a:t>).insert(i+1, e</a:t>
            </a:r>
            <a:r>
              <a:rPr lang="en-US" baseline="-25000" dirty="0" smtClean="0"/>
              <a:t>1</a:t>
            </a:r>
            <a:r>
              <a:rPr lang="en-US" dirty="0" smtClean="0"/>
              <a:t>)</a:t>
            </a:r>
            <a:endParaRPr lang="ru-RU" dirty="0" smtClean="0"/>
          </a:p>
          <a:p>
            <a:pPr lvl="1"/>
            <a:r>
              <a:rPr lang="en-US" dirty="0" smtClean="0"/>
              <a:t>[0&lt;</a:t>
            </a:r>
            <a:r>
              <a:rPr lang="en-US" dirty="0" err="1" smtClean="0"/>
              <a:t>i</a:t>
            </a:r>
            <a:r>
              <a:rPr lang="en-US" dirty="0" smtClean="0"/>
              <a:t>&lt;</a:t>
            </a:r>
            <a:r>
              <a:rPr lang="en-US" dirty="0" err="1" smtClean="0"/>
              <a:t>X.size</a:t>
            </a:r>
            <a:r>
              <a:rPr lang="en-US" dirty="0" smtClean="0"/>
              <a:t>() </a:t>
            </a:r>
            <a:r>
              <a:rPr lang="en-US" dirty="0" smtClean="0">
                <a:sym typeface="Symbol"/>
              </a:rPr>
              <a:t></a:t>
            </a:r>
            <a:r>
              <a:rPr lang="en-US" dirty="0" smtClean="0"/>
              <a:t> 0≤j&lt;</a:t>
            </a:r>
            <a:r>
              <a:rPr lang="en-US" dirty="0" err="1" smtClean="0"/>
              <a:t>i</a:t>
            </a:r>
            <a:r>
              <a:rPr lang="en-US" dirty="0" smtClean="0"/>
              <a:t>]          </a:t>
            </a:r>
            <a:r>
              <a:rPr lang="en-US" sz="1800" dirty="0" smtClean="0"/>
              <a:t> </a:t>
            </a:r>
            <a:r>
              <a:rPr lang="en-US" dirty="0" err="1" smtClean="0"/>
              <a:t>X.remove</a:t>
            </a:r>
            <a:r>
              <a:rPr lang="en-US" dirty="0" smtClean="0"/>
              <a:t>(</a:t>
            </a:r>
            <a:r>
              <a:rPr lang="en-US" dirty="0" err="1" smtClean="0"/>
              <a:t>i</a:t>
            </a:r>
            <a:r>
              <a:rPr lang="en-US" dirty="0" smtClean="0"/>
              <a:t>).remove(j)    </a:t>
            </a:r>
            <a:r>
              <a:rPr lang="en-US" sz="1900" dirty="0" smtClean="0"/>
              <a:t> </a:t>
            </a:r>
            <a:r>
              <a:rPr lang="en-US" sz="1600" dirty="0" smtClean="0"/>
              <a:t> </a:t>
            </a:r>
            <a:r>
              <a:rPr lang="en-US" dirty="0" smtClean="0"/>
              <a:t> ≡ </a:t>
            </a:r>
            <a:r>
              <a:rPr lang="en-US" dirty="0" err="1" smtClean="0"/>
              <a:t>X.remove</a:t>
            </a:r>
            <a:r>
              <a:rPr lang="en-US" dirty="0" smtClean="0"/>
              <a:t>(j). remove(i-1)</a:t>
            </a:r>
          </a:p>
          <a:p>
            <a:pPr>
              <a:buNone/>
            </a:pP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27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500"/>
                                        <p:tgtEl>
                                          <p:spTgt spid="3">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Bottom)">
                                      <p:cBhvr>
                                        <p:cTn id="20" dur="500"/>
                                        <p:tgtEl>
                                          <p:spTgt spid="3">
                                            <p:txEl>
                                              <p:pRg st="4" end="4"/>
                                            </p:txEl>
                                          </p:spTgt>
                                        </p:tgtEl>
                                      </p:cBhvr>
                                    </p:animEffect>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lide(fromBottom)">
                                      <p:cBhvr>
                                        <p:cTn id="28" dur="500"/>
                                        <p:tgtEl>
                                          <p:spTgt spid="3">
                                            <p:txEl>
                                              <p:pRg st="6" end="6"/>
                                            </p:txEl>
                                          </p:spTgt>
                                        </p:tgtEl>
                                      </p:cBhvr>
                                    </p:animEffect>
                                  </p:childTnLst>
                                </p:cTn>
                              </p:par>
                            </p:childTnLst>
                          </p:cTn>
                        </p:par>
                        <p:par>
                          <p:cTn id="29" fill="hold">
                            <p:stCondLst>
                              <p:cond delay="1500"/>
                            </p:stCondLst>
                            <p:childTnLst>
                              <p:par>
                                <p:cTn id="30" presetID="12" presetClass="entr" presetSubtype="4"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childTnLst>
                          </p:cTn>
                        </p:par>
                        <p:par>
                          <p:cTn id="33" fill="hold">
                            <p:stCondLst>
                              <p:cond delay="2000"/>
                            </p:stCondLst>
                            <p:childTnLst>
                              <p:par>
                                <p:cTn id="34" presetID="12" presetClass="entr" presetSubtype="4"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slide(fromBottom)">
                                      <p:cBhvr>
                                        <p:cTn id="36" dur="500"/>
                                        <p:tgtEl>
                                          <p:spTgt spid="3">
                                            <p:txEl>
                                              <p:pRg st="8" end="8"/>
                                            </p:txEl>
                                          </p:spTgt>
                                        </p:tgtEl>
                                      </p:cBhvr>
                                    </p:animEffect>
                                  </p:childTnLst>
                                </p:cTn>
                              </p:par>
                            </p:childTnLst>
                          </p:cTn>
                        </p:par>
                        <p:par>
                          <p:cTn id="37" fill="hold">
                            <p:stCondLst>
                              <p:cond delay="2500"/>
                            </p:stCondLst>
                            <p:childTnLst>
                              <p:par>
                                <p:cTn id="38" presetID="12" presetClass="entr" presetSubtype="4"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slide(fromBottom)">
                                      <p:cBhvr>
                                        <p:cTn id="40" dur="500"/>
                                        <p:tgtEl>
                                          <p:spTgt spid="3">
                                            <p:txEl>
                                              <p:pRg st="9" end="9"/>
                                            </p:txEl>
                                          </p:spTgt>
                                        </p:tgtEl>
                                      </p:cBhvr>
                                    </p:animEffect>
                                  </p:childTnLst>
                                </p:cTn>
                              </p:par>
                            </p:childTnLst>
                          </p:cTn>
                        </p:par>
                        <p:par>
                          <p:cTn id="41" fill="hold">
                            <p:stCondLst>
                              <p:cond delay="3000"/>
                            </p:stCondLst>
                            <p:childTnLst>
                              <p:par>
                                <p:cTn id="42" presetID="12" presetClass="entr" presetSubtype="4" fill="hold"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slide(fromBottom)">
                                      <p:cBhvr>
                                        <p:cTn id="44" dur="500"/>
                                        <p:tgtEl>
                                          <p:spTgt spid="3">
                                            <p:txEl>
                                              <p:pRg st="10" end="10"/>
                                            </p:txEl>
                                          </p:spTgt>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slide(fromBottom)">
                                      <p:cBhvr>
                                        <p:cTn id="48" dur="500"/>
                                        <p:tgtEl>
                                          <p:spTgt spid="3">
                                            <p:txEl>
                                              <p:pRg st="11" end="11"/>
                                            </p:txEl>
                                          </p:spTgt>
                                        </p:tgtEl>
                                      </p:cBhvr>
                                    </p:animEffect>
                                  </p:childTnLst>
                                </p:cTn>
                              </p:par>
                            </p:childTnLst>
                          </p:cTn>
                        </p:par>
                        <p:par>
                          <p:cTn id="49" fill="hold">
                            <p:stCondLst>
                              <p:cond delay="4000"/>
                            </p:stCondLst>
                            <p:childTnLst>
                              <p:par>
                                <p:cTn id="50" presetID="12" presetClass="entr" presetSubtype="4" fill="hold" nodeType="after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slide(fromBottom)">
                                      <p:cBhvr>
                                        <p:cTn id="52" dur="500"/>
                                        <p:tgtEl>
                                          <p:spTgt spid="3">
                                            <p:txEl>
                                              <p:pRg st="12" end="12"/>
                                            </p:txEl>
                                          </p:spTgt>
                                        </p:tgtEl>
                                      </p:cBhvr>
                                    </p:animEffect>
                                  </p:childTnLst>
                                </p:cTn>
                              </p:par>
                            </p:childTnLst>
                          </p:cTn>
                        </p:par>
                        <p:par>
                          <p:cTn id="53" fill="hold">
                            <p:stCondLst>
                              <p:cond delay="4500"/>
                            </p:stCondLst>
                            <p:childTnLst>
                              <p:par>
                                <p:cTn id="54" presetID="12" presetClass="entr" presetSubtype="4" fill="hold" nodeType="after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slide(fromBottom)">
                                      <p:cBhvr>
                                        <p:cTn id="56" dur="500"/>
                                        <p:tgtEl>
                                          <p:spTgt spid="3">
                                            <p:txEl>
                                              <p:pRg st="13" end="13"/>
                                            </p:txEl>
                                          </p:spTgt>
                                        </p:tgtEl>
                                      </p:cBhvr>
                                    </p:animEffect>
                                  </p:childTnLst>
                                </p:cTn>
                              </p:par>
                            </p:childTnLst>
                          </p:cTn>
                        </p:par>
                        <p:par>
                          <p:cTn id="57" fill="hold">
                            <p:stCondLst>
                              <p:cond delay="5000"/>
                            </p:stCondLst>
                            <p:childTnLst>
                              <p:par>
                                <p:cTn id="58" presetID="12" presetClass="entr" presetSubtype="4" fill="hold" nodeType="after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slide(fromBottom)">
                                      <p:cBhvr>
                                        <p:cTn id="60" dur="500"/>
                                        <p:tgtEl>
                                          <p:spTgt spid="3">
                                            <p:txEl>
                                              <p:pRg st="14" end="14"/>
                                            </p:txEl>
                                          </p:spTgt>
                                        </p:tgtEl>
                                      </p:cBhvr>
                                    </p:animEffect>
                                  </p:childTnLst>
                                </p:cTn>
                              </p:par>
                            </p:childTnLst>
                          </p:cTn>
                        </p:par>
                        <p:par>
                          <p:cTn id="61" fill="hold">
                            <p:stCondLst>
                              <p:cond delay="5500"/>
                            </p:stCondLst>
                            <p:childTnLst>
                              <p:par>
                                <p:cTn id="62" presetID="12" presetClass="entr" presetSubtype="4" fill="hold" nodeType="after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animEffect transition="in" filter="slide(fromBottom)">
                                      <p:cBhvr>
                                        <p:cTn id="6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839200" cy="838200"/>
          </a:xfrm>
        </p:spPr>
        <p:txBody>
          <a:bodyPr>
            <a:normAutofit/>
          </a:bodyPr>
          <a:lstStyle/>
          <a:p>
            <a:r>
              <a:rPr lang="ru-RU" dirty="0" smtClean="0"/>
              <a:t>Пример </a:t>
            </a:r>
            <a:r>
              <a:rPr lang="en-US" dirty="0" smtClean="0"/>
              <a:t>IV – </a:t>
            </a:r>
            <a:r>
              <a:rPr lang="ru-RU" dirty="0" smtClean="0"/>
              <a:t>поиск элемента в списке</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В этом примере список – из Лисп</a:t>
            </a:r>
          </a:p>
          <a:p>
            <a:pPr>
              <a:buNone/>
            </a:pPr>
            <a:r>
              <a:rPr lang="en-US" dirty="0" smtClean="0"/>
              <a:t>	List&lt;E&gt; </a:t>
            </a:r>
            <a:r>
              <a:rPr lang="en-US" dirty="0" smtClean="0">
                <a:sym typeface="Symbol"/>
              </a:rPr>
              <a:t></a:t>
            </a:r>
            <a:r>
              <a:rPr lang="en-US" dirty="0" smtClean="0"/>
              <a:t> nil&lt;E&gt; | cons (E, List&lt;E&gt;)</a:t>
            </a:r>
          </a:p>
          <a:p>
            <a:r>
              <a:rPr lang="ru-RU" dirty="0" smtClean="0"/>
              <a:t>Исчисление индуктивных конструкций</a:t>
            </a:r>
          </a:p>
          <a:p>
            <a:pPr>
              <a:buNone/>
            </a:pPr>
            <a:r>
              <a:rPr lang="ru-RU" dirty="0" smtClean="0"/>
              <a:t>	Позволяет задавать типы при помощи индуктивных конструкторов </a:t>
            </a:r>
          </a:p>
          <a:p>
            <a:pPr lvl="1"/>
            <a:r>
              <a:rPr lang="ru-RU" dirty="0" smtClean="0">
                <a:sym typeface="Symbol"/>
              </a:rPr>
              <a:t></a:t>
            </a:r>
            <a:r>
              <a:rPr lang="en-US" dirty="0" smtClean="0">
                <a:sym typeface="Symbol"/>
              </a:rPr>
              <a:t>l : List&lt;E&gt; l = nil&lt;E&gt; + e : E m : List&lt;E&gt; l = cons(e, m)</a:t>
            </a:r>
          </a:p>
          <a:p>
            <a:pPr lvl="1"/>
            <a:r>
              <a:rPr lang="ru-RU" dirty="0" smtClean="0">
                <a:sym typeface="Symbol"/>
              </a:rPr>
              <a:t></a:t>
            </a:r>
            <a:r>
              <a:rPr lang="en-US" dirty="0" smtClean="0">
                <a:sym typeface="Symbol"/>
              </a:rPr>
              <a:t>e : E </a:t>
            </a:r>
            <a:r>
              <a:rPr lang="ru-RU" dirty="0" smtClean="0">
                <a:sym typeface="Symbol"/>
              </a:rPr>
              <a:t></a:t>
            </a:r>
            <a:r>
              <a:rPr lang="en-US" dirty="0" smtClean="0">
                <a:sym typeface="Symbol"/>
              </a:rPr>
              <a:t>l : List&lt;E&gt; nil&lt;E&gt; ≠ cons(e, l)</a:t>
            </a:r>
          </a:p>
          <a:p>
            <a:pPr lvl="1"/>
            <a:r>
              <a:rPr lang="ru-RU" dirty="0" smtClean="0">
                <a:sym typeface="Symbol"/>
              </a:rPr>
              <a:t></a:t>
            </a:r>
            <a:r>
              <a:rPr lang="en-US" dirty="0" smtClean="0">
                <a:sym typeface="Symbol"/>
              </a:rPr>
              <a:t>P : List&lt;E&gt;  </a:t>
            </a:r>
            <a:r>
              <a:rPr lang="en-US" dirty="0" err="1" smtClean="0">
                <a:sym typeface="Symbol"/>
              </a:rPr>
              <a:t>Bool</a:t>
            </a:r>
            <a:r>
              <a:rPr lang="en-US" dirty="0" smtClean="0">
                <a:sym typeface="Symbol"/>
              </a:rPr>
              <a:t> P(nil&lt;E&gt;)  [</a:t>
            </a:r>
            <a:r>
              <a:rPr lang="ru-RU" dirty="0" smtClean="0">
                <a:sym typeface="Symbol"/>
              </a:rPr>
              <a:t></a:t>
            </a:r>
            <a:r>
              <a:rPr lang="en-US" dirty="0" smtClean="0">
                <a:sym typeface="Symbol"/>
              </a:rPr>
              <a:t>e : E </a:t>
            </a:r>
            <a:r>
              <a:rPr lang="ru-RU" dirty="0" smtClean="0">
                <a:sym typeface="Symbol"/>
              </a:rPr>
              <a:t></a:t>
            </a:r>
            <a:r>
              <a:rPr lang="en-US" dirty="0" smtClean="0">
                <a:sym typeface="Symbol"/>
              </a:rPr>
              <a:t>l : List&lt;E&gt; P(l)  P(cons(e, l))] </a:t>
            </a:r>
            <a:br>
              <a:rPr lang="en-US" dirty="0" smtClean="0">
                <a:sym typeface="Symbol"/>
              </a:rPr>
            </a:br>
            <a:r>
              <a:rPr lang="en-US" dirty="0" smtClean="0">
                <a:sym typeface="Symbol"/>
              </a:rPr>
              <a:t>      </a:t>
            </a:r>
            <a:r>
              <a:rPr lang="ru-RU" dirty="0" smtClean="0">
                <a:sym typeface="Symbol"/>
              </a:rPr>
              <a:t></a:t>
            </a:r>
            <a:r>
              <a:rPr lang="en-US" dirty="0" smtClean="0">
                <a:sym typeface="Symbol"/>
              </a:rPr>
              <a:t>l : List&lt;E&gt; P(l) </a:t>
            </a:r>
            <a:endParaRPr lang="en-US" dirty="0" smtClean="0"/>
          </a:p>
          <a:p>
            <a:r>
              <a:rPr lang="ru-RU" dirty="0" smtClean="0">
                <a:sym typeface="Symbol"/>
              </a:rPr>
              <a:t>Определения также </a:t>
            </a:r>
            <a:r>
              <a:rPr lang="ru-RU" dirty="0" err="1" smtClean="0">
                <a:sym typeface="Symbol"/>
              </a:rPr>
              <a:t>индуктивны</a:t>
            </a:r>
            <a:endParaRPr lang="en-US" dirty="0" smtClean="0">
              <a:sym typeface="Symbol"/>
            </a:endParaRPr>
          </a:p>
          <a:p>
            <a:pPr>
              <a:buNone/>
            </a:pPr>
            <a:r>
              <a:rPr lang="ru-RU" dirty="0" smtClean="0">
                <a:sym typeface="Symbol"/>
              </a:rPr>
              <a:t>	</a:t>
            </a:r>
            <a:r>
              <a:rPr lang="en-US" dirty="0" smtClean="0">
                <a:sym typeface="Symbol"/>
              </a:rPr>
              <a:t>contains : List&lt;E&gt;E  </a:t>
            </a:r>
            <a:r>
              <a:rPr lang="en-US" dirty="0" err="1" smtClean="0">
                <a:sym typeface="Symbol"/>
              </a:rPr>
              <a:t>Bool</a:t>
            </a:r>
            <a:r>
              <a:rPr lang="en-US" dirty="0" smtClean="0">
                <a:sym typeface="Symbol"/>
              </a:rPr>
              <a:t> </a:t>
            </a:r>
          </a:p>
          <a:p>
            <a:pPr>
              <a:buNone/>
            </a:pPr>
            <a:r>
              <a:rPr lang="ru-RU" dirty="0" smtClean="0">
                <a:sym typeface="Symbol"/>
              </a:rPr>
              <a:t>		</a:t>
            </a:r>
            <a:r>
              <a:rPr lang="en-US" dirty="0" smtClean="0">
                <a:sym typeface="Symbol"/>
              </a:rPr>
              <a:t>   contains(nil&lt;E&gt;, e)  false</a:t>
            </a:r>
          </a:p>
          <a:p>
            <a:pPr>
              <a:buNone/>
            </a:pPr>
            <a:r>
              <a:rPr lang="ru-RU" dirty="0" smtClean="0">
                <a:sym typeface="Symbol"/>
              </a:rPr>
              <a:t>		</a:t>
            </a:r>
            <a:r>
              <a:rPr lang="en-US" dirty="0" smtClean="0">
                <a:sym typeface="Symbol"/>
              </a:rPr>
              <a:t>| contains(cons(e, l), f)  (e=f) ? true : contains(l, f)</a:t>
            </a:r>
          </a:p>
        </p:txBody>
      </p:sp>
      <p:sp>
        <p:nvSpPr>
          <p:cNvPr id="4" name="Номер слайда 3"/>
          <p:cNvSpPr>
            <a:spLocks noGrp="1"/>
          </p:cNvSpPr>
          <p:nvPr>
            <p:ph type="sldNum" sz="quarter" idx="12"/>
          </p:nvPr>
        </p:nvSpPr>
        <p:spPr/>
        <p:txBody>
          <a:bodyPr/>
          <a:lstStyle/>
          <a:p>
            <a:fld id="{74F5D732-9FB6-49A6-B414-EBBF6B685AA6}" type="slidenum">
              <a:rPr lang="ru-RU" smtClean="0"/>
              <a:pPr/>
              <a:t>28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lide(fromBottom)">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lide(fromBottom)">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lide(fromBottom)">
                                      <p:cBhvr>
                                        <p:cTn id="40" dur="500"/>
                                        <p:tgtEl>
                                          <p:spTgt spid="3">
                                            <p:txEl>
                                              <p:pRg st="7" end="7"/>
                                            </p:txEl>
                                          </p:spTgt>
                                        </p:tgtEl>
                                      </p:cBhvr>
                                    </p:animEffect>
                                  </p:childTnLst>
                                </p:cTn>
                              </p:par>
                            </p:childTnLst>
                          </p:cTn>
                        </p:par>
                        <p:par>
                          <p:cTn id="41" fill="hold">
                            <p:stCondLst>
                              <p:cond delay="500"/>
                            </p:stCondLst>
                            <p:childTnLst>
                              <p:par>
                                <p:cTn id="42" presetID="12" presetClass="entr" presetSubtype="4"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slide(fromBottom)">
                                      <p:cBhvr>
                                        <p:cTn id="44" dur="500"/>
                                        <p:tgtEl>
                                          <p:spTgt spid="3">
                                            <p:txEl>
                                              <p:pRg st="8" end="8"/>
                                            </p:txEl>
                                          </p:spTgt>
                                        </p:tgtEl>
                                      </p:cBhvr>
                                    </p:animEffect>
                                  </p:childTnLst>
                                </p:cTn>
                              </p:par>
                            </p:childTnLst>
                          </p:cTn>
                        </p:par>
                        <p:par>
                          <p:cTn id="45" fill="hold">
                            <p:stCondLst>
                              <p:cond delay="1000"/>
                            </p:stCondLst>
                            <p:childTnLst>
                              <p:par>
                                <p:cTn id="46" presetID="12" presetClass="entr" presetSubtype="4"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slide(fromBottom)">
                                      <p:cBhvr>
                                        <p:cTn id="48" dur="500"/>
                                        <p:tgtEl>
                                          <p:spTgt spid="3">
                                            <p:txEl>
                                              <p:pRg st="9" end="9"/>
                                            </p:txEl>
                                          </p:spTgt>
                                        </p:tgtEl>
                                      </p:cBhvr>
                                    </p:animEffect>
                                  </p:childTnLst>
                                </p:cTn>
                              </p:par>
                            </p:childTnLst>
                          </p:cTn>
                        </p:par>
                        <p:par>
                          <p:cTn id="49" fill="hold">
                            <p:stCondLst>
                              <p:cond delay="1500"/>
                            </p:stCondLst>
                            <p:childTnLst>
                              <p:par>
                                <p:cTn id="50" presetID="12" presetClass="entr" presetSubtype="4"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slide(fromBottom)">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a:t>
            </a:r>
            <a:r>
              <a:rPr lang="en-US" dirty="0" smtClean="0"/>
              <a:t>IV –</a:t>
            </a:r>
            <a:r>
              <a:rPr lang="ru-RU" dirty="0" smtClean="0"/>
              <a:t> Спецификация</a:t>
            </a:r>
            <a:endParaRPr lang="ru-RU" dirty="0"/>
          </a:p>
        </p:txBody>
      </p:sp>
      <p:sp>
        <p:nvSpPr>
          <p:cNvPr id="3" name="Содержимое 2"/>
          <p:cNvSpPr>
            <a:spLocks noGrp="1"/>
          </p:cNvSpPr>
          <p:nvPr>
            <p:ph idx="1"/>
          </p:nvPr>
        </p:nvSpPr>
        <p:spPr/>
        <p:txBody>
          <a:bodyPr/>
          <a:lstStyle/>
          <a:p>
            <a:pPr marL="0">
              <a:buNone/>
            </a:pPr>
            <a:r>
              <a:rPr lang="ru-RU" dirty="0" smtClean="0">
                <a:sym typeface="Symbol"/>
              </a:rPr>
              <a:t>Результат поиска элемента, удовлетворяющего </a:t>
            </a:r>
            <a:r>
              <a:rPr lang="en-US" dirty="0" smtClean="0">
                <a:sym typeface="Symbol"/>
              </a:rPr>
              <a:t>P : E  </a:t>
            </a:r>
            <a:r>
              <a:rPr lang="en-US" dirty="0" err="1" smtClean="0">
                <a:sym typeface="Symbol"/>
              </a:rPr>
              <a:t>Bool</a:t>
            </a:r>
            <a:r>
              <a:rPr lang="en-US" dirty="0" smtClean="0">
                <a:sym typeface="Symbol"/>
              </a:rPr>
              <a:t> </a:t>
            </a:r>
          </a:p>
          <a:p>
            <a:pPr marL="0">
              <a:buNone/>
            </a:pPr>
            <a:r>
              <a:rPr lang="en-US" dirty="0" smtClean="0">
                <a:sym typeface="Symbol"/>
              </a:rPr>
              <a:t>res(l, P)      {e : E | contains(l, e)  P(e)} </a:t>
            </a:r>
            <a:br>
              <a:rPr lang="en-US" dirty="0" smtClean="0">
                <a:sym typeface="Symbol"/>
              </a:rPr>
            </a:br>
            <a:r>
              <a:rPr lang="en-US" dirty="0" smtClean="0">
                <a:sym typeface="Symbol"/>
              </a:rPr>
              <a:t>		+ {x:E contains(l, x)  ¬P(x)}</a:t>
            </a:r>
            <a:endParaRPr lang="ru-RU" dirty="0" smtClean="0">
              <a:sym typeface="Symbol"/>
            </a:endParaRPr>
          </a:p>
          <a:p>
            <a:pPr marL="0">
              <a:buNone/>
            </a:pPr>
            <a:endParaRPr lang="ru-RU" dirty="0" smtClean="0">
              <a:sym typeface="Symbol"/>
            </a:endParaRPr>
          </a:p>
          <a:p>
            <a:pPr marL="0">
              <a:buNone/>
            </a:pPr>
            <a:r>
              <a:rPr lang="ru-RU" dirty="0" smtClean="0"/>
              <a:t>Можно извлечь программу из спецификации с помощью соответствия </a:t>
            </a:r>
            <a:r>
              <a:rPr lang="ru-RU" dirty="0" err="1" smtClean="0"/>
              <a:t>Карри-Ховарда</a:t>
            </a:r>
            <a:r>
              <a:rPr lang="ru-RU" dirty="0" smtClean="0"/>
              <a:t> (</a:t>
            </a:r>
            <a:r>
              <a:rPr lang="en-US" dirty="0" smtClean="0"/>
              <a:t>Curry-Howard</a:t>
            </a:r>
            <a:r>
              <a:rPr lang="ru-RU" dirty="0" smtClean="0"/>
              <a:t>)</a:t>
            </a:r>
          </a:p>
          <a:p>
            <a:pPr marL="0">
              <a:buNone/>
            </a:pPr>
            <a:endParaRPr lang="ru-RU" dirty="0" smtClean="0"/>
          </a:p>
          <a:p>
            <a:pPr>
              <a:buNone/>
            </a:pPr>
            <a:endParaRPr lang="en-US" dirty="0" smtClean="0"/>
          </a:p>
        </p:txBody>
      </p:sp>
      <p:sp>
        <p:nvSpPr>
          <p:cNvPr id="4" name="Номер слайда 3"/>
          <p:cNvSpPr>
            <a:spLocks noGrp="1"/>
          </p:cNvSpPr>
          <p:nvPr>
            <p:ph type="sldNum" sz="quarter" idx="12"/>
          </p:nvPr>
        </p:nvSpPr>
        <p:spPr/>
        <p:txBody>
          <a:bodyPr/>
          <a:lstStyle/>
          <a:p>
            <a:fld id="{74F5D732-9FB6-49A6-B414-EBBF6B685AA6}" type="slidenum">
              <a:rPr lang="ru-RU" smtClean="0"/>
              <a:pPr/>
              <a:t>29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crisis</a:t>
            </a:r>
            <a:endParaRPr lang="ru-RU" dirty="0"/>
          </a:p>
        </p:txBody>
      </p:sp>
      <p:sp>
        <p:nvSpPr>
          <p:cNvPr id="3" name="Content Placeholder 2"/>
          <p:cNvSpPr>
            <a:spLocks noGrp="1"/>
          </p:cNvSpPr>
          <p:nvPr>
            <p:ph idx="1"/>
          </p:nvPr>
        </p:nvSpPr>
        <p:spPr/>
        <p:txBody>
          <a:bodyPr/>
          <a:lstStyle/>
          <a:p>
            <a:r>
              <a:rPr lang="ru-RU" dirty="0" smtClean="0"/>
              <a:t>Конференция </a:t>
            </a:r>
            <a:r>
              <a:rPr lang="en-US" dirty="0" smtClean="0"/>
              <a:t>NATO 1968</a:t>
            </a:r>
          </a:p>
          <a:p>
            <a:pPr>
              <a:buNone/>
            </a:pPr>
            <a:endParaRPr lang="ru-RU" dirty="0" smtClean="0"/>
          </a:p>
          <a:p>
            <a:pPr algn="ctr">
              <a:buNone/>
            </a:pPr>
            <a:r>
              <a:rPr lang="en-US" sz="3600" b="1" dirty="0" smtClean="0"/>
              <a:t>Software </a:t>
            </a:r>
            <a:r>
              <a:rPr lang="ru-RU" sz="3600" b="1" dirty="0" smtClean="0"/>
              <a:t>сложнее </a:t>
            </a:r>
            <a:r>
              <a:rPr lang="en-US" sz="3600" b="1" dirty="0" smtClean="0"/>
              <a:t>hardware</a:t>
            </a:r>
            <a:endParaRPr lang="ru-RU" sz="3600" b="1" dirty="0" smtClean="0"/>
          </a:p>
          <a:p>
            <a:pPr>
              <a:buNone/>
            </a:pPr>
            <a:endParaRPr lang="en-US" dirty="0" smtClean="0"/>
          </a:p>
          <a:p>
            <a:r>
              <a:rPr lang="ru-RU" dirty="0" smtClean="0"/>
              <a:t>Программная инженерия</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Соответствие </a:t>
            </a:r>
            <a:r>
              <a:rPr lang="ru-RU" dirty="0" err="1" smtClean="0"/>
              <a:t>карри-ховарда</a:t>
            </a:r>
            <a:endParaRPr lang="ru-RU" dirty="0"/>
          </a:p>
        </p:txBody>
      </p:sp>
      <p:sp>
        <p:nvSpPr>
          <p:cNvPr id="3" name="Содержимое 2"/>
          <p:cNvSpPr>
            <a:spLocks noGrp="1"/>
          </p:cNvSpPr>
          <p:nvPr>
            <p:ph idx="1"/>
          </p:nvPr>
        </p:nvSpPr>
        <p:spPr/>
        <p:txBody>
          <a:bodyPr>
            <a:normAutofit lnSpcReduction="10000"/>
          </a:bodyPr>
          <a:lstStyle/>
          <a:p>
            <a:pPr marL="0">
              <a:buNone/>
            </a:pPr>
            <a:r>
              <a:rPr lang="ru-RU" dirty="0" smtClean="0"/>
              <a:t>В конструктивной логике или конструктивных теориях типов</a:t>
            </a:r>
          </a:p>
          <a:p>
            <a:r>
              <a:rPr lang="ru-RU" dirty="0" smtClean="0"/>
              <a:t>Доказательство </a:t>
            </a:r>
            <a:r>
              <a:rPr lang="en-US" dirty="0" smtClean="0"/>
              <a:t>~</a:t>
            </a:r>
            <a:r>
              <a:rPr lang="ru-RU" dirty="0" smtClean="0"/>
              <a:t> Программа</a:t>
            </a:r>
          </a:p>
          <a:p>
            <a:pPr lvl="1"/>
            <a:r>
              <a:rPr lang="ru-RU" dirty="0" smtClean="0"/>
              <a:t>Логическое выражение </a:t>
            </a:r>
            <a:r>
              <a:rPr lang="en-US" dirty="0" smtClean="0"/>
              <a:t>~ </a:t>
            </a:r>
            <a:r>
              <a:rPr lang="ru-RU" dirty="0" smtClean="0"/>
              <a:t>Тип</a:t>
            </a:r>
          </a:p>
          <a:p>
            <a:pPr lvl="1"/>
            <a:r>
              <a:rPr lang="ru-RU" dirty="0" smtClean="0"/>
              <a:t>Конъюнкция </a:t>
            </a:r>
            <a:r>
              <a:rPr lang="en-US" dirty="0" smtClean="0"/>
              <a:t>~</a:t>
            </a:r>
            <a:r>
              <a:rPr lang="ru-RU" dirty="0" smtClean="0"/>
              <a:t> Декартово произведение</a:t>
            </a:r>
          </a:p>
          <a:p>
            <a:pPr lvl="1"/>
            <a:r>
              <a:rPr lang="ru-RU" dirty="0" smtClean="0"/>
              <a:t>Импликация </a:t>
            </a:r>
            <a:r>
              <a:rPr lang="en-US" dirty="0" smtClean="0"/>
              <a:t>~</a:t>
            </a:r>
            <a:r>
              <a:rPr lang="ru-RU" dirty="0" smtClean="0"/>
              <a:t> Функция</a:t>
            </a:r>
          </a:p>
          <a:p>
            <a:pPr lvl="1"/>
            <a:r>
              <a:rPr lang="ru-RU" dirty="0" smtClean="0"/>
              <a:t>Разбор случаев (дизъюнкция) </a:t>
            </a:r>
            <a:r>
              <a:rPr lang="en-US" dirty="0" smtClean="0"/>
              <a:t>~</a:t>
            </a:r>
            <a:r>
              <a:rPr lang="ru-RU" dirty="0" smtClean="0"/>
              <a:t> </a:t>
            </a:r>
            <a:r>
              <a:rPr lang="en-US" dirty="0" smtClean="0"/>
              <a:t>if … then … else …</a:t>
            </a:r>
          </a:p>
          <a:p>
            <a:pPr lvl="1"/>
            <a:r>
              <a:rPr lang="ru-RU" dirty="0" smtClean="0"/>
              <a:t>Индукция в доказательстве </a:t>
            </a:r>
            <a:r>
              <a:rPr lang="en-US" dirty="0" smtClean="0"/>
              <a:t>~</a:t>
            </a:r>
            <a:r>
              <a:rPr lang="ru-RU" dirty="0" smtClean="0"/>
              <a:t> Рекурсия в программе</a:t>
            </a:r>
          </a:p>
        </p:txBody>
      </p:sp>
      <p:sp>
        <p:nvSpPr>
          <p:cNvPr id="4" name="Номер слайда 3"/>
          <p:cNvSpPr>
            <a:spLocks noGrp="1"/>
          </p:cNvSpPr>
          <p:nvPr>
            <p:ph type="sldNum" sz="quarter" idx="12"/>
          </p:nvPr>
        </p:nvSpPr>
        <p:spPr/>
        <p:txBody>
          <a:bodyPr/>
          <a:lstStyle/>
          <a:p>
            <a:fld id="{74F5D732-9FB6-49A6-B414-EBBF6B685AA6}" type="slidenum">
              <a:rPr lang="ru-RU" smtClean="0"/>
              <a:pPr/>
              <a:t>30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500"/>
                                        <p:tgtEl>
                                          <p:spTgt spid="3">
                                            <p:txEl>
                                              <p:pRg st="2" end="2"/>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500"/>
                                        <p:tgtEl>
                                          <p:spTgt spid="3">
                                            <p:txEl>
                                              <p:pRg st="3" end="3"/>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lide(fromBottom)">
                                      <p:cBhvr>
                                        <p:cTn id="23" dur="500"/>
                                        <p:tgtEl>
                                          <p:spTgt spid="3">
                                            <p:txEl>
                                              <p:pRg st="5" end="5"/>
                                            </p:txEl>
                                          </p:spTgt>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a:t>
            </a:r>
            <a:r>
              <a:rPr lang="en-US" dirty="0" smtClean="0"/>
              <a:t>IV – </a:t>
            </a:r>
            <a:r>
              <a:rPr lang="ru-RU" dirty="0" smtClean="0"/>
              <a:t>Извлечение программы</a:t>
            </a:r>
            <a:endParaRPr lang="ru-RU" dirty="0"/>
          </a:p>
        </p:txBody>
      </p:sp>
      <p:sp>
        <p:nvSpPr>
          <p:cNvPr id="3" name="Содержимое 2"/>
          <p:cNvSpPr>
            <a:spLocks noGrp="1"/>
          </p:cNvSpPr>
          <p:nvPr>
            <p:ph idx="1"/>
          </p:nvPr>
        </p:nvSpPr>
        <p:spPr>
          <a:xfrm>
            <a:off x="304800" y="1554162"/>
            <a:ext cx="8686800" cy="5018110"/>
          </a:xfrm>
        </p:spPr>
        <p:txBody>
          <a:bodyPr>
            <a:normAutofit fontScale="62500" lnSpcReduction="20000"/>
          </a:bodyPr>
          <a:lstStyle/>
          <a:p>
            <a:r>
              <a:rPr lang="ru-RU" dirty="0" smtClean="0"/>
              <a:t>Строим доказательство </a:t>
            </a:r>
            <a:r>
              <a:rPr lang="en-US" dirty="0" smtClean="0">
                <a:sym typeface="Symbol"/>
              </a:rPr>
              <a:t>res(l, P)  {e : E | contains(l, e)  P(e)} </a:t>
            </a:r>
            <a:r>
              <a:rPr lang="ru-RU" dirty="0" smtClean="0">
                <a:sym typeface="Symbol"/>
              </a:rPr>
              <a:t>+</a:t>
            </a:r>
            <a:r>
              <a:rPr lang="en-US" dirty="0" smtClean="0">
                <a:sym typeface="Symbol"/>
              </a:rPr>
              <a:t> {x:E contains(l, x)  ¬P(x)}</a:t>
            </a:r>
            <a:endParaRPr lang="ru-RU" dirty="0" smtClean="0">
              <a:sym typeface="Symbol"/>
            </a:endParaRPr>
          </a:p>
          <a:p>
            <a:r>
              <a:rPr lang="ru-RU" dirty="0" smtClean="0">
                <a:sym typeface="Symbol"/>
              </a:rPr>
              <a:t>Тип </a:t>
            </a:r>
            <a:r>
              <a:rPr lang="en-US" dirty="0" smtClean="0">
                <a:sym typeface="Symbol"/>
              </a:rPr>
              <a:t>{x : A | (x)} + {}  </a:t>
            </a:r>
            <a:r>
              <a:rPr lang="ru-RU" dirty="0" smtClean="0">
                <a:sym typeface="Symbol"/>
              </a:rPr>
              <a:t>имеет два конструктора</a:t>
            </a:r>
          </a:p>
          <a:p>
            <a:pPr lvl="1"/>
            <a:r>
              <a:rPr lang="en-US" dirty="0" smtClean="0">
                <a:sym typeface="Symbol"/>
              </a:rPr>
              <a:t>success </a:t>
            </a:r>
            <a:r>
              <a:rPr lang="ru-RU" dirty="0" smtClean="0">
                <a:sym typeface="Symbol"/>
              </a:rPr>
              <a:t>получается из элемент </a:t>
            </a:r>
            <a:r>
              <a:rPr lang="en-US" dirty="0" smtClean="0">
                <a:sym typeface="Symbol"/>
              </a:rPr>
              <a:t>a </a:t>
            </a:r>
            <a:r>
              <a:rPr lang="ru-RU" dirty="0" smtClean="0">
                <a:sym typeface="Symbol"/>
              </a:rPr>
              <a:t>типа </a:t>
            </a:r>
            <a:r>
              <a:rPr lang="en-US" dirty="0" smtClean="0">
                <a:sym typeface="Symbol"/>
              </a:rPr>
              <a:t>A </a:t>
            </a:r>
            <a:r>
              <a:rPr lang="ru-RU" dirty="0" smtClean="0">
                <a:sym typeface="Symbol"/>
              </a:rPr>
              <a:t>вместе с доказательством</a:t>
            </a:r>
            <a:r>
              <a:rPr lang="en-US" dirty="0" smtClean="0">
                <a:sym typeface="Symbol"/>
              </a:rPr>
              <a:t>  (a)</a:t>
            </a:r>
          </a:p>
          <a:p>
            <a:pPr lvl="1"/>
            <a:r>
              <a:rPr lang="en-US" dirty="0" smtClean="0">
                <a:sym typeface="Symbol"/>
              </a:rPr>
              <a:t>fail </a:t>
            </a:r>
            <a:r>
              <a:rPr lang="ru-RU" dirty="0" smtClean="0">
                <a:sym typeface="Symbol"/>
              </a:rPr>
              <a:t>получается из доказательства </a:t>
            </a:r>
            <a:r>
              <a:rPr lang="en-US" dirty="0" smtClean="0">
                <a:sym typeface="Symbol"/>
              </a:rPr>
              <a:t></a:t>
            </a:r>
            <a:endParaRPr lang="ru-RU" dirty="0" smtClean="0">
              <a:sym typeface="Symbol"/>
            </a:endParaRPr>
          </a:p>
          <a:p>
            <a:r>
              <a:rPr lang="ru-RU" dirty="0" smtClean="0">
                <a:sym typeface="Symbol"/>
              </a:rPr>
              <a:t>Разбор случаев</a:t>
            </a:r>
          </a:p>
          <a:p>
            <a:pPr lvl="1"/>
            <a:r>
              <a:rPr lang="en-US" dirty="0" smtClean="0">
                <a:sym typeface="Symbol"/>
              </a:rPr>
              <a:t>l = null&lt;E&gt;, </a:t>
            </a:r>
            <a:r>
              <a:rPr lang="ru-RU" dirty="0" smtClean="0">
                <a:sym typeface="Symbol"/>
              </a:rPr>
              <a:t>тогда можно доказать </a:t>
            </a:r>
            <a:r>
              <a:rPr lang="en-US" dirty="0" smtClean="0">
                <a:sym typeface="Symbol"/>
              </a:rPr>
              <a:t>x:E contains(l, x)  ¬P(x)</a:t>
            </a:r>
            <a:r>
              <a:rPr lang="ru-RU" dirty="0" smtClean="0">
                <a:sym typeface="Symbol"/>
              </a:rPr>
              <a:t>, т.е. получаем </a:t>
            </a:r>
            <a:r>
              <a:rPr lang="en-US" dirty="0" smtClean="0">
                <a:sym typeface="Symbol"/>
              </a:rPr>
              <a:t>fail</a:t>
            </a:r>
          </a:p>
          <a:p>
            <a:pPr lvl="1"/>
            <a:r>
              <a:rPr lang="en-US" dirty="0" smtClean="0">
                <a:sym typeface="Symbol"/>
              </a:rPr>
              <a:t>l = cons(e, m), </a:t>
            </a:r>
            <a:r>
              <a:rPr lang="ru-RU" dirty="0" smtClean="0">
                <a:sym typeface="Symbol"/>
              </a:rPr>
              <a:t>тогда можно проверить </a:t>
            </a:r>
            <a:r>
              <a:rPr lang="en-US" dirty="0" smtClean="0">
                <a:sym typeface="Symbol"/>
              </a:rPr>
              <a:t>P(e) </a:t>
            </a:r>
            <a:r>
              <a:rPr lang="ru-RU" dirty="0" smtClean="0">
                <a:sym typeface="Symbol"/>
              </a:rPr>
              <a:t>или использовать индуктивную гипотезу для </a:t>
            </a:r>
            <a:r>
              <a:rPr lang="en-US" dirty="0" smtClean="0">
                <a:sym typeface="Symbol"/>
              </a:rPr>
              <a:t>m, </a:t>
            </a:r>
            <a:r>
              <a:rPr lang="ru-RU" dirty="0" smtClean="0">
                <a:sym typeface="Symbol"/>
              </a:rPr>
              <a:t>т.е. получаем </a:t>
            </a:r>
            <a:r>
              <a:rPr lang="en-US" dirty="0" smtClean="0">
                <a:sym typeface="Symbol"/>
              </a:rPr>
              <a:t>P(e) + res(m, P)</a:t>
            </a:r>
          </a:p>
          <a:p>
            <a:r>
              <a:rPr lang="ru-RU" dirty="0" smtClean="0">
                <a:sym typeface="Symbol"/>
              </a:rPr>
              <a:t>Таким образом, программа поиска такова</a:t>
            </a:r>
          </a:p>
          <a:p>
            <a:pPr>
              <a:buNone/>
            </a:pPr>
            <a:r>
              <a:rPr lang="ru-RU" dirty="0" smtClean="0">
                <a:sym typeface="Symbol"/>
              </a:rPr>
              <a:t>	</a:t>
            </a:r>
            <a:r>
              <a:rPr lang="en-US" dirty="0" smtClean="0">
                <a:sym typeface="Symbol"/>
              </a:rPr>
              <a:t>search(l, P)  </a:t>
            </a:r>
            <a:br>
              <a:rPr lang="en-US" dirty="0" smtClean="0">
                <a:sym typeface="Symbol"/>
              </a:rPr>
            </a:br>
            <a:r>
              <a:rPr lang="en-US" dirty="0" smtClean="0">
                <a:sym typeface="Symbol"/>
              </a:rPr>
              <a:t>	if (l = nil&lt;E&gt;) then fail</a:t>
            </a:r>
          </a:p>
          <a:p>
            <a:pPr>
              <a:buNone/>
            </a:pPr>
            <a:r>
              <a:rPr lang="en-US" dirty="0" smtClean="0">
                <a:sym typeface="Symbol"/>
              </a:rPr>
              <a:t>		else let l = cons(e, m) </a:t>
            </a:r>
          </a:p>
          <a:p>
            <a:pPr>
              <a:buNone/>
            </a:pPr>
            <a:r>
              <a:rPr lang="en-US" dirty="0" smtClean="0">
                <a:sym typeface="Symbol"/>
              </a:rPr>
              <a:t>		    if(P(e)) then e</a:t>
            </a:r>
          </a:p>
          <a:p>
            <a:pPr>
              <a:buNone/>
            </a:pPr>
            <a:r>
              <a:rPr lang="en-US" dirty="0" smtClean="0">
                <a:sym typeface="Symbol"/>
              </a:rPr>
              <a:t>                   else     search(m, P)</a:t>
            </a:r>
            <a:endParaRPr lang="ru-RU" dirty="0" smtClean="0">
              <a:sym typeface="Symbol"/>
            </a:endParaRPr>
          </a:p>
        </p:txBody>
      </p:sp>
      <p:sp>
        <p:nvSpPr>
          <p:cNvPr id="4" name="Номер слайда 3"/>
          <p:cNvSpPr>
            <a:spLocks noGrp="1"/>
          </p:cNvSpPr>
          <p:nvPr>
            <p:ph type="sldNum" sz="quarter" idx="12"/>
          </p:nvPr>
        </p:nvSpPr>
        <p:spPr/>
        <p:txBody>
          <a:bodyPr/>
          <a:lstStyle/>
          <a:p>
            <a:fld id="{74F5D732-9FB6-49A6-B414-EBBF6B685AA6}" type="slidenum">
              <a:rPr lang="ru-RU" smtClean="0"/>
              <a:pPr/>
              <a:t>31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childTnLst>
                          </p:cTn>
                        </p:par>
                        <p:par>
                          <p:cTn id="26" fill="hold">
                            <p:stCondLst>
                              <p:cond delay="500"/>
                            </p:stCondLst>
                            <p:childTnLst>
                              <p:par>
                                <p:cTn id="27" presetID="1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slide(fromBottom)">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slide(fromBottom)">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slide(fromBottom)">
                                      <p:cBhvr>
                                        <p:cTn id="39" dur="500"/>
                                        <p:tgtEl>
                                          <p:spTgt spid="3">
                                            <p:txEl>
                                              <p:pRg st="7" end="7"/>
                                            </p:txEl>
                                          </p:spTgt>
                                        </p:tgtEl>
                                      </p:cBhvr>
                                    </p:animEffect>
                                  </p:childTnLst>
                                </p:cTn>
                              </p:par>
                            </p:childTnLst>
                          </p:cTn>
                        </p:par>
                        <p:par>
                          <p:cTn id="40" fill="hold">
                            <p:stCondLst>
                              <p:cond delay="500"/>
                            </p:stCondLst>
                            <p:childTnLst>
                              <p:par>
                                <p:cTn id="41" presetID="12" presetClass="entr" presetSubtype="4"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slide(fromBottom)">
                                      <p:cBhvr>
                                        <p:cTn id="43" dur="500"/>
                                        <p:tgtEl>
                                          <p:spTgt spid="3">
                                            <p:txEl>
                                              <p:pRg st="8" end="8"/>
                                            </p:txEl>
                                          </p:spTgt>
                                        </p:tgtEl>
                                      </p:cBhvr>
                                    </p:animEffect>
                                  </p:childTnLst>
                                </p:cTn>
                              </p:par>
                            </p:childTnLst>
                          </p:cTn>
                        </p:par>
                        <p:par>
                          <p:cTn id="44" fill="hold">
                            <p:stCondLst>
                              <p:cond delay="1000"/>
                            </p:stCondLst>
                            <p:childTnLst>
                              <p:par>
                                <p:cTn id="45" presetID="12" presetClass="entr" presetSubtype="4"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slide(fromBottom)">
                                      <p:cBhvr>
                                        <p:cTn id="47" dur="500"/>
                                        <p:tgtEl>
                                          <p:spTgt spid="3">
                                            <p:txEl>
                                              <p:pRg st="9" end="9"/>
                                            </p:txEl>
                                          </p:spTgt>
                                        </p:tgtEl>
                                      </p:cBhvr>
                                    </p:animEffect>
                                  </p:childTnLst>
                                </p:cTn>
                              </p:par>
                            </p:childTnLst>
                          </p:cTn>
                        </p:par>
                        <p:par>
                          <p:cTn id="48" fill="hold">
                            <p:stCondLst>
                              <p:cond delay="1500"/>
                            </p:stCondLst>
                            <p:childTnLst>
                              <p:par>
                                <p:cTn id="49" presetID="12" presetClass="entr" presetSubtype="4"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slide(fromBottom)">
                                      <p:cBhvr>
                                        <p:cTn id="51" dur="500"/>
                                        <p:tgtEl>
                                          <p:spTgt spid="3">
                                            <p:txEl>
                                              <p:pRg st="10" end="10"/>
                                            </p:txEl>
                                          </p:spTgt>
                                        </p:tgtEl>
                                      </p:cBhvr>
                                    </p:animEffect>
                                  </p:childTnLst>
                                </p:cTn>
                              </p:par>
                            </p:childTnLst>
                          </p:cTn>
                        </p:par>
                        <p:par>
                          <p:cTn id="52" fill="hold">
                            <p:stCondLst>
                              <p:cond delay="2000"/>
                            </p:stCondLst>
                            <p:childTnLst>
                              <p:par>
                                <p:cTn id="53" presetID="12" presetClass="entr" presetSubtype="4"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slide(fromBottom)">
                                      <p:cBhvr>
                                        <p:cTn id="5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Ограничения формальных методов</a:t>
            </a:r>
            <a:endParaRPr lang="ru-RU" dirty="0"/>
          </a:p>
        </p:txBody>
      </p:sp>
      <p:sp>
        <p:nvSpPr>
          <p:cNvPr id="3" name="Content Placeholder 2"/>
          <p:cNvSpPr>
            <a:spLocks noGrp="1"/>
          </p:cNvSpPr>
          <p:nvPr>
            <p:ph idx="1"/>
          </p:nvPr>
        </p:nvSpPr>
        <p:spPr/>
        <p:txBody>
          <a:bodyPr>
            <a:normAutofit fontScale="85000" lnSpcReduction="20000"/>
          </a:bodyPr>
          <a:lstStyle/>
          <a:p>
            <a:pPr>
              <a:spcBef>
                <a:spcPts val="1200"/>
              </a:spcBef>
            </a:pPr>
            <a:r>
              <a:rPr lang="ru-RU" dirty="0" smtClean="0"/>
              <a:t>Трансформации спецификаций в программы (</a:t>
            </a:r>
            <a:r>
              <a:rPr lang="en-US" dirty="0" smtClean="0"/>
              <a:t>correctness by construction</a:t>
            </a:r>
            <a:r>
              <a:rPr lang="ru-RU" dirty="0" smtClean="0"/>
              <a:t>)</a:t>
            </a:r>
            <a:r>
              <a:rPr lang="en-US" dirty="0" smtClean="0"/>
              <a:t> </a:t>
            </a:r>
            <a:r>
              <a:rPr lang="ru-RU" dirty="0" smtClean="0"/>
              <a:t>работают только для ограниченного набора задач</a:t>
            </a:r>
          </a:p>
          <a:p>
            <a:pPr>
              <a:spcBef>
                <a:spcPts val="1200"/>
              </a:spcBef>
            </a:pPr>
            <a:r>
              <a:rPr lang="ru-RU" dirty="0" smtClean="0"/>
              <a:t>При уточнении из </a:t>
            </a:r>
            <a:r>
              <a:rPr lang="en-US" dirty="0" smtClean="0"/>
              <a:t>n </a:t>
            </a:r>
            <a:r>
              <a:rPr lang="ru-RU" dirty="0" smtClean="0"/>
              <a:t>шагов получается </a:t>
            </a:r>
            <a:r>
              <a:rPr lang="en-US" dirty="0" smtClean="0"/>
              <a:t>n</a:t>
            </a:r>
            <a:r>
              <a:rPr lang="ru-RU" dirty="0" smtClean="0"/>
              <a:t>+</a:t>
            </a:r>
            <a:r>
              <a:rPr lang="el-GR" dirty="0" smtClean="0"/>
              <a:t>1</a:t>
            </a:r>
            <a:r>
              <a:rPr lang="ru-RU" dirty="0" smtClean="0"/>
              <a:t> формальная модель, </a:t>
            </a:r>
            <a:r>
              <a:rPr lang="ru-RU" dirty="0" smtClean="0"/>
              <a:t>каждая из которых по </a:t>
            </a:r>
            <a:r>
              <a:rPr lang="ru-RU" dirty="0" smtClean="0"/>
              <a:t>сложности </a:t>
            </a:r>
            <a:r>
              <a:rPr lang="ru-RU" dirty="0" smtClean="0"/>
              <a:t>приближается </a:t>
            </a:r>
            <a:r>
              <a:rPr lang="ru-RU" dirty="0" smtClean="0"/>
              <a:t>к итоговой системе</a:t>
            </a:r>
          </a:p>
          <a:p>
            <a:pPr>
              <a:spcBef>
                <a:spcPts val="1200"/>
              </a:spcBef>
            </a:pPr>
            <a:r>
              <a:rPr lang="ru-RU" dirty="0" smtClean="0"/>
              <a:t>Даже в простейшем случае нужно сделать модель требований, модель решения и еще саму систему – в 2-3 раза больше работы</a:t>
            </a:r>
          </a:p>
          <a:p>
            <a:pPr>
              <a:spcBef>
                <a:spcPts val="1200"/>
              </a:spcBef>
            </a:pPr>
            <a:r>
              <a:rPr lang="ru-RU" dirty="0" smtClean="0"/>
              <a:t>Формальный анализ сложной системы сам сложен </a:t>
            </a:r>
            <a:r>
              <a:rPr lang="ru-RU" dirty="0" smtClean="0">
                <a:sym typeface="Symbol"/>
              </a:rPr>
              <a:t></a:t>
            </a:r>
            <a:r>
              <a:rPr lang="ru-RU" dirty="0" smtClean="0"/>
              <a:t> в нем возможны ошибки!</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32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Плюсы формальности</a:t>
            </a:r>
            <a:endParaRPr lang="ru-RU" dirty="0"/>
          </a:p>
        </p:txBody>
      </p:sp>
      <p:sp>
        <p:nvSpPr>
          <p:cNvPr id="3" name="Content Placeholder 2"/>
          <p:cNvSpPr>
            <a:spLocks noGrp="1"/>
          </p:cNvSpPr>
          <p:nvPr>
            <p:ph idx="1"/>
          </p:nvPr>
        </p:nvSpPr>
        <p:spPr/>
        <p:txBody>
          <a:bodyPr/>
          <a:lstStyle/>
          <a:p>
            <a:r>
              <a:rPr lang="ru-RU" dirty="0" smtClean="0"/>
              <a:t>Требования анализируются систематично и детально</a:t>
            </a:r>
          </a:p>
          <a:p>
            <a:r>
              <a:rPr lang="ru-RU" dirty="0" smtClean="0"/>
              <a:t>Возникает глубокое понимание задачи</a:t>
            </a:r>
          </a:p>
          <a:p>
            <a:r>
              <a:rPr lang="ru-RU" dirty="0" smtClean="0"/>
              <a:t>Получаемое решение доказуемо корректно (если хватит сил провести доказательство)</a:t>
            </a:r>
          </a:p>
          <a:p>
            <a:pPr>
              <a:buNone/>
            </a:pPr>
            <a:endParaRPr lang="ru-RU" dirty="0" smtClean="0"/>
          </a:p>
          <a:p>
            <a:pPr algn="ctr">
              <a:buNone/>
            </a:pPr>
            <a:r>
              <a:rPr lang="ru-RU" sz="4000" b="1" dirty="0" smtClean="0"/>
              <a:t>Что же делать?</a:t>
            </a:r>
            <a:endParaRPr lang="ru-RU" sz="4000" b="1"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33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«Легкие» формальные методы</a:t>
            </a:r>
            <a:endParaRPr lang="ru-RU" dirty="0"/>
          </a:p>
        </p:txBody>
      </p:sp>
      <p:sp>
        <p:nvSpPr>
          <p:cNvPr id="3" name="Content Placeholder 2"/>
          <p:cNvSpPr>
            <a:spLocks noGrp="1"/>
          </p:cNvSpPr>
          <p:nvPr>
            <p:ph idx="1"/>
          </p:nvPr>
        </p:nvSpPr>
        <p:spPr>
          <a:xfrm>
            <a:off x="304800" y="1554162"/>
            <a:ext cx="8686800" cy="4732358"/>
          </a:xfrm>
        </p:spPr>
        <p:txBody>
          <a:bodyPr>
            <a:normAutofit fontScale="77500" lnSpcReduction="20000"/>
          </a:bodyPr>
          <a:lstStyle/>
          <a:p>
            <a:r>
              <a:rPr lang="ru-RU" dirty="0" smtClean="0"/>
              <a:t>Формализация требований</a:t>
            </a:r>
          </a:p>
          <a:p>
            <a:pPr lvl="1"/>
            <a:r>
              <a:rPr lang="ru-RU" dirty="0" smtClean="0"/>
              <a:t>Сохраняем аккуратность анализа</a:t>
            </a:r>
          </a:p>
          <a:p>
            <a:pPr lvl="1"/>
            <a:r>
              <a:rPr lang="ru-RU" dirty="0" smtClean="0"/>
              <a:t>Сохраняем бонус глубокого понимания</a:t>
            </a:r>
          </a:p>
          <a:p>
            <a:r>
              <a:rPr lang="ru-RU" dirty="0" smtClean="0"/>
              <a:t>Формальную модель решения не строим</a:t>
            </a:r>
          </a:p>
          <a:p>
            <a:pPr lvl="1"/>
            <a:r>
              <a:rPr lang="ru-RU" dirty="0" smtClean="0"/>
              <a:t>Избавляемся от высоких затрат</a:t>
            </a:r>
          </a:p>
          <a:p>
            <a:r>
              <a:rPr lang="ru-RU" dirty="0" smtClean="0"/>
              <a:t>Пытаемся извлекать ее автоматически из кода или работы самой системы, чтобы верифицировать саму систему</a:t>
            </a:r>
          </a:p>
          <a:p>
            <a:pPr lvl="1"/>
            <a:r>
              <a:rPr lang="ru-RU" dirty="0" smtClean="0"/>
              <a:t>Статический анализ</a:t>
            </a:r>
          </a:p>
          <a:p>
            <a:pPr lvl="1"/>
            <a:r>
              <a:rPr lang="ru-RU" dirty="0" smtClean="0"/>
              <a:t>Проверка извлекаемых моделей </a:t>
            </a:r>
            <a:r>
              <a:rPr lang="en-US" dirty="0" smtClean="0"/>
              <a:t>(model checking)</a:t>
            </a:r>
            <a:endParaRPr lang="ru-RU" dirty="0" smtClean="0"/>
          </a:p>
          <a:p>
            <a:pPr lvl="1"/>
            <a:r>
              <a:rPr lang="ru-RU" dirty="0" smtClean="0"/>
              <a:t>Тестирование на основе моделей</a:t>
            </a:r>
          </a:p>
          <a:p>
            <a:r>
              <a:rPr lang="ru-RU" dirty="0" smtClean="0"/>
              <a:t>В итоге тратим в </a:t>
            </a:r>
            <a:r>
              <a:rPr lang="en-US" dirty="0" smtClean="0"/>
              <a:t>~1.5 </a:t>
            </a:r>
            <a:r>
              <a:rPr lang="ru-RU" dirty="0" smtClean="0"/>
              <a:t>раза больше усилий, но получаем гораздо более качественный результат</a:t>
            </a:r>
          </a:p>
          <a:p>
            <a:pPr lvl="1"/>
            <a:r>
              <a:rPr lang="ru-RU" dirty="0" smtClean="0">
                <a:sym typeface="Symbol"/>
              </a:rPr>
              <a:t>Это окупается для систем, некорректность которых стоит дорого</a:t>
            </a:r>
            <a:endParaRPr lang="ru-RU" dirty="0" smtClean="0"/>
          </a:p>
        </p:txBody>
      </p:sp>
      <p:sp>
        <p:nvSpPr>
          <p:cNvPr id="4" name="Slide Number Placeholder 3"/>
          <p:cNvSpPr>
            <a:spLocks noGrp="1"/>
          </p:cNvSpPr>
          <p:nvPr>
            <p:ph type="sldNum" sz="quarter" idx="12"/>
          </p:nvPr>
        </p:nvSpPr>
        <p:spPr/>
        <p:txBody>
          <a:bodyPr/>
          <a:lstStyle/>
          <a:p>
            <a:fld id="{74F5D732-9FB6-49A6-B414-EBBF6B685AA6}" type="slidenum">
              <a:rPr lang="ru-RU" smtClean="0"/>
              <a:pPr/>
              <a:t>34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slide(fromBottom)">
                                      <p:cBhvr>
                                        <p:cTn id="29" dur="500"/>
                                        <p:tgtEl>
                                          <p:spTgt spid="3">
                                            <p:txEl>
                                              <p:pRg st="5" end="5"/>
                                            </p:txEl>
                                          </p:spTgt>
                                        </p:tgtEl>
                                      </p:cBhvr>
                                    </p:animEffect>
                                  </p:childTnLst>
                                </p:cTn>
                              </p:par>
                            </p:childTnLst>
                          </p:cTn>
                        </p:par>
                        <p:par>
                          <p:cTn id="30" fill="hold">
                            <p:stCondLst>
                              <p:cond delay="500"/>
                            </p:stCondLst>
                            <p:childTnLst>
                              <p:par>
                                <p:cTn id="31" presetID="12" presetClass="entr" presetSubtype="4"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lide(fromBottom)">
                                      <p:cBhvr>
                                        <p:cTn id="33" dur="500"/>
                                        <p:tgtEl>
                                          <p:spTgt spid="3">
                                            <p:txEl>
                                              <p:pRg st="6" end="6"/>
                                            </p:txEl>
                                          </p:spTgt>
                                        </p:tgtEl>
                                      </p:cBhvr>
                                    </p:animEffect>
                                  </p:childTnLst>
                                </p:cTn>
                              </p:par>
                            </p:childTnLst>
                          </p:cTn>
                        </p:par>
                        <p:par>
                          <p:cTn id="34" fill="hold">
                            <p:stCondLst>
                              <p:cond delay="1000"/>
                            </p:stCondLst>
                            <p:childTnLst>
                              <p:par>
                                <p:cTn id="35" presetID="12" presetClass="entr" presetSubtype="4"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500"/>
                                        <p:tgtEl>
                                          <p:spTgt spid="3">
                                            <p:txEl>
                                              <p:pRg st="7" end="7"/>
                                            </p:txEl>
                                          </p:spTgt>
                                        </p:tgtEl>
                                      </p:cBhvr>
                                    </p:animEffect>
                                  </p:childTnLst>
                                </p:cTn>
                              </p:par>
                            </p:childTnLst>
                          </p:cTn>
                        </p:par>
                        <p:par>
                          <p:cTn id="38" fill="hold">
                            <p:stCondLst>
                              <p:cond delay="1500"/>
                            </p:stCondLst>
                            <p:childTnLst>
                              <p:par>
                                <p:cTn id="39" presetID="12" presetClass="entr" presetSubtype="4"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slide(fromBottom)">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slide(fromBottom)">
                                      <p:cBhvr>
                                        <p:cTn id="46" dur="500"/>
                                        <p:tgtEl>
                                          <p:spTgt spid="3">
                                            <p:txEl>
                                              <p:pRg st="9" end="9"/>
                                            </p:txEl>
                                          </p:spTgt>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slide(fromBottom)">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Техники верификации</a:t>
            </a:r>
            <a:endParaRPr lang="ru-RU" dirty="0"/>
          </a:p>
        </p:txBody>
      </p:sp>
      <p:sp>
        <p:nvSpPr>
          <p:cNvPr id="3" name="Содержимое 2"/>
          <p:cNvSpPr>
            <a:spLocks noGrp="1"/>
          </p:cNvSpPr>
          <p:nvPr>
            <p:ph idx="1"/>
          </p:nvPr>
        </p:nvSpPr>
        <p:spPr>
          <a:xfrm>
            <a:off x="4429124" y="1554162"/>
            <a:ext cx="4562476" cy="4525963"/>
          </a:xfrm>
        </p:spPr>
        <p:txBody>
          <a:bodyPr/>
          <a:lstStyle/>
          <a:p>
            <a:r>
              <a:rPr lang="ru-RU" dirty="0" smtClean="0"/>
              <a:t>Статический анализ + проверка моделей</a:t>
            </a:r>
          </a:p>
          <a:p>
            <a:r>
              <a:rPr lang="ru-RU" dirty="0" smtClean="0"/>
              <a:t>Тестирование на основе моделей</a:t>
            </a:r>
            <a:endParaRPr lang="ru-RU" dirty="0"/>
          </a:p>
        </p:txBody>
      </p:sp>
      <p:sp>
        <p:nvSpPr>
          <p:cNvPr id="4" name="Номер слайда 3"/>
          <p:cNvSpPr>
            <a:spLocks noGrp="1"/>
          </p:cNvSpPr>
          <p:nvPr>
            <p:ph type="sldNum" sz="quarter" idx="12"/>
          </p:nvPr>
        </p:nvSpPr>
        <p:spPr/>
        <p:txBody>
          <a:bodyPr/>
          <a:lstStyle/>
          <a:p>
            <a:fld id="{74F5D732-9FB6-49A6-B414-EBBF6B685AA6}" type="slidenum">
              <a:rPr lang="ru-RU" smtClean="0"/>
              <a:pPr/>
              <a:t>35</a:t>
            </a:fld>
            <a:endParaRPr lang="ru-RU"/>
          </a:p>
        </p:txBody>
      </p:sp>
      <p:sp>
        <p:nvSpPr>
          <p:cNvPr id="5" name="Cloud 4"/>
          <p:cNvSpPr/>
          <p:nvPr/>
        </p:nvSpPr>
        <p:spPr>
          <a:xfrm>
            <a:off x="928662" y="1714488"/>
            <a:ext cx="1214446" cy="714380"/>
          </a:xfrm>
          <a:prstGeom prst="cloud">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rapezoid 6"/>
          <p:cNvSpPr/>
          <p:nvPr/>
        </p:nvSpPr>
        <p:spPr>
          <a:xfrm>
            <a:off x="1214414" y="3500438"/>
            <a:ext cx="714380" cy="285752"/>
          </a:xfrm>
          <a:prstGeom prst="trapezoid">
            <a:avLst>
              <a:gd name="adj" fmla="val 4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rapezoid 7"/>
          <p:cNvSpPr/>
          <p:nvPr/>
        </p:nvSpPr>
        <p:spPr>
          <a:xfrm>
            <a:off x="1071538" y="3786190"/>
            <a:ext cx="1000132" cy="285752"/>
          </a:xfrm>
          <a:prstGeom prst="trapezoid">
            <a:avLst>
              <a:gd name="adj" fmla="val 4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rapezoid 8"/>
          <p:cNvSpPr/>
          <p:nvPr/>
        </p:nvSpPr>
        <p:spPr>
          <a:xfrm>
            <a:off x="928662" y="4071942"/>
            <a:ext cx="1285884" cy="285752"/>
          </a:xfrm>
          <a:prstGeom prst="trapezoid">
            <a:avLst>
              <a:gd name="adj" fmla="val 4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rapezoid 9"/>
          <p:cNvSpPr/>
          <p:nvPr/>
        </p:nvSpPr>
        <p:spPr>
          <a:xfrm>
            <a:off x="785786" y="4357694"/>
            <a:ext cx="1571636" cy="285752"/>
          </a:xfrm>
          <a:prstGeom prst="trapezoid">
            <a:avLst>
              <a:gd name="adj" fmla="val 4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Down Arrow 10"/>
          <p:cNvSpPr/>
          <p:nvPr/>
        </p:nvSpPr>
        <p:spPr>
          <a:xfrm>
            <a:off x="1516642" y="2643182"/>
            <a:ext cx="142876" cy="288448"/>
          </a:xfrm>
          <a:prstGeom prst="downArrow">
            <a:avLst/>
          </a:prstGeom>
          <a:noFill/>
          <a:ln w="19050">
            <a:solidFill>
              <a:schemeClr val="bg2">
                <a:lumMod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12"/>
          <p:cNvSpPr/>
          <p:nvPr/>
        </p:nvSpPr>
        <p:spPr>
          <a:xfrm>
            <a:off x="785786" y="5072074"/>
            <a:ext cx="1571636" cy="285752"/>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Down Arrow 15"/>
          <p:cNvSpPr/>
          <p:nvPr/>
        </p:nvSpPr>
        <p:spPr>
          <a:xfrm flipV="1">
            <a:off x="1500166" y="4714884"/>
            <a:ext cx="142876" cy="288448"/>
          </a:xfrm>
          <a:prstGeom prst="downArrow">
            <a:avLst/>
          </a:prstGeom>
          <a:solidFill>
            <a:schemeClr val="accent6">
              <a:lumMod val="60000"/>
              <a:lumOff val="4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Straight Arrow Connector 19"/>
          <p:cNvCxnSpPr/>
          <p:nvPr/>
        </p:nvCxnSpPr>
        <p:spPr>
          <a:xfrm rot="5400000">
            <a:off x="785456" y="4874566"/>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1"/>
          <p:cNvCxnSpPr/>
          <p:nvPr/>
        </p:nvCxnSpPr>
        <p:spPr>
          <a:xfrm rot="5400000">
            <a:off x="1009294" y="4874566"/>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2"/>
          <p:cNvCxnSpPr/>
          <p:nvPr/>
        </p:nvCxnSpPr>
        <p:spPr>
          <a:xfrm rot="5400000">
            <a:off x="1212495" y="4874566"/>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3"/>
          <p:cNvCxnSpPr/>
          <p:nvPr/>
        </p:nvCxnSpPr>
        <p:spPr>
          <a:xfrm rot="5400000">
            <a:off x="1426809" y="4874566"/>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4"/>
          <p:cNvCxnSpPr/>
          <p:nvPr/>
        </p:nvCxnSpPr>
        <p:spPr>
          <a:xfrm rot="5400000">
            <a:off x="1641123" y="4874566"/>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5"/>
          <p:cNvCxnSpPr/>
          <p:nvPr/>
        </p:nvCxnSpPr>
        <p:spPr>
          <a:xfrm rot="5400000">
            <a:off x="1855438" y="4874566"/>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6"/>
          <p:cNvCxnSpPr/>
          <p:nvPr/>
        </p:nvCxnSpPr>
        <p:spPr>
          <a:xfrm rot="5400000">
            <a:off x="2069752" y="4874566"/>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Isosceles Triangle 5"/>
          <p:cNvSpPr/>
          <p:nvPr/>
        </p:nvSpPr>
        <p:spPr>
          <a:xfrm>
            <a:off x="1357290" y="3071810"/>
            <a:ext cx="428628" cy="428627"/>
          </a:xfrm>
          <a:prstGeom prst="triangl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Down Arrow 15"/>
          <p:cNvSpPr/>
          <p:nvPr/>
        </p:nvSpPr>
        <p:spPr>
          <a:xfrm>
            <a:off x="1500166" y="3571876"/>
            <a:ext cx="142876" cy="288448"/>
          </a:xfrm>
          <a:prstGeom prst="downArrow">
            <a:avLst/>
          </a:prstGeom>
          <a:solidFill>
            <a:schemeClr val="accent6">
              <a:lumMod val="60000"/>
              <a:lumOff val="4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Group 24"/>
          <p:cNvGrpSpPr/>
          <p:nvPr/>
        </p:nvGrpSpPr>
        <p:grpSpPr>
          <a:xfrm>
            <a:off x="1214414" y="4929198"/>
            <a:ext cx="714380" cy="799949"/>
            <a:chOff x="6880977" y="4892223"/>
            <a:chExt cx="921904" cy="1032331"/>
          </a:xfrm>
        </p:grpSpPr>
        <p:sp>
          <p:nvSpPr>
            <p:cNvPr id="29" name="Circular Arrow 25"/>
            <p:cNvSpPr/>
            <p:nvPr/>
          </p:nvSpPr>
          <p:spPr>
            <a:xfrm rot="18493952" flipV="1">
              <a:off x="6880977" y="4892223"/>
              <a:ext cx="547414" cy="547414"/>
            </a:xfrm>
            <a:prstGeom prst="circularArrow">
              <a:avLst>
                <a:gd name="adj1" fmla="val 6452"/>
                <a:gd name="adj2" fmla="val 429999"/>
                <a:gd name="adj3" fmla="val 10489124"/>
                <a:gd name="adj4" fmla="val 248341"/>
                <a:gd name="adj5" fmla="val 7527"/>
              </a:avLst>
            </a:prstGeom>
            <a:solidFill>
              <a:schemeClr val="bg2">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30" name="Group 77"/>
            <p:cNvGrpSpPr/>
            <p:nvPr/>
          </p:nvGrpSpPr>
          <p:grpSpPr>
            <a:xfrm>
              <a:off x="6959914" y="4976808"/>
              <a:ext cx="381226" cy="381226"/>
              <a:chOff x="2183717" y="1982837"/>
              <a:chExt cx="428085" cy="428085"/>
            </a:xfrm>
          </p:grpSpPr>
          <p:sp>
            <p:nvSpPr>
              <p:cNvPr id="35" name=" 3"/>
              <p:cNvSpPr/>
              <p:nvPr/>
            </p:nvSpPr>
            <p:spPr>
              <a:xfrm>
                <a:off x="2183717" y="1982837"/>
                <a:ext cx="428085" cy="428085"/>
              </a:xfrm>
              <a:prstGeom prst="gear6">
                <a:avLst/>
              </a:prstGeom>
              <a:solidFill>
                <a:schemeClr val="bg2">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 4"/>
              <p:cNvSpPr/>
              <p:nvPr/>
            </p:nvSpPr>
            <p:spPr>
              <a:xfrm>
                <a:off x="2291488" y="2091260"/>
                <a:ext cx="212543" cy="211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ru-RU" sz="600" kern="1200" dirty="0"/>
              </a:p>
            </p:txBody>
          </p:sp>
        </p:grpSp>
        <p:grpSp>
          <p:nvGrpSpPr>
            <p:cNvPr id="31" name="Group 80"/>
            <p:cNvGrpSpPr/>
            <p:nvPr/>
          </p:nvGrpSpPr>
          <p:grpSpPr>
            <a:xfrm>
              <a:off x="7120583" y="5253849"/>
              <a:ext cx="588617" cy="588617"/>
              <a:chOff x="3708731" y="2735691"/>
              <a:chExt cx="588617" cy="588617"/>
            </a:xfrm>
          </p:grpSpPr>
          <p:sp>
            <p:nvSpPr>
              <p:cNvPr id="33" name=" 3"/>
              <p:cNvSpPr/>
              <p:nvPr/>
            </p:nvSpPr>
            <p:spPr>
              <a:xfrm>
                <a:off x="3708731" y="2735691"/>
                <a:ext cx="588617" cy="588617"/>
              </a:xfrm>
              <a:prstGeom prst="gear9">
                <a:avLst/>
              </a:prstGeom>
              <a:solidFill>
                <a:schemeClr val="bg2">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 4"/>
              <p:cNvSpPr/>
              <p:nvPr/>
            </p:nvSpPr>
            <p:spPr>
              <a:xfrm>
                <a:off x="3827069" y="2873572"/>
                <a:ext cx="351941" cy="302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 </a:t>
                </a:r>
                <a:endParaRPr lang="ru-RU" sz="1900" kern="1200" dirty="0"/>
              </a:p>
            </p:txBody>
          </p:sp>
        </p:grpSp>
        <p:sp>
          <p:nvSpPr>
            <p:cNvPr id="32" name="Circular Arrow 28"/>
            <p:cNvSpPr/>
            <p:nvPr/>
          </p:nvSpPr>
          <p:spPr>
            <a:xfrm>
              <a:off x="7049451" y="5171124"/>
              <a:ext cx="753430" cy="753430"/>
            </a:xfrm>
            <a:prstGeom prst="circularArrow">
              <a:avLst>
                <a:gd name="adj1" fmla="val 4687"/>
                <a:gd name="adj2" fmla="val 299029"/>
                <a:gd name="adj3" fmla="val 2513083"/>
                <a:gd name="adj4" fmla="val 15867933"/>
                <a:gd name="adj5" fmla="val 5469"/>
              </a:avLst>
            </a:prstGeom>
            <a:solidFill>
              <a:schemeClr val="bg2">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sp>
        <p:nvSpPr>
          <p:cNvPr id="37" name="AutoShape 67"/>
          <p:cNvSpPr>
            <a:spLocks noChangeAspect="1" noChangeArrowheads="1"/>
          </p:cNvSpPr>
          <p:nvPr/>
        </p:nvSpPr>
        <p:spPr bwMode="auto">
          <a:xfrm>
            <a:off x="1357290" y="4071942"/>
            <a:ext cx="450000" cy="360000"/>
          </a:xfrm>
          <a:prstGeom prst="hexagon">
            <a:avLst>
              <a:gd name="adj" fmla="val 33333"/>
              <a:gd name="vf" fmla="val 115470"/>
            </a:avLst>
          </a:prstGeom>
          <a:solidFill>
            <a:srgbClr val="FFFFFF"/>
          </a:solidFill>
          <a:ln w="19050">
            <a:solidFill>
              <a:schemeClr val="bg2">
                <a:lumMod val="25000"/>
              </a:schemeClr>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 name="Trapezoid 9"/>
          <p:cNvSpPr/>
          <p:nvPr/>
        </p:nvSpPr>
        <p:spPr>
          <a:xfrm>
            <a:off x="785786" y="4357694"/>
            <a:ext cx="1571636" cy="285752"/>
          </a:xfrm>
          <a:prstGeom prst="trapezoid">
            <a:avLst>
              <a:gd name="adj" fmla="val 48333"/>
            </a:avLst>
          </a:prstGeom>
          <a:solidFill>
            <a:schemeClr val="accent1">
              <a:alpha val="37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 Box 249"/>
          <p:cNvSpPr txBox="1">
            <a:spLocks noChangeArrowheads="1"/>
          </p:cNvSpPr>
          <p:nvPr/>
        </p:nvSpPr>
        <p:spPr bwMode="auto">
          <a:xfrm>
            <a:off x="1928794" y="4115200"/>
            <a:ext cx="2428892" cy="313932"/>
          </a:xfrm>
          <a:prstGeom prst="rect">
            <a:avLst/>
          </a:prstGeom>
          <a:noFill/>
          <a:ln w="9525">
            <a:noFill/>
            <a:miter lim="800000"/>
            <a:headEnd/>
            <a:tailEnd/>
          </a:ln>
          <a:effectLst/>
        </p:spPr>
        <p:txBody>
          <a:bodyPr wrap="square">
            <a:spAutoFit/>
          </a:bodyPr>
          <a:lstStyle/>
          <a:p>
            <a:pPr>
              <a:lnSpc>
                <a:spcPct val="80000"/>
              </a:lnSpc>
              <a:spcBef>
                <a:spcPct val="20000"/>
              </a:spcBef>
              <a:buClr>
                <a:schemeClr val="accent2"/>
              </a:buClr>
              <a:buSzPct val="80000"/>
              <a:buFont typeface="Wingdings" pitchFamily="2" charset="2"/>
              <a:buNone/>
            </a:pPr>
            <a:r>
              <a:rPr lang="ru-RU" dirty="0" smtClean="0">
                <a:solidFill>
                  <a:schemeClr val="tx2"/>
                </a:solidFill>
                <a:latin typeface="Arial" charset="0"/>
              </a:rPr>
              <a:t>Инструмент анализа</a:t>
            </a:r>
            <a:endParaRPr lang="ru-RU" dirty="0">
              <a:solidFill>
                <a:schemeClr val="tx2"/>
              </a:solidFill>
              <a:latin typeface="Arial" charset="0"/>
            </a:endParaRPr>
          </a:p>
        </p:txBody>
      </p:sp>
      <p:sp>
        <p:nvSpPr>
          <p:cNvPr id="40" name="Rectangle 13"/>
          <p:cNvSpPr/>
          <p:nvPr/>
        </p:nvSpPr>
        <p:spPr>
          <a:xfrm>
            <a:off x="6143636" y="3571876"/>
            <a:ext cx="2714644" cy="257176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do</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if</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r>
              <a:rPr kumimoji="0" lang="ru-RU"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while</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p:txBody>
      </p:sp>
      <p:sp>
        <p:nvSpPr>
          <p:cNvPr id="41" name="AutoShape 5"/>
          <p:cNvSpPr>
            <a:spLocks noChangeArrowheads="1"/>
          </p:cNvSpPr>
          <p:nvPr/>
        </p:nvSpPr>
        <p:spPr bwMode="auto">
          <a:xfrm rot="16200000">
            <a:off x="5499107" y="4573595"/>
            <a:ext cx="504825" cy="501651"/>
          </a:xfrm>
          <a:prstGeom prst="downArrow">
            <a:avLst>
              <a:gd name="adj1" fmla="val 54093"/>
              <a:gd name="adj2" fmla="val 54144"/>
            </a:avLst>
          </a:prstGeom>
          <a:solidFill>
            <a:schemeClr val="accent1"/>
          </a:solidFill>
          <a:ln w="12700" cap="sq">
            <a:solidFill>
              <a:schemeClr val="bg2">
                <a:lumMod val="25000"/>
              </a:schemeClr>
            </a:solidFill>
            <a:miter lim="800000"/>
            <a:headEnd type="none" w="sm" len="sm"/>
            <a:tailEnd type="none" w="sm" len="sm"/>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endParaRPr>
          </a:p>
        </p:txBody>
      </p:sp>
      <p:sp>
        <p:nvSpPr>
          <p:cNvPr id="43" name="Rectangle 12"/>
          <p:cNvSpPr/>
          <p:nvPr/>
        </p:nvSpPr>
        <p:spPr>
          <a:xfrm>
            <a:off x="6143636" y="3571876"/>
            <a:ext cx="2714644" cy="257176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do</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b =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true</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if</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r>
              <a:rPr kumimoji="0" lang="ru-RU"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b = </a:t>
            </a:r>
            <a:r>
              <a:rPr kumimoji="0" lang="en-US" sz="1800" b="0" i="0" u="none" strike="noStrike" kern="0" cap="none" spc="0" normalizeH="0" baseline="0" noProof="0" dirty="0" err="1" smtClean="0">
                <a:ln>
                  <a:noFill/>
                </a:ln>
                <a:solidFill>
                  <a:sysClr val="windowText" lastClr="000000"/>
                </a:solidFill>
                <a:effectLst/>
                <a:uLnTx/>
                <a:uFillTx/>
                <a:latin typeface="Courier New" pitchFamily="49" charset="0"/>
                <a:ea typeface="+mn-ea"/>
                <a:cs typeface="+mn-cs"/>
              </a:rPr>
              <a:t>b?</a:t>
            </a:r>
            <a:r>
              <a:rPr kumimoji="0" lang="en-US" sz="1800" b="1" i="0" u="none" strike="noStrike" kern="0" cap="none" spc="0" normalizeH="0" baseline="0" noProof="0" dirty="0" err="1" smtClean="0">
                <a:ln>
                  <a:noFill/>
                </a:ln>
                <a:solidFill>
                  <a:sysClr val="windowText" lastClr="000000"/>
                </a:solidFill>
                <a:effectLst/>
                <a:uLnTx/>
                <a:uFillTx/>
                <a:latin typeface="Courier New" pitchFamily="49" charset="0"/>
                <a:ea typeface="+mn-ea"/>
                <a:cs typeface="+mn-cs"/>
              </a:rPr>
              <a:t>false</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while</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(!b);</a:t>
            </a:r>
          </a:p>
        </p:txBody>
      </p:sp>
      <p:sp>
        <p:nvSpPr>
          <p:cNvPr id="44" name="Rectangle 12"/>
          <p:cNvSpPr/>
          <p:nvPr/>
        </p:nvSpPr>
        <p:spPr>
          <a:xfrm>
            <a:off x="6143636" y="3571876"/>
            <a:ext cx="2714644" cy="257176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do</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b =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true</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if</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(r)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b = </a:t>
            </a:r>
            <a:r>
              <a:rPr kumimoji="0" lang="en-US" sz="1800" b="0" i="0" u="none" strike="noStrike" kern="0" cap="none" spc="0" normalizeH="0" baseline="0" noProof="0" dirty="0" err="1" smtClean="0">
                <a:ln>
                  <a:noFill/>
                </a:ln>
                <a:solidFill>
                  <a:sysClr val="windowText" lastClr="000000"/>
                </a:solidFill>
                <a:effectLst/>
                <a:uLnTx/>
                <a:uFillTx/>
                <a:latin typeface="Courier New" pitchFamily="49" charset="0"/>
                <a:ea typeface="+mn-ea"/>
                <a:cs typeface="+mn-cs"/>
              </a:rPr>
              <a:t>b?</a:t>
            </a:r>
            <a:r>
              <a:rPr kumimoji="0" lang="en-US" sz="1800" b="1" i="0" u="none" strike="noStrike" kern="0" cap="none" spc="0" normalizeH="0" baseline="0" noProof="0" dirty="0" err="1" smtClean="0">
                <a:ln>
                  <a:noFill/>
                </a:ln>
                <a:solidFill>
                  <a:sysClr val="windowText" lastClr="000000"/>
                </a:solidFill>
                <a:effectLst/>
                <a:uLnTx/>
                <a:uFillTx/>
                <a:latin typeface="Courier New" pitchFamily="49" charset="0"/>
                <a:ea typeface="+mn-ea"/>
                <a:cs typeface="+mn-cs"/>
              </a:rPr>
              <a:t>false</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while</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(!b);</a:t>
            </a:r>
          </a:p>
        </p:txBody>
      </p:sp>
      <p:sp>
        <p:nvSpPr>
          <p:cNvPr id="45" name="AutoShape 67"/>
          <p:cNvSpPr>
            <a:spLocks noChangeAspect="1" noChangeArrowheads="1"/>
          </p:cNvSpPr>
          <p:nvPr/>
        </p:nvSpPr>
        <p:spPr bwMode="auto">
          <a:xfrm>
            <a:off x="1000100" y="4000504"/>
            <a:ext cx="1143008" cy="360000"/>
          </a:xfrm>
          <a:prstGeom prst="hexagon">
            <a:avLst>
              <a:gd name="adj" fmla="val 33333"/>
              <a:gd name="vf" fmla="val 115470"/>
            </a:avLst>
          </a:prstGeom>
          <a:solidFill>
            <a:srgbClr val="FFFFFF"/>
          </a:solidFill>
          <a:ln w="19050">
            <a:solidFill>
              <a:schemeClr val="bg2">
                <a:lumMod val="25000"/>
              </a:schemeClr>
            </a:solidFill>
            <a:miter lim="800000"/>
            <a:headEnd/>
            <a:tailEnd/>
          </a:ln>
        </p:spPr>
        <p:txBody>
          <a:bodyPr vert="horz" wrap="square" lIns="91440" tIns="45720" rIns="91440" bIns="45720" numCol="1" anchor="t" anchorCtr="0" compatLnSpc="1">
            <a:prstTxWarp prst="textNoShape">
              <a:avLst/>
            </a:prstTxWarp>
          </a:bodyPr>
          <a:lstStyle/>
          <a:p>
            <a:endParaRPr lang="ru-RU"/>
          </a:p>
        </p:txBody>
      </p:sp>
      <p:cxnSp>
        <p:nvCxnSpPr>
          <p:cNvPr id="46" name="Straight Arrow Connector 19"/>
          <p:cNvCxnSpPr/>
          <p:nvPr/>
        </p:nvCxnSpPr>
        <p:spPr>
          <a:xfrm rot="16200000" flipV="1">
            <a:off x="787044" y="4858090"/>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21"/>
          <p:cNvCxnSpPr/>
          <p:nvPr/>
        </p:nvCxnSpPr>
        <p:spPr>
          <a:xfrm rot="16200000" flipV="1">
            <a:off x="1010882" y="4858090"/>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22"/>
          <p:cNvCxnSpPr/>
          <p:nvPr/>
        </p:nvCxnSpPr>
        <p:spPr>
          <a:xfrm rot="16200000" flipV="1">
            <a:off x="1214083" y="4858090"/>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23"/>
          <p:cNvCxnSpPr/>
          <p:nvPr/>
        </p:nvCxnSpPr>
        <p:spPr>
          <a:xfrm rot="16200000" flipV="1">
            <a:off x="1428397" y="4858090"/>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24"/>
          <p:cNvCxnSpPr/>
          <p:nvPr/>
        </p:nvCxnSpPr>
        <p:spPr>
          <a:xfrm rot="16200000" flipV="1">
            <a:off x="1642711" y="4858090"/>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25"/>
          <p:cNvCxnSpPr/>
          <p:nvPr/>
        </p:nvCxnSpPr>
        <p:spPr>
          <a:xfrm rot="16200000" flipV="1">
            <a:off x="1857026" y="4858090"/>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26"/>
          <p:cNvCxnSpPr/>
          <p:nvPr/>
        </p:nvCxnSpPr>
        <p:spPr>
          <a:xfrm rot="16200000" flipV="1">
            <a:off x="2071340" y="4858090"/>
            <a:ext cx="288000" cy="1588"/>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 Box 249"/>
          <p:cNvSpPr txBox="1">
            <a:spLocks noChangeArrowheads="1"/>
          </p:cNvSpPr>
          <p:nvPr/>
        </p:nvSpPr>
        <p:spPr bwMode="auto">
          <a:xfrm>
            <a:off x="2143108" y="4071942"/>
            <a:ext cx="3143272" cy="313932"/>
          </a:xfrm>
          <a:prstGeom prst="rect">
            <a:avLst/>
          </a:prstGeom>
          <a:noFill/>
          <a:ln w="9525">
            <a:noFill/>
            <a:miter lim="800000"/>
            <a:headEnd/>
            <a:tailEnd/>
          </a:ln>
          <a:effectLst/>
        </p:spPr>
        <p:txBody>
          <a:bodyPr wrap="square">
            <a:spAutoFit/>
          </a:bodyPr>
          <a:lstStyle/>
          <a:p>
            <a:pPr>
              <a:lnSpc>
                <a:spcPct val="80000"/>
              </a:lnSpc>
              <a:spcBef>
                <a:spcPct val="20000"/>
              </a:spcBef>
              <a:buClr>
                <a:schemeClr val="accent2"/>
              </a:buClr>
              <a:buSzPct val="80000"/>
              <a:buFont typeface="Wingdings" pitchFamily="2" charset="2"/>
              <a:buNone/>
            </a:pPr>
            <a:r>
              <a:rPr lang="ru-RU" dirty="0" smtClean="0">
                <a:solidFill>
                  <a:schemeClr val="tx2"/>
                </a:solidFill>
                <a:latin typeface="Arial" charset="0"/>
              </a:rPr>
              <a:t>Сопоставление с моделью</a:t>
            </a:r>
            <a:endParaRPr lang="ru-RU" dirty="0">
              <a:solidFill>
                <a:schemeClr val="tx2"/>
              </a:solidFill>
              <a:latin typeface="Arial" charset="0"/>
            </a:endParaRPr>
          </a:p>
        </p:txBody>
      </p:sp>
      <p:sp>
        <p:nvSpPr>
          <p:cNvPr id="42" name="Rectangle 11"/>
          <p:cNvSpPr/>
          <p:nvPr/>
        </p:nvSpPr>
        <p:spPr>
          <a:xfrm>
            <a:off x="428596" y="3571876"/>
            <a:ext cx="4857784" cy="2571768"/>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do</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0" i="0" u="none" strike="noStrike" kern="0" cap="none" spc="0" normalizeH="0" baseline="0" noProof="0" dirty="0" err="1" smtClean="0">
                <a:ln>
                  <a:noFill/>
                </a:ln>
                <a:solidFill>
                  <a:sysClr val="windowText" lastClr="000000"/>
                </a:solidFill>
                <a:effectLst/>
                <a:uLnTx/>
                <a:uFillTx/>
                <a:latin typeface="Courier New" pitchFamily="49" charset="0"/>
                <a:ea typeface="+mn-ea"/>
                <a:cs typeface="+mn-cs"/>
              </a:rPr>
              <a:t>nPacketsOld</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 </a:t>
            </a:r>
            <a:r>
              <a:rPr kumimoji="0" lang="en-US" sz="1800" b="0" i="0" u="none" strike="noStrike" kern="0" cap="none" spc="0" normalizeH="0" baseline="0" noProof="0" dirty="0" err="1" smtClean="0">
                <a:ln>
                  <a:noFill/>
                </a:ln>
                <a:solidFill>
                  <a:sysClr val="windowText" lastClr="000000"/>
                </a:solidFill>
                <a:effectLst/>
                <a:uLnTx/>
                <a:uFillTx/>
                <a:latin typeface="Courier New" pitchFamily="49" charset="0"/>
                <a:ea typeface="+mn-ea"/>
                <a:cs typeface="+mn-cs"/>
              </a:rPr>
              <a:t>nPackets</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if</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(request)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0" i="0" u="none" strike="noStrike" kern="0" cap="none" spc="0" normalizeH="0" baseline="0" noProof="0" dirty="0" err="1" smtClean="0">
                <a:ln>
                  <a:noFill/>
                </a:ln>
                <a:solidFill>
                  <a:sysClr val="windowText" lastClr="000000"/>
                </a:solidFill>
                <a:effectLst/>
                <a:uLnTx/>
                <a:uFillTx/>
                <a:latin typeface="Courier New" pitchFamily="49" charset="0"/>
                <a:ea typeface="+mn-ea"/>
                <a:cs typeface="+mn-cs"/>
              </a:rPr>
              <a:t>nPackets</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p>
          <a:p>
            <a:pPr marL="342900" marR="0" lvl="0" indent="-342900" defTabSz="914400" eaLnBrk="1" fontAlgn="auto" latinLnBrk="0" hangingPunct="1">
              <a:lnSpc>
                <a:spcPct val="90000"/>
              </a:lnSpc>
              <a:spcBef>
                <a:spcPct val="20000"/>
              </a:spcBef>
              <a:spcAft>
                <a:spcPts val="0"/>
              </a:spcAft>
              <a:buClr>
                <a:srgbClr val="D6ECFF">
                  <a:lumMod val="25000"/>
                </a:srgbClr>
              </a:buClr>
              <a:buSzPct val="70000"/>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1"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while</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a:t>
            </a:r>
            <a:r>
              <a:rPr kumimoji="0" lang="en-US" sz="1800" b="0" i="0" u="none" strike="noStrike" kern="0" cap="none" spc="0" normalizeH="0" baseline="0" noProof="0" dirty="0" err="1" smtClean="0">
                <a:ln>
                  <a:noFill/>
                </a:ln>
                <a:solidFill>
                  <a:sysClr val="windowText" lastClr="000000"/>
                </a:solidFill>
                <a:effectLst/>
                <a:uLnTx/>
                <a:uFillTx/>
                <a:latin typeface="Courier New" pitchFamily="49" charset="0"/>
                <a:ea typeface="+mn-ea"/>
                <a:cs typeface="+mn-cs"/>
              </a:rPr>
              <a:t>nPackets</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 != </a:t>
            </a:r>
            <a:r>
              <a:rPr kumimoji="0" lang="en-US" sz="1800" b="0" i="0" u="none" strike="noStrike" kern="0" cap="none" spc="0" normalizeH="0" baseline="0" noProof="0" dirty="0" err="1" smtClean="0">
                <a:ln>
                  <a:noFill/>
                </a:ln>
                <a:solidFill>
                  <a:sysClr val="windowText" lastClr="000000"/>
                </a:solidFill>
                <a:effectLst/>
                <a:uLnTx/>
                <a:uFillTx/>
                <a:latin typeface="Courier New" pitchFamily="49" charset="0"/>
                <a:ea typeface="+mn-ea"/>
                <a:cs typeface="+mn-cs"/>
              </a:rPr>
              <a:t>nPacketsOld</a:t>
            </a:r>
            <a:r>
              <a:rPr kumimoji="0" lang="en-US" sz="1800" b="0" i="0" u="none" strike="noStrike" kern="0" cap="none" spc="0" normalizeH="0" baseline="0" noProof="0" dirty="0" smtClean="0">
                <a:ln>
                  <a:noFill/>
                </a:ln>
                <a:solidFill>
                  <a:sysClr val="windowText" lastClr="000000"/>
                </a:solidFill>
                <a:effectLst/>
                <a:uLnTx/>
                <a:uFillTx/>
                <a:latin typeface="Courier New" pitchFamily="49" charset="0"/>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par>
                                <p:cTn id="38" presetID="22" presetClass="entr" presetSubtype="1"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par>
                                <p:cTn id="41" presetID="22" presetClass="entr" presetSubtype="1"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22" presetClass="entr" presetSubtype="1"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par>
                                <p:cTn id="50" presetID="22"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22" presetClass="entr" presetSubtype="1"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up)">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1"/>
                                        </p:tgtEl>
                                      </p:cBhvr>
                                    </p:animEffect>
                                    <p:set>
                                      <p:cBhvr>
                                        <p:cTn id="82" dur="1" fill="hold">
                                          <p:stCondLst>
                                            <p:cond delay="499"/>
                                          </p:stCondLst>
                                        </p:cTn>
                                        <p:tgtEl>
                                          <p:spTgt spid="21"/>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24"/>
                                        </p:tgtEl>
                                      </p:cBhvr>
                                    </p:animEffect>
                                    <p:set>
                                      <p:cBhvr>
                                        <p:cTn id="91" dur="1" fill="hold">
                                          <p:stCondLst>
                                            <p:cond delay="499"/>
                                          </p:stCondLst>
                                        </p:cTn>
                                        <p:tgtEl>
                                          <p:spTgt spid="24"/>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2" presetClass="entr" presetSubtype="4" fill="hold" nodeType="clickEffect">
                                  <p:stCondLst>
                                    <p:cond delay="0"/>
                                  </p:stCondLst>
                                  <p:childTnLst>
                                    <p:set>
                                      <p:cBhvr>
                                        <p:cTn id="98" dur="1" fill="hold">
                                          <p:stCondLst>
                                            <p:cond delay="0"/>
                                          </p:stCondLst>
                                        </p:cTn>
                                        <p:tgtEl>
                                          <p:spTgt spid="3">
                                            <p:txEl>
                                              <p:pRg st="0" end="0"/>
                                            </p:txEl>
                                          </p:spTgt>
                                        </p:tgtEl>
                                        <p:attrNameLst>
                                          <p:attrName>style.visibility</p:attrName>
                                        </p:attrNameLst>
                                      </p:cBhvr>
                                      <p:to>
                                        <p:strVal val="visible"/>
                                      </p:to>
                                    </p:set>
                                    <p:animEffect transition="in" filter="slide(fromBottom)">
                                      <p:cBhvr>
                                        <p:cTn id="99" dur="500"/>
                                        <p:tgtEl>
                                          <p:spTgt spid="3">
                                            <p:txEl>
                                              <p:pRg st="0" end="0"/>
                                            </p:txEl>
                                          </p:spTgt>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down)">
                                      <p:cBhvr>
                                        <p:cTn id="102" dur="500"/>
                                        <p:tgtEl>
                                          <p:spTgt spid="16"/>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up)">
                                      <p:cBhvr>
                                        <p:cTn id="105" dur="500"/>
                                        <p:tgtEl>
                                          <p:spTgt spid="27"/>
                                        </p:tgtEl>
                                      </p:cBhvr>
                                    </p:animEffect>
                                  </p:childTnLst>
                                </p:cTn>
                              </p:par>
                            </p:childTnLst>
                          </p:cTn>
                        </p:par>
                        <p:par>
                          <p:cTn id="106" fill="hold">
                            <p:stCondLst>
                              <p:cond delay="500"/>
                            </p:stCondLst>
                            <p:childTnLst>
                              <p:par>
                                <p:cTn id="107" presetID="53" presetClass="entr" presetSubtype="0"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left)">
                                      <p:cBhvr>
                                        <p:cTn id="114" dur="5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wipe(down)">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
                                          </p:val>
                                        </p:tav>
                                        <p:tav tm="100000">
                                          <p:val>
                                            <p:strVal val="#ppt_w"/>
                                          </p:val>
                                        </p:tav>
                                      </p:tavLst>
                                    </p:anim>
                                    <p:anim calcmode="lin" valueType="num">
                                      <p:cBhvr>
                                        <p:cTn id="125" dur="500" fill="hold"/>
                                        <p:tgtEl>
                                          <p:spTgt spid="42"/>
                                        </p:tgtEl>
                                        <p:attrNameLst>
                                          <p:attrName>ppt_h</p:attrName>
                                        </p:attrNameLst>
                                      </p:cBhvr>
                                      <p:tavLst>
                                        <p:tav tm="0">
                                          <p:val>
                                            <p:fltVal val="0"/>
                                          </p:val>
                                        </p:tav>
                                        <p:tav tm="100000">
                                          <p:val>
                                            <p:strVal val="#ppt_h"/>
                                          </p:val>
                                        </p:tav>
                                      </p:tavLst>
                                    </p:anim>
                                    <p:animEffect transition="in" filter="fade">
                                      <p:cBhvr>
                                        <p:cTn id="126" dur="500"/>
                                        <p:tgtEl>
                                          <p:spTgt spid="42"/>
                                        </p:tgtEl>
                                      </p:cBhvr>
                                    </p:animEffect>
                                  </p:childTnLst>
                                </p:cTn>
                              </p:par>
                            </p:childTnLst>
                          </p:cTn>
                        </p:par>
                        <p:par>
                          <p:cTn id="127" fill="hold">
                            <p:stCondLst>
                              <p:cond delay="500"/>
                            </p:stCondLst>
                            <p:childTnLst>
                              <p:par>
                                <p:cTn id="128" presetID="22" presetClass="entr" presetSubtype="8" fill="hold" grpId="0" nodeType="after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wipe(left)">
                                      <p:cBhvr>
                                        <p:cTn id="130" dur="500"/>
                                        <p:tgtEl>
                                          <p:spTgt spid="41"/>
                                        </p:tgtEl>
                                      </p:cBhvr>
                                    </p:animEffect>
                                  </p:childTnLst>
                                </p:cTn>
                              </p:par>
                            </p:childTnLst>
                          </p:cTn>
                        </p:par>
                        <p:par>
                          <p:cTn id="131" fill="hold">
                            <p:stCondLst>
                              <p:cond delay="1000"/>
                            </p:stCondLst>
                            <p:childTnLst>
                              <p:par>
                                <p:cTn id="132" presetID="53" presetClass="entr" presetSubtype="0" fill="hold" grpId="0" nodeType="afterEffect">
                                  <p:stCondLst>
                                    <p:cond delay="0"/>
                                  </p:stCondLst>
                                  <p:childTnLst>
                                    <p:set>
                                      <p:cBhvr>
                                        <p:cTn id="133" dur="1" fill="hold">
                                          <p:stCondLst>
                                            <p:cond delay="0"/>
                                          </p:stCondLst>
                                        </p:cTn>
                                        <p:tgtEl>
                                          <p:spTgt spid="40"/>
                                        </p:tgtEl>
                                        <p:attrNameLst>
                                          <p:attrName>style.visibility</p:attrName>
                                        </p:attrNameLst>
                                      </p:cBhvr>
                                      <p:to>
                                        <p:strVal val="visible"/>
                                      </p:to>
                                    </p:set>
                                    <p:anim calcmode="lin" valueType="num">
                                      <p:cBhvr>
                                        <p:cTn id="134" dur="500" fill="hold"/>
                                        <p:tgtEl>
                                          <p:spTgt spid="40"/>
                                        </p:tgtEl>
                                        <p:attrNameLst>
                                          <p:attrName>ppt_w</p:attrName>
                                        </p:attrNameLst>
                                      </p:cBhvr>
                                      <p:tavLst>
                                        <p:tav tm="0">
                                          <p:val>
                                            <p:fltVal val="0"/>
                                          </p:val>
                                        </p:tav>
                                        <p:tav tm="100000">
                                          <p:val>
                                            <p:strVal val="#ppt_w"/>
                                          </p:val>
                                        </p:tav>
                                      </p:tavLst>
                                    </p:anim>
                                    <p:anim calcmode="lin" valueType="num">
                                      <p:cBhvr>
                                        <p:cTn id="135" dur="500" fill="hold"/>
                                        <p:tgtEl>
                                          <p:spTgt spid="40"/>
                                        </p:tgtEl>
                                        <p:attrNameLst>
                                          <p:attrName>ppt_h</p:attrName>
                                        </p:attrNameLst>
                                      </p:cBhvr>
                                      <p:tavLst>
                                        <p:tav tm="0">
                                          <p:val>
                                            <p:fltVal val="0"/>
                                          </p:val>
                                        </p:tav>
                                        <p:tav tm="100000">
                                          <p:val>
                                            <p:strVal val="#ppt_h"/>
                                          </p:val>
                                        </p:tav>
                                      </p:tavLst>
                                    </p:anim>
                                    <p:animEffect transition="in" filter="fade">
                                      <p:cBhvr>
                                        <p:cTn id="136" dur="500"/>
                                        <p:tgtEl>
                                          <p:spTgt spid="40"/>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dissolve">
                                      <p:cBhvr>
                                        <p:cTn id="141" dur="500"/>
                                        <p:tgtEl>
                                          <p:spTgt spid="43"/>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dissolve">
                                      <p:cBhvr>
                                        <p:cTn id="146" dur="500"/>
                                        <p:tgtEl>
                                          <p:spTgt spid="44"/>
                                        </p:tgtEl>
                                      </p:cBhvr>
                                    </p:animEffect>
                                  </p:childTnLst>
                                </p:cTn>
                              </p:par>
                            </p:childTnLst>
                          </p:cTn>
                        </p:par>
                      </p:childTnLst>
                    </p:cTn>
                  </p:par>
                  <p:par>
                    <p:cTn id="147" fill="hold">
                      <p:stCondLst>
                        <p:cond delay="indefinite"/>
                      </p:stCondLst>
                      <p:childTnLst>
                        <p:par>
                          <p:cTn id="148" fill="hold">
                            <p:stCondLst>
                              <p:cond delay="0"/>
                            </p:stCondLst>
                            <p:childTnLst>
                              <p:par>
                                <p:cTn id="149" presetID="12" presetClass="entr" presetSubtype="4" fill="hold" nodeType="clickEffect">
                                  <p:stCondLst>
                                    <p:cond delay="0"/>
                                  </p:stCondLst>
                                  <p:childTnLst>
                                    <p:set>
                                      <p:cBhvr>
                                        <p:cTn id="150" dur="1" fill="hold">
                                          <p:stCondLst>
                                            <p:cond delay="0"/>
                                          </p:stCondLst>
                                        </p:cTn>
                                        <p:tgtEl>
                                          <p:spTgt spid="3">
                                            <p:txEl>
                                              <p:pRg st="1" end="1"/>
                                            </p:txEl>
                                          </p:spTgt>
                                        </p:tgtEl>
                                        <p:attrNameLst>
                                          <p:attrName>style.visibility</p:attrName>
                                        </p:attrNameLst>
                                      </p:cBhvr>
                                      <p:to>
                                        <p:strVal val="visible"/>
                                      </p:to>
                                    </p:set>
                                    <p:animEffect transition="in" filter="slide(fromBottom)">
                                      <p:cBhvr>
                                        <p:cTn id="151" dur="500"/>
                                        <p:tgtEl>
                                          <p:spTgt spid="3">
                                            <p:txEl>
                                              <p:pRg st="1" end="1"/>
                                            </p:txEl>
                                          </p:spTgt>
                                        </p:tgtEl>
                                      </p:cBhvr>
                                    </p:animEffect>
                                  </p:childTnLst>
                                </p:cTn>
                              </p:par>
                              <p:par>
                                <p:cTn id="152" presetID="9" presetClass="exit" presetSubtype="0" fill="hold" grpId="1" nodeType="withEffect">
                                  <p:stCondLst>
                                    <p:cond delay="0"/>
                                  </p:stCondLst>
                                  <p:childTnLst>
                                    <p:animEffect transition="out" filter="dissolve">
                                      <p:cBhvr>
                                        <p:cTn id="153" dur="500"/>
                                        <p:tgtEl>
                                          <p:spTgt spid="40"/>
                                        </p:tgtEl>
                                      </p:cBhvr>
                                    </p:animEffect>
                                    <p:set>
                                      <p:cBhvr>
                                        <p:cTn id="154" dur="1" fill="hold">
                                          <p:stCondLst>
                                            <p:cond delay="499"/>
                                          </p:stCondLst>
                                        </p:cTn>
                                        <p:tgtEl>
                                          <p:spTgt spid="40"/>
                                        </p:tgtEl>
                                        <p:attrNameLst>
                                          <p:attrName>style.visibility</p:attrName>
                                        </p:attrNameLst>
                                      </p:cBhvr>
                                      <p:to>
                                        <p:strVal val="hidden"/>
                                      </p:to>
                                    </p:set>
                                  </p:childTnLst>
                                </p:cTn>
                              </p:par>
                              <p:par>
                                <p:cTn id="155" presetID="9" presetClass="exit" presetSubtype="0" fill="hold" grpId="1" nodeType="withEffect">
                                  <p:stCondLst>
                                    <p:cond delay="0"/>
                                  </p:stCondLst>
                                  <p:childTnLst>
                                    <p:animEffect transition="out" filter="dissolve">
                                      <p:cBhvr>
                                        <p:cTn id="156" dur="500"/>
                                        <p:tgtEl>
                                          <p:spTgt spid="43"/>
                                        </p:tgtEl>
                                      </p:cBhvr>
                                    </p:animEffect>
                                    <p:set>
                                      <p:cBhvr>
                                        <p:cTn id="157" dur="1" fill="hold">
                                          <p:stCondLst>
                                            <p:cond delay="499"/>
                                          </p:stCondLst>
                                        </p:cTn>
                                        <p:tgtEl>
                                          <p:spTgt spid="43"/>
                                        </p:tgtEl>
                                        <p:attrNameLst>
                                          <p:attrName>style.visibility</p:attrName>
                                        </p:attrNameLst>
                                      </p:cBhvr>
                                      <p:to>
                                        <p:strVal val="hidden"/>
                                      </p:to>
                                    </p:set>
                                  </p:childTnLst>
                                </p:cTn>
                              </p:par>
                              <p:par>
                                <p:cTn id="158" presetID="9" presetClass="exit" presetSubtype="0" fill="hold" grpId="1" nodeType="withEffect">
                                  <p:stCondLst>
                                    <p:cond delay="0"/>
                                  </p:stCondLst>
                                  <p:childTnLst>
                                    <p:animEffect transition="out" filter="dissolve">
                                      <p:cBhvr>
                                        <p:cTn id="159" dur="500"/>
                                        <p:tgtEl>
                                          <p:spTgt spid="44"/>
                                        </p:tgtEl>
                                      </p:cBhvr>
                                    </p:animEffect>
                                    <p:set>
                                      <p:cBhvr>
                                        <p:cTn id="160" dur="1" fill="hold">
                                          <p:stCondLst>
                                            <p:cond delay="499"/>
                                          </p:stCondLst>
                                        </p:cTn>
                                        <p:tgtEl>
                                          <p:spTgt spid="44"/>
                                        </p:tgtEl>
                                        <p:attrNameLst>
                                          <p:attrName>style.visibility</p:attrName>
                                        </p:attrNameLst>
                                      </p:cBhvr>
                                      <p:to>
                                        <p:strVal val="hidden"/>
                                      </p:to>
                                    </p:set>
                                  </p:childTnLst>
                                </p:cTn>
                              </p:par>
                              <p:par>
                                <p:cTn id="161" presetID="9" presetClass="exit" presetSubtype="0" fill="hold" grpId="1" nodeType="withEffect">
                                  <p:stCondLst>
                                    <p:cond delay="0"/>
                                  </p:stCondLst>
                                  <p:childTnLst>
                                    <p:animEffect transition="out" filter="dissolve">
                                      <p:cBhvr>
                                        <p:cTn id="162" dur="500"/>
                                        <p:tgtEl>
                                          <p:spTgt spid="41"/>
                                        </p:tgtEl>
                                      </p:cBhvr>
                                    </p:animEffect>
                                    <p:set>
                                      <p:cBhvr>
                                        <p:cTn id="163" dur="1" fill="hold">
                                          <p:stCondLst>
                                            <p:cond delay="499"/>
                                          </p:stCondLst>
                                        </p:cTn>
                                        <p:tgtEl>
                                          <p:spTgt spid="41"/>
                                        </p:tgtEl>
                                        <p:attrNameLst>
                                          <p:attrName>style.visibility</p:attrName>
                                        </p:attrNameLst>
                                      </p:cBhvr>
                                      <p:to>
                                        <p:strVal val="hidden"/>
                                      </p:to>
                                    </p:set>
                                  </p:childTnLst>
                                </p:cTn>
                              </p:par>
                              <p:par>
                                <p:cTn id="164" presetID="9" presetClass="exit" presetSubtype="0" fill="hold" grpId="1" nodeType="withEffect">
                                  <p:stCondLst>
                                    <p:cond delay="0"/>
                                  </p:stCondLst>
                                  <p:childTnLst>
                                    <p:animEffect transition="out" filter="dissolve">
                                      <p:cBhvr>
                                        <p:cTn id="165" dur="500"/>
                                        <p:tgtEl>
                                          <p:spTgt spid="42"/>
                                        </p:tgtEl>
                                      </p:cBhvr>
                                    </p:animEffect>
                                    <p:set>
                                      <p:cBhvr>
                                        <p:cTn id="166" dur="1" fill="hold">
                                          <p:stCondLst>
                                            <p:cond delay="499"/>
                                          </p:stCondLst>
                                        </p:cTn>
                                        <p:tgtEl>
                                          <p:spTgt spid="42"/>
                                        </p:tgtEl>
                                        <p:attrNameLst>
                                          <p:attrName>style.visibility</p:attrName>
                                        </p:attrNameLst>
                                      </p:cBhvr>
                                      <p:to>
                                        <p:strVal val="hidden"/>
                                      </p:to>
                                    </p:set>
                                  </p:childTnLst>
                                </p:cTn>
                              </p:par>
                              <p:par>
                                <p:cTn id="167" presetID="9" presetClass="exit" presetSubtype="0" fill="hold" grpId="1" nodeType="withEffect">
                                  <p:stCondLst>
                                    <p:cond delay="0"/>
                                  </p:stCondLst>
                                  <p:childTnLst>
                                    <p:animEffect transition="out" filter="dissolve">
                                      <p:cBhvr>
                                        <p:cTn id="168" dur="500"/>
                                        <p:tgtEl>
                                          <p:spTgt spid="37"/>
                                        </p:tgtEl>
                                      </p:cBhvr>
                                    </p:animEffect>
                                    <p:set>
                                      <p:cBhvr>
                                        <p:cTn id="169" dur="1" fill="hold">
                                          <p:stCondLst>
                                            <p:cond delay="499"/>
                                          </p:stCondLst>
                                        </p:cTn>
                                        <p:tgtEl>
                                          <p:spTgt spid="37"/>
                                        </p:tgtEl>
                                        <p:attrNameLst>
                                          <p:attrName>style.visibility</p:attrName>
                                        </p:attrNameLst>
                                      </p:cBhvr>
                                      <p:to>
                                        <p:strVal val="hidden"/>
                                      </p:to>
                                    </p:set>
                                  </p:childTnLst>
                                </p:cTn>
                              </p:par>
                              <p:par>
                                <p:cTn id="170" presetID="9" presetClass="exit" presetSubtype="0" fill="hold" grpId="2" nodeType="withEffect">
                                  <p:stCondLst>
                                    <p:cond delay="0"/>
                                  </p:stCondLst>
                                  <p:childTnLst>
                                    <p:animEffect transition="out" filter="dissolve">
                                      <p:cBhvr>
                                        <p:cTn id="171" dur="500"/>
                                        <p:tgtEl>
                                          <p:spTgt spid="38"/>
                                        </p:tgtEl>
                                      </p:cBhvr>
                                    </p:animEffect>
                                    <p:set>
                                      <p:cBhvr>
                                        <p:cTn id="172" dur="1" fill="hold">
                                          <p:stCondLst>
                                            <p:cond delay="499"/>
                                          </p:stCondLst>
                                        </p:cTn>
                                        <p:tgtEl>
                                          <p:spTgt spid="38"/>
                                        </p:tgtEl>
                                        <p:attrNameLst>
                                          <p:attrName>style.visibility</p:attrName>
                                        </p:attrNameLst>
                                      </p:cBhvr>
                                      <p:to>
                                        <p:strVal val="hidden"/>
                                      </p:to>
                                    </p:set>
                                  </p:childTnLst>
                                </p:cTn>
                              </p:par>
                              <p:par>
                                <p:cTn id="173" presetID="9" presetClass="exit" presetSubtype="0" fill="hold" grpId="1" nodeType="withEffect">
                                  <p:stCondLst>
                                    <p:cond delay="0"/>
                                  </p:stCondLst>
                                  <p:childTnLst>
                                    <p:animEffect transition="out" filter="dissolve">
                                      <p:cBhvr>
                                        <p:cTn id="174" dur="500"/>
                                        <p:tgtEl>
                                          <p:spTgt spid="27"/>
                                        </p:tgtEl>
                                      </p:cBhvr>
                                    </p:animEffect>
                                    <p:set>
                                      <p:cBhvr>
                                        <p:cTn id="175" dur="1" fill="hold">
                                          <p:stCondLst>
                                            <p:cond delay="499"/>
                                          </p:stCondLst>
                                        </p:cTn>
                                        <p:tgtEl>
                                          <p:spTgt spid="27"/>
                                        </p:tgtEl>
                                        <p:attrNameLst>
                                          <p:attrName>style.visibility</p:attrName>
                                        </p:attrNameLst>
                                      </p:cBhvr>
                                      <p:to>
                                        <p:strVal val="hidden"/>
                                      </p:to>
                                    </p:set>
                                  </p:childTnLst>
                                </p:cTn>
                              </p:par>
                              <p:par>
                                <p:cTn id="176" presetID="9" presetClass="exit" presetSubtype="0" fill="hold" grpId="1" nodeType="withEffect">
                                  <p:stCondLst>
                                    <p:cond delay="0"/>
                                  </p:stCondLst>
                                  <p:childTnLst>
                                    <p:animEffect transition="out" filter="dissolve">
                                      <p:cBhvr>
                                        <p:cTn id="177" dur="500"/>
                                        <p:tgtEl>
                                          <p:spTgt spid="16"/>
                                        </p:tgtEl>
                                      </p:cBhvr>
                                    </p:animEffect>
                                    <p:set>
                                      <p:cBhvr>
                                        <p:cTn id="178" dur="1" fill="hold">
                                          <p:stCondLst>
                                            <p:cond delay="499"/>
                                          </p:stCondLst>
                                        </p:cTn>
                                        <p:tgtEl>
                                          <p:spTgt spid="16"/>
                                        </p:tgtEl>
                                        <p:attrNameLst>
                                          <p:attrName>style.visibility</p:attrName>
                                        </p:attrNameLst>
                                      </p:cBhvr>
                                      <p:to>
                                        <p:strVal val="hidden"/>
                                      </p:to>
                                    </p:set>
                                  </p:childTnLst>
                                </p:cTn>
                              </p:par>
                              <p:par>
                                <p:cTn id="179" presetID="9" presetClass="exit" presetSubtype="0" fill="hold" grpId="1" nodeType="withEffect">
                                  <p:stCondLst>
                                    <p:cond delay="0"/>
                                  </p:stCondLst>
                                  <p:childTnLst>
                                    <p:animEffect transition="out" filter="dissolve">
                                      <p:cBhvr>
                                        <p:cTn id="180" dur="500"/>
                                        <p:tgtEl>
                                          <p:spTgt spid="39"/>
                                        </p:tgtEl>
                                      </p:cBhvr>
                                    </p:animEffect>
                                    <p:set>
                                      <p:cBhvr>
                                        <p:cTn id="181" dur="1" fill="hold">
                                          <p:stCondLst>
                                            <p:cond delay="499"/>
                                          </p:stCondLst>
                                        </p:cTn>
                                        <p:tgtEl>
                                          <p:spTgt spid="39"/>
                                        </p:tgtEl>
                                        <p:attrNameLst>
                                          <p:attrName>style.visibility</p:attrName>
                                        </p:attrNameLst>
                                      </p:cBhvr>
                                      <p:to>
                                        <p:strVal val="hidden"/>
                                      </p:to>
                                    </p:set>
                                  </p:childTnLst>
                                </p:cTn>
                              </p:par>
                            </p:childTnLst>
                          </p:cTn>
                        </p:par>
                        <p:par>
                          <p:cTn id="182" fill="hold">
                            <p:stCondLst>
                              <p:cond delay="500"/>
                            </p:stCondLst>
                            <p:childTnLst>
                              <p:par>
                                <p:cTn id="183" presetID="53" presetClass="entr" presetSubtype="0" fill="hold" nodeType="afterEffect">
                                  <p:stCondLst>
                                    <p:cond delay="0"/>
                                  </p:stCondLst>
                                  <p:childTnLst>
                                    <p:set>
                                      <p:cBhvr>
                                        <p:cTn id="184" dur="1" fill="hold">
                                          <p:stCondLst>
                                            <p:cond delay="0"/>
                                          </p:stCondLst>
                                        </p:cTn>
                                        <p:tgtEl>
                                          <p:spTgt spid="28"/>
                                        </p:tgtEl>
                                        <p:attrNameLst>
                                          <p:attrName>style.visibility</p:attrName>
                                        </p:attrNameLst>
                                      </p:cBhvr>
                                      <p:to>
                                        <p:strVal val="visible"/>
                                      </p:to>
                                    </p:set>
                                    <p:anim calcmode="lin" valueType="num">
                                      <p:cBhvr>
                                        <p:cTn id="185" dur="500" fill="hold"/>
                                        <p:tgtEl>
                                          <p:spTgt spid="28"/>
                                        </p:tgtEl>
                                        <p:attrNameLst>
                                          <p:attrName>ppt_w</p:attrName>
                                        </p:attrNameLst>
                                      </p:cBhvr>
                                      <p:tavLst>
                                        <p:tav tm="0">
                                          <p:val>
                                            <p:fltVal val="0"/>
                                          </p:val>
                                        </p:tav>
                                        <p:tav tm="100000">
                                          <p:val>
                                            <p:strVal val="#ppt_w"/>
                                          </p:val>
                                        </p:tav>
                                      </p:tavLst>
                                    </p:anim>
                                    <p:anim calcmode="lin" valueType="num">
                                      <p:cBhvr>
                                        <p:cTn id="186" dur="500" fill="hold"/>
                                        <p:tgtEl>
                                          <p:spTgt spid="28"/>
                                        </p:tgtEl>
                                        <p:attrNameLst>
                                          <p:attrName>ppt_h</p:attrName>
                                        </p:attrNameLst>
                                      </p:cBhvr>
                                      <p:tavLst>
                                        <p:tav tm="0">
                                          <p:val>
                                            <p:fltVal val="0"/>
                                          </p:val>
                                        </p:tav>
                                        <p:tav tm="100000">
                                          <p:val>
                                            <p:strVal val="#ppt_h"/>
                                          </p:val>
                                        </p:tav>
                                      </p:tavLst>
                                    </p:anim>
                                    <p:animEffect transition="in" filter="fade">
                                      <p:cBhvr>
                                        <p:cTn id="187" dur="500"/>
                                        <p:tgtEl>
                                          <p:spTgt spid="28"/>
                                        </p:tgtEl>
                                      </p:cBhvr>
                                    </p:animEffect>
                                  </p:childTnLst>
                                </p:cTn>
                              </p:par>
                            </p:childTnLst>
                          </p:cTn>
                        </p:par>
                        <p:par>
                          <p:cTn id="188" fill="hold">
                            <p:stCondLst>
                              <p:cond delay="1000"/>
                            </p:stCondLst>
                            <p:childTnLst>
                              <p:par>
                                <p:cTn id="189" presetID="22" presetClass="entr" presetSubtype="4" fill="hold" nodeType="afterEffect">
                                  <p:stCondLst>
                                    <p:cond delay="0"/>
                                  </p:stCondLst>
                                  <p:childTnLst>
                                    <p:set>
                                      <p:cBhvr>
                                        <p:cTn id="190" dur="1" fill="hold">
                                          <p:stCondLst>
                                            <p:cond delay="0"/>
                                          </p:stCondLst>
                                        </p:cTn>
                                        <p:tgtEl>
                                          <p:spTgt spid="46"/>
                                        </p:tgtEl>
                                        <p:attrNameLst>
                                          <p:attrName>style.visibility</p:attrName>
                                        </p:attrNameLst>
                                      </p:cBhvr>
                                      <p:to>
                                        <p:strVal val="visible"/>
                                      </p:to>
                                    </p:set>
                                    <p:animEffect transition="in" filter="wipe(down)">
                                      <p:cBhvr>
                                        <p:cTn id="191" dur="200"/>
                                        <p:tgtEl>
                                          <p:spTgt spid="46"/>
                                        </p:tgtEl>
                                      </p:cBhvr>
                                    </p:animEffect>
                                  </p:childTnLst>
                                </p:cTn>
                              </p:par>
                            </p:childTnLst>
                          </p:cTn>
                        </p:par>
                        <p:par>
                          <p:cTn id="192" fill="hold">
                            <p:stCondLst>
                              <p:cond delay="1200"/>
                            </p:stCondLst>
                            <p:childTnLst>
                              <p:par>
                                <p:cTn id="193" presetID="53" presetClass="entr" presetSubtype="0" fill="hold" grpId="0" nodeType="afterEffect">
                                  <p:stCondLst>
                                    <p:cond delay="0"/>
                                  </p:stCondLst>
                                  <p:childTnLst>
                                    <p:set>
                                      <p:cBhvr>
                                        <p:cTn id="194" dur="1" fill="hold">
                                          <p:stCondLst>
                                            <p:cond delay="0"/>
                                          </p:stCondLst>
                                        </p:cTn>
                                        <p:tgtEl>
                                          <p:spTgt spid="45"/>
                                        </p:tgtEl>
                                        <p:attrNameLst>
                                          <p:attrName>style.visibility</p:attrName>
                                        </p:attrNameLst>
                                      </p:cBhvr>
                                      <p:to>
                                        <p:strVal val="visible"/>
                                      </p:to>
                                    </p:set>
                                    <p:anim calcmode="lin" valueType="num">
                                      <p:cBhvr>
                                        <p:cTn id="195" dur="500" fill="hold"/>
                                        <p:tgtEl>
                                          <p:spTgt spid="45"/>
                                        </p:tgtEl>
                                        <p:attrNameLst>
                                          <p:attrName>ppt_w</p:attrName>
                                        </p:attrNameLst>
                                      </p:cBhvr>
                                      <p:tavLst>
                                        <p:tav tm="0">
                                          <p:val>
                                            <p:fltVal val="0"/>
                                          </p:val>
                                        </p:tav>
                                        <p:tav tm="100000">
                                          <p:val>
                                            <p:strVal val="#ppt_w"/>
                                          </p:val>
                                        </p:tav>
                                      </p:tavLst>
                                    </p:anim>
                                    <p:anim calcmode="lin" valueType="num">
                                      <p:cBhvr>
                                        <p:cTn id="196" dur="500" fill="hold"/>
                                        <p:tgtEl>
                                          <p:spTgt spid="45"/>
                                        </p:tgtEl>
                                        <p:attrNameLst>
                                          <p:attrName>ppt_h</p:attrName>
                                        </p:attrNameLst>
                                      </p:cBhvr>
                                      <p:tavLst>
                                        <p:tav tm="0">
                                          <p:val>
                                            <p:fltVal val="0"/>
                                          </p:val>
                                        </p:tav>
                                        <p:tav tm="100000">
                                          <p:val>
                                            <p:strVal val="#ppt_h"/>
                                          </p:val>
                                        </p:tav>
                                      </p:tavLst>
                                    </p:anim>
                                    <p:animEffect transition="in" filter="fade">
                                      <p:cBhvr>
                                        <p:cTn id="197" dur="500"/>
                                        <p:tgtEl>
                                          <p:spTgt spid="45"/>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53"/>
                                        </p:tgtEl>
                                        <p:attrNameLst>
                                          <p:attrName>style.visibility</p:attrName>
                                        </p:attrNameLst>
                                      </p:cBhvr>
                                      <p:to>
                                        <p:strVal val="visible"/>
                                      </p:to>
                                    </p:set>
                                    <p:animEffect transition="in" filter="wipe(left)">
                                      <p:cBhvr>
                                        <p:cTn id="200" dur="500"/>
                                        <p:tgtEl>
                                          <p:spTgt spid="53"/>
                                        </p:tgtEl>
                                      </p:cBhvr>
                                    </p:animEffect>
                                  </p:childTnLst>
                                </p:cTn>
                              </p:par>
                              <p:par>
                                <p:cTn id="201" presetID="22" presetClass="entr" presetSubtype="1" fill="hold" grpId="2" nodeType="with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4" fill="hold" nodeType="withEffect">
                                  <p:stCondLst>
                                    <p:cond delay="0"/>
                                  </p:stCondLst>
                                  <p:childTnLst>
                                    <p:set>
                                      <p:cBhvr>
                                        <p:cTn id="205" dur="1" fill="hold">
                                          <p:stCondLst>
                                            <p:cond delay="0"/>
                                          </p:stCondLst>
                                        </p:cTn>
                                        <p:tgtEl>
                                          <p:spTgt spid="47"/>
                                        </p:tgtEl>
                                        <p:attrNameLst>
                                          <p:attrName>style.visibility</p:attrName>
                                        </p:attrNameLst>
                                      </p:cBhvr>
                                      <p:to>
                                        <p:strVal val="visible"/>
                                      </p:to>
                                    </p:set>
                                    <p:animEffect transition="in" filter="wipe(down)">
                                      <p:cBhvr>
                                        <p:cTn id="206" dur="200"/>
                                        <p:tgtEl>
                                          <p:spTgt spid="47"/>
                                        </p:tgtEl>
                                      </p:cBhvr>
                                    </p:animEffect>
                                  </p:childTnLst>
                                </p:cTn>
                              </p:par>
                              <p:par>
                                <p:cTn id="207" presetID="22" presetClass="entr" presetSubtype="4" fill="hold" nodeType="withEffect">
                                  <p:stCondLst>
                                    <p:cond delay="200"/>
                                  </p:stCondLst>
                                  <p:childTnLst>
                                    <p:set>
                                      <p:cBhvr>
                                        <p:cTn id="208" dur="1" fill="hold">
                                          <p:stCondLst>
                                            <p:cond delay="0"/>
                                          </p:stCondLst>
                                        </p:cTn>
                                        <p:tgtEl>
                                          <p:spTgt spid="48"/>
                                        </p:tgtEl>
                                        <p:attrNameLst>
                                          <p:attrName>style.visibility</p:attrName>
                                        </p:attrNameLst>
                                      </p:cBhvr>
                                      <p:to>
                                        <p:strVal val="visible"/>
                                      </p:to>
                                    </p:set>
                                    <p:animEffect transition="in" filter="wipe(down)">
                                      <p:cBhvr>
                                        <p:cTn id="209" dur="200"/>
                                        <p:tgtEl>
                                          <p:spTgt spid="48"/>
                                        </p:tgtEl>
                                      </p:cBhvr>
                                    </p:animEffect>
                                  </p:childTnLst>
                                </p:cTn>
                              </p:par>
                              <p:par>
                                <p:cTn id="210" presetID="22" presetClass="entr" presetSubtype="4" fill="hold" nodeType="withEffect">
                                  <p:stCondLst>
                                    <p:cond delay="400"/>
                                  </p:stCondLst>
                                  <p:childTnLst>
                                    <p:set>
                                      <p:cBhvr>
                                        <p:cTn id="211" dur="1" fill="hold">
                                          <p:stCondLst>
                                            <p:cond delay="0"/>
                                          </p:stCondLst>
                                        </p:cTn>
                                        <p:tgtEl>
                                          <p:spTgt spid="49"/>
                                        </p:tgtEl>
                                        <p:attrNameLst>
                                          <p:attrName>style.visibility</p:attrName>
                                        </p:attrNameLst>
                                      </p:cBhvr>
                                      <p:to>
                                        <p:strVal val="visible"/>
                                      </p:to>
                                    </p:set>
                                    <p:animEffect transition="in" filter="wipe(down)">
                                      <p:cBhvr>
                                        <p:cTn id="212" dur="200"/>
                                        <p:tgtEl>
                                          <p:spTgt spid="49"/>
                                        </p:tgtEl>
                                      </p:cBhvr>
                                    </p:animEffect>
                                  </p:childTnLst>
                                </p:cTn>
                              </p:par>
                            </p:childTnLst>
                          </p:cTn>
                        </p:par>
                        <p:par>
                          <p:cTn id="213" fill="hold">
                            <p:stCondLst>
                              <p:cond delay="1800"/>
                            </p:stCondLst>
                            <p:childTnLst>
                              <p:par>
                                <p:cTn id="214" presetID="22" presetClass="entr" presetSubtype="4" fill="hold" nodeType="afterEffect">
                                  <p:stCondLst>
                                    <p:cond delay="0"/>
                                  </p:stCondLst>
                                  <p:childTnLst>
                                    <p:set>
                                      <p:cBhvr>
                                        <p:cTn id="215" dur="1" fill="hold">
                                          <p:stCondLst>
                                            <p:cond delay="0"/>
                                          </p:stCondLst>
                                        </p:cTn>
                                        <p:tgtEl>
                                          <p:spTgt spid="50"/>
                                        </p:tgtEl>
                                        <p:attrNameLst>
                                          <p:attrName>style.visibility</p:attrName>
                                        </p:attrNameLst>
                                      </p:cBhvr>
                                      <p:to>
                                        <p:strVal val="visible"/>
                                      </p:to>
                                    </p:set>
                                    <p:animEffect transition="in" filter="wipe(down)">
                                      <p:cBhvr>
                                        <p:cTn id="216" dur="200"/>
                                        <p:tgtEl>
                                          <p:spTgt spid="50"/>
                                        </p:tgtEl>
                                      </p:cBhvr>
                                    </p:animEffect>
                                  </p:childTnLst>
                                </p:cTn>
                              </p:par>
                            </p:childTnLst>
                          </p:cTn>
                        </p:par>
                        <p:par>
                          <p:cTn id="217" fill="hold">
                            <p:stCondLst>
                              <p:cond delay="2000"/>
                            </p:stCondLst>
                            <p:childTnLst>
                              <p:par>
                                <p:cTn id="218" presetID="22" presetClass="entr" presetSubtype="4" fill="hold" nodeType="afterEffect">
                                  <p:stCondLst>
                                    <p:cond delay="0"/>
                                  </p:stCondLst>
                                  <p:childTnLst>
                                    <p:set>
                                      <p:cBhvr>
                                        <p:cTn id="219" dur="1" fill="hold">
                                          <p:stCondLst>
                                            <p:cond delay="0"/>
                                          </p:stCondLst>
                                        </p:cTn>
                                        <p:tgtEl>
                                          <p:spTgt spid="51"/>
                                        </p:tgtEl>
                                        <p:attrNameLst>
                                          <p:attrName>style.visibility</p:attrName>
                                        </p:attrNameLst>
                                      </p:cBhvr>
                                      <p:to>
                                        <p:strVal val="visible"/>
                                      </p:to>
                                    </p:set>
                                    <p:animEffect transition="in" filter="wipe(down)">
                                      <p:cBhvr>
                                        <p:cTn id="220" dur="200"/>
                                        <p:tgtEl>
                                          <p:spTgt spid="51"/>
                                        </p:tgtEl>
                                      </p:cBhvr>
                                    </p:animEffect>
                                  </p:childTnLst>
                                </p:cTn>
                              </p:par>
                            </p:childTnLst>
                          </p:cTn>
                        </p:par>
                        <p:par>
                          <p:cTn id="221" fill="hold">
                            <p:stCondLst>
                              <p:cond delay="2200"/>
                            </p:stCondLst>
                            <p:childTnLst>
                              <p:par>
                                <p:cTn id="222" presetID="22" presetClass="entr" presetSubtype="4" fill="hold" nodeType="afterEffect">
                                  <p:stCondLst>
                                    <p:cond delay="0"/>
                                  </p:stCondLst>
                                  <p:childTnLst>
                                    <p:set>
                                      <p:cBhvr>
                                        <p:cTn id="223" dur="1" fill="hold">
                                          <p:stCondLst>
                                            <p:cond delay="0"/>
                                          </p:stCondLst>
                                        </p:cTn>
                                        <p:tgtEl>
                                          <p:spTgt spid="52"/>
                                        </p:tgtEl>
                                        <p:attrNameLst>
                                          <p:attrName>style.visibility</p:attrName>
                                        </p:attrNameLst>
                                      </p:cBhvr>
                                      <p:to>
                                        <p:strVal val="visible"/>
                                      </p:to>
                                    </p:set>
                                    <p:animEffect transition="in" filter="wipe(down)">
                                      <p:cBhvr>
                                        <p:cTn id="224" dur="200"/>
                                        <p:tgtEl>
                                          <p:spTgt spid="52"/>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grpId="3" nodeType="clickEffect">
                                  <p:stCondLst>
                                    <p:cond delay="0"/>
                                  </p:stCondLst>
                                  <p:childTnLst>
                                    <p:set>
                                      <p:cBhvr>
                                        <p:cTn id="228" dur="1" fill="hold">
                                          <p:stCondLst>
                                            <p:cond delay="0"/>
                                          </p:stCondLst>
                                        </p:cTn>
                                        <p:tgtEl>
                                          <p:spTgt spid="38"/>
                                        </p:tgtEl>
                                        <p:attrNameLst>
                                          <p:attrName>style.visibility</p:attrName>
                                        </p:attrNameLst>
                                      </p:cBhvr>
                                      <p:to>
                                        <p:strVal val="visible"/>
                                      </p:to>
                                    </p:set>
                                    <p:animEffect transition="in" filter="wipe(down)">
                                      <p:cBhvr>
                                        <p:cTn id="2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P spid="8" grpId="1" animBg="1"/>
      <p:bldP spid="9" grpId="0" animBg="1"/>
      <p:bldP spid="9" grpId="1" animBg="1"/>
      <p:bldP spid="10" grpId="0" animBg="1"/>
      <p:bldP spid="10" grpId="1" animBg="1"/>
      <p:bldP spid="11" grpId="0" animBg="1"/>
      <p:bldP spid="13" grpId="0" animBg="1"/>
      <p:bldP spid="16" grpId="0" animBg="1"/>
      <p:bldP spid="16" grpId="1" animBg="1"/>
      <p:bldP spid="26" grpId="0" animBg="1"/>
      <p:bldP spid="27" grpId="0" animBg="1"/>
      <p:bldP spid="27" grpId="1" animBg="1"/>
      <p:bldP spid="27" grpId="2" animBg="1"/>
      <p:bldP spid="37" grpId="0" animBg="1"/>
      <p:bldP spid="37" grpId="1" animBg="1"/>
      <p:bldP spid="38" grpId="0" animBg="1"/>
      <p:bldP spid="38" grpId="2" animBg="1"/>
      <p:bldP spid="38" grpId="3" animBg="1"/>
      <p:bldP spid="39" grpId="0"/>
      <p:bldP spid="39" grpId="1"/>
      <p:bldP spid="40" grpId="0" animBg="1"/>
      <p:bldP spid="40" grpId="1" animBg="1"/>
      <p:bldP spid="41" grpId="0" animBg="1"/>
      <p:bldP spid="41" grpId="1" animBg="1"/>
      <p:bldP spid="43" grpId="0" animBg="1"/>
      <p:bldP spid="43" grpId="1" animBg="1"/>
      <p:bldP spid="44" grpId="0" animBg="1"/>
      <p:bldP spid="44" grpId="1" animBg="1"/>
      <p:bldP spid="45" grpId="0" animBg="1"/>
      <p:bldP spid="53" grpId="0"/>
      <p:bldP spid="42" grpId="0" animBg="1"/>
      <p:bldP spid="4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 – Alternating bit protocol</a:t>
            </a:r>
            <a:endParaRPr lang="ru-RU" dirty="0"/>
          </a:p>
        </p:txBody>
      </p:sp>
      <p:sp>
        <p:nvSpPr>
          <p:cNvPr id="3" name="Content Placeholder 2"/>
          <p:cNvSpPr>
            <a:spLocks noGrp="1"/>
          </p:cNvSpPr>
          <p:nvPr>
            <p:ph idx="1"/>
          </p:nvPr>
        </p:nvSpPr>
        <p:spPr/>
        <p:txBody>
          <a:bodyPr>
            <a:normAutofit fontScale="92500" lnSpcReduction="20000"/>
          </a:bodyPr>
          <a:lstStyle/>
          <a:p>
            <a:r>
              <a:rPr lang="ru-RU" dirty="0" smtClean="0"/>
              <a:t>Протокол канального уровня</a:t>
            </a:r>
          </a:p>
          <a:p>
            <a:pPr lvl="1"/>
            <a:r>
              <a:rPr lang="ru-RU" dirty="0" smtClean="0"/>
              <a:t>7-уровневая модель </a:t>
            </a:r>
            <a:r>
              <a:rPr lang="en-US" dirty="0" smtClean="0"/>
              <a:t>OSI</a:t>
            </a:r>
            <a:endParaRPr lang="ru-RU" dirty="0" smtClean="0"/>
          </a:p>
          <a:p>
            <a:pPr lvl="2"/>
            <a:r>
              <a:rPr lang="ru-RU" dirty="0" smtClean="0"/>
              <a:t>Физический уровень</a:t>
            </a:r>
          </a:p>
          <a:p>
            <a:pPr lvl="2"/>
            <a:r>
              <a:rPr lang="ru-RU" dirty="0" smtClean="0"/>
              <a:t>Канальный уровень</a:t>
            </a:r>
          </a:p>
          <a:p>
            <a:pPr lvl="2"/>
            <a:r>
              <a:rPr lang="ru-RU" dirty="0" smtClean="0"/>
              <a:t>Сетевой уровень</a:t>
            </a:r>
          </a:p>
          <a:p>
            <a:pPr lvl="2"/>
            <a:r>
              <a:rPr lang="ru-RU" dirty="0" smtClean="0"/>
              <a:t>Транспортный уровень</a:t>
            </a:r>
          </a:p>
          <a:p>
            <a:pPr lvl="2"/>
            <a:r>
              <a:rPr lang="ru-RU" dirty="0" smtClean="0"/>
              <a:t>Уровень представления</a:t>
            </a:r>
          </a:p>
          <a:p>
            <a:pPr lvl="2"/>
            <a:r>
              <a:rPr lang="ru-RU" dirty="0" smtClean="0"/>
              <a:t>Сеансовый уровень</a:t>
            </a:r>
          </a:p>
          <a:p>
            <a:pPr lvl="2"/>
            <a:r>
              <a:rPr lang="ru-RU" dirty="0" smtClean="0"/>
              <a:t>Прикладной уровень</a:t>
            </a:r>
          </a:p>
          <a:p>
            <a:r>
              <a:rPr lang="ru-RU" dirty="0" smtClean="0"/>
              <a:t>Симплексный – передача в одну сторону</a:t>
            </a:r>
          </a:p>
          <a:p>
            <a:r>
              <a:rPr lang="ru-RU" dirty="0" smtClean="0"/>
              <a:t>Должен гарантировать надежную доставку кадра</a:t>
            </a:r>
          </a:p>
          <a:p>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36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par>
                          <p:cTn id="21" fill="hold">
                            <p:stCondLst>
                              <p:cond delay="1500"/>
                            </p:stCondLst>
                            <p:childTnLst>
                              <p:par>
                                <p:cTn id="22" presetID="12" presetClass="entr" presetSubtype="4"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Bottom)">
                                      <p:cBhvr>
                                        <p:cTn id="28" dur="500"/>
                                        <p:tgtEl>
                                          <p:spTgt spid="3">
                                            <p:txEl>
                                              <p:pRg st="5" end="5"/>
                                            </p:txEl>
                                          </p:spTgt>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500"/>
                                        <p:tgtEl>
                                          <p:spTgt spid="3">
                                            <p:txEl>
                                              <p:pRg st="6" end="6"/>
                                            </p:txEl>
                                          </p:spTgt>
                                        </p:tgtEl>
                                      </p:cBhvr>
                                    </p:animEffect>
                                  </p:childTnLst>
                                </p:cTn>
                              </p:par>
                            </p:childTnLst>
                          </p:cTn>
                        </p:par>
                        <p:par>
                          <p:cTn id="33" fill="hold">
                            <p:stCondLst>
                              <p:cond delay="3000"/>
                            </p:stCondLst>
                            <p:childTnLst>
                              <p:par>
                                <p:cTn id="34" presetID="12" presetClass="entr" presetSubtype="4"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slide(fromBottom)">
                                      <p:cBhvr>
                                        <p:cTn id="36" dur="500"/>
                                        <p:tgtEl>
                                          <p:spTgt spid="3">
                                            <p:txEl>
                                              <p:pRg st="7" end="7"/>
                                            </p:txEl>
                                          </p:spTgt>
                                        </p:tgtEl>
                                      </p:cBhvr>
                                    </p:animEffect>
                                  </p:childTnLst>
                                </p:cTn>
                              </p:par>
                            </p:childTnLst>
                          </p:cTn>
                        </p:par>
                        <p:par>
                          <p:cTn id="37" fill="hold">
                            <p:stCondLst>
                              <p:cond delay="3500"/>
                            </p:stCondLst>
                            <p:childTnLst>
                              <p:par>
                                <p:cTn id="38" presetID="12" presetClass="entr" presetSubtype="4"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slide(fromBottom)">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nodeType="clickEffect">
                                  <p:stCondLst>
                                    <p:cond delay="0"/>
                                  </p:stCondLst>
                                  <p:childTnLst>
                                    <p:animClr clrSpc="rgb">
                                      <p:cBhvr override="childStyle">
                                        <p:cTn id="44" dur="500" fill="hold"/>
                                        <p:tgtEl>
                                          <p:spTgt spid="3">
                                            <p:txEl>
                                              <p:pRg st="6" end="6"/>
                                            </p:txEl>
                                          </p:spTgt>
                                        </p:tgtEl>
                                        <p:attrNameLst>
                                          <p:attrName>style.color</p:attrName>
                                        </p:attrNameLst>
                                      </p:cBhvr>
                                      <p:to>
                                        <a:srgbClr val="CCECFF"/>
                                      </p:to>
                                    </p:animClr>
                                  </p:childTnLst>
                                </p:cTn>
                              </p:par>
                              <p:par>
                                <p:cTn id="45" presetID="3" presetClass="emph" presetSubtype="2" fill="hold" nodeType="withEffect">
                                  <p:stCondLst>
                                    <p:cond delay="0"/>
                                  </p:stCondLst>
                                  <p:childTnLst>
                                    <p:animClr clrSpc="rgb">
                                      <p:cBhvr override="childStyle">
                                        <p:cTn id="46" dur="500" fill="hold"/>
                                        <p:tgtEl>
                                          <p:spTgt spid="3">
                                            <p:txEl>
                                              <p:pRg st="7" end="7"/>
                                            </p:txEl>
                                          </p:spTgt>
                                        </p:tgtEl>
                                        <p:attrNameLst>
                                          <p:attrName>style.color</p:attrName>
                                        </p:attrNameLst>
                                      </p:cBhvr>
                                      <p:to>
                                        <a:srgbClr val="CCECFF"/>
                                      </p:to>
                                    </p:animClr>
                                  </p:childTnLst>
                                </p:cTn>
                              </p:par>
                            </p:childTnLst>
                          </p:cTn>
                        </p:par>
                      </p:childTnLst>
                    </p:cTn>
                  </p:par>
                  <p:par>
                    <p:cTn id="47" fill="hold">
                      <p:stCondLst>
                        <p:cond delay="indefinite"/>
                      </p:stCondLst>
                      <p:childTnLst>
                        <p:par>
                          <p:cTn id="48" fill="hold">
                            <p:stCondLst>
                              <p:cond delay="0"/>
                            </p:stCondLst>
                            <p:childTnLst>
                              <p:par>
                                <p:cTn id="49" presetID="5" presetClass="emph" presetSubtype="5" nodeType="clickEffect">
                                  <p:stCondLst>
                                    <p:cond delay="0"/>
                                  </p:stCondLst>
                                  <p:childTnLst>
                                    <p:set>
                                      <p:cBhvr override="childStyle">
                                        <p:cTn id="50" dur="indefinite"/>
                                        <p:tgtEl>
                                          <p:spTgt spid="3">
                                            <p:txEl>
                                              <p:pRg st="3" end="3"/>
                                            </p:txEl>
                                          </p:spTgt>
                                        </p:tgtEl>
                                        <p:attrNameLst>
                                          <p:attrName>style.fontStyle</p:attrName>
                                        </p:attrNameLst>
                                      </p:cBhvr>
                                      <p:to>
                                        <p:strVal val="normal"/>
                                      </p:to>
                                    </p:set>
                                    <p:set>
                                      <p:cBhvr override="childStyle">
                                        <p:cTn id="51" dur="indefinite"/>
                                        <p:tgtEl>
                                          <p:spTgt spid="3">
                                            <p:txEl>
                                              <p:pRg st="3" end="3"/>
                                            </p:txEl>
                                          </p:spTgt>
                                        </p:tgtEl>
                                        <p:attrNameLst>
                                          <p:attrName>style.fontWeight</p:attrName>
                                        </p:attrNameLst>
                                      </p:cBhvr>
                                      <p:to>
                                        <p:strVal val="bold"/>
                                      </p:to>
                                    </p:set>
                                    <p:set>
                                      <p:cBhvr override="childStyle">
                                        <p:cTn id="52" dur="indefinite"/>
                                        <p:tgtEl>
                                          <p:spTgt spid="3">
                                            <p:txEl>
                                              <p:pRg st="3" end="3"/>
                                            </p:txEl>
                                          </p:spTgt>
                                        </p:tgtEl>
                                        <p:attrNameLst>
                                          <p:attrName>style.textDecorationUnderline</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lide(fromBottom)">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slide(fromBottom)">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 – </a:t>
            </a:r>
            <a:r>
              <a:rPr lang="ru-RU" dirty="0" smtClean="0"/>
              <a:t>Отправитель</a:t>
            </a:r>
            <a:endParaRPr lang="ru-RU" dirty="0"/>
          </a:p>
        </p:txBody>
      </p:sp>
      <p:sp>
        <p:nvSpPr>
          <p:cNvPr id="3" name="Content Placeholder 2"/>
          <p:cNvSpPr>
            <a:spLocks noGrp="1"/>
          </p:cNvSpPr>
          <p:nvPr>
            <p:ph idx="1"/>
          </p:nvPr>
        </p:nvSpPr>
        <p:spPr>
          <a:xfrm>
            <a:off x="304800" y="1285860"/>
            <a:ext cx="8686800" cy="5214974"/>
          </a:xfrm>
          <a:solidFill>
            <a:schemeClr val="bg1"/>
          </a:solidFill>
        </p:spPr>
        <p:txBody>
          <a:bodyPr>
            <a:noAutofit/>
          </a:bodyPr>
          <a:lstStyle/>
          <a:p>
            <a:pPr>
              <a:buNone/>
            </a:pPr>
            <a:r>
              <a:rPr lang="ru-RU" sz="1100" b="1" dirty="0" err="1" smtClean="0">
                <a:solidFill>
                  <a:schemeClr val="tx1"/>
                </a:solidFill>
                <a:latin typeface="Courier New" pitchFamily="49" charset="0"/>
                <a:cs typeface="Courier New" pitchFamily="49" charset="0"/>
              </a:rPr>
              <a:t>typedef</a:t>
            </a: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enum</a:t>
            </a:r>
            <a:r>
              <a:rPr lang="ru-RU" sz="1100" dirty="0" smtClean="0">
                <a:solidFill>
                  <a:schemeClr val="tx1"/>
                </a:solidFill>
                <a:latin typeface="Courier New" pitchFamily="49" charset="0"/>
                <a:cs typeface="Courier New" pitchFamily="49" charset="0"/>
              </a:rPr>
              <a:t> { </a:t>
            </a:r>
            <a:r>
              <a:rPr lang="ru-RU" sz="1100" dirty="0" err="1" smtClean="0">
                <a:solidFill>
                  <a:schemeClr val="tx1"/>
                </a:solidFill>
                <a:latin typeface="Courier New" pitchFamily="49" charset="0"/>
                <a:cs typeface="Courier New" pitchFamily="49" charset="0"/>
              </a:rPr>
              <a:t>frame_arrival</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cksum_err</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timeout</a:t>
            </a:r>
            <a:r>
              <a:rPr lang="ru-RU" sz="1100" dirty="0" smtClean="0">
                <a:solidFill>
                  <a:schemeClr val="tx1"/>
                </a:solidFill>
                <a:latin typeface="Courier New" pitchFamily="49" charset="0"/>
                <a:cs typeface="Courier New" pitchFamily="49" charset="0"/>
              </a:rPr>
              <a:t> } </a:t>
            </a:r>
            <a:r>
              <a:rPr lang="ru-RU" sz="1100" dirty="0" err="1" smtClean="0">
                <a:solidFill>
                  <a:schemeClr val="tx1"/>
                </a:solidFill>
                <a:latin typeface="Courier New" pitchFamily="49" charset="0"/>
                <a:cs typeface="Courier New" pitchFamily="49" charset="0"/>
              </a:rPr>
              <a:t>event_type</a:t>
            </a:r>
            <a:r>
              <a:rPr lang="ru-RU" sz="1100" dirty="0" smtClean="0">
                <a:solidFill>
                  <a:schemeClr val="tx1"/>
                </a:solidFill>
                <a:latin typeface="Courier New" pitchFamily="49" charset="0"/>
                <a:cs typeface="Courier New" pitchFamily="49" charset="0"/>
              </a:rPr>
              <a:t>;</a:t>
            </a:r>
          </a:p>
          <a:p>
            <a:pPr>
              <a:buNone/>
            </a:pPr>
            <a:r>
              <a:rPr lang="ru-RU" sz="1100" b="1" dirty="0" smtClean="0">
                <a:solidFill>
                  <a:schemeClr val="tx1"/>
                </a:solidFill>
                <a:latin typeface="Courier New" pitchFamily="49" charset="0"/>
                <a:cs typeface="Courier New" pitchFamily="49" charset="0"/>
              </a:rPr>
              <a:t>#</a:t>
            </a:r>
            <a:r>
              <a:rPr lang="ru-RU" sz="1100" b="1" dirty="0" err="1" smtClean="0">
                <a:solidFill>
                  <a:schemeClr val="tx1"/>
                </a:solidFill>
                <a:latin typeface="Courier New" pitchFamily="49" charset="0"/>
                <a:cs typeface="Courier New" pitchFamily="49" charset="0"/>
              </a:rPr>
              <a:t>include</a:t>
            </a:r>
            <a:r>
              <a:rPr lang="ru-RU" sz="1100" b="1"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protocol.h</a:t>
            </a:r>
            <a:r>
              <a:rPr lang="ru-RU" sz="1100" b="1" dirty="0" smtClean="0">
                <a:solidFill>
                  <a:schemeClr val="tx1"/>
                </a:solidFill>
                <a:latin typeface="Courier New" pitchFamily="49" charset="0"/>
                <a:cs typeface="Courier New" pitchFamily="49" charset="0"/>
              </a:rPr>
              <a:t>"</a:t>
            </a:r>
            <a:endParaRPr lang="ru-RU" sz="1100" dirty="0" smtClean="0">
              <a:solidFill>
                <a:schemeClr val="tx1"/>
              </a:solidFill>
              <a:latin typeface="Courier New" pitchFamily="49" charset="0"/>
              <a:cs typeface="Courier New" pitchFamily="49" charset="0"/>
            </a:endParaRPr>
          </a:p>
          <a:p>
            <a:pPr>
              <a:buNone/>
            </a:pPr>
            <a:r>
              <a:rPr lang="ru-RU" sz="1100" dirty="0" smtClean="0">
                <a:solidFill>
                  <a:schemeClr val="tx1"/>
                </a:solidFill>
                <a:latin typeface="Courier New" pitchFamily="49" charset="0"/>
                <a:cs typeface="Courier New" pitchFamily="49" charset="0"/>
              </a:rPr>
              <a:t> </a:t>
            </a:r>
          </a:p>
          <a:p>
            <a:pPr>
              <a:buNone/>
            </a:pPr>
            <a:r>
              <a:rPr lang="ru-RU" sz="1100" b="1" dirty="0" err="1" smtClean="0">
                <a:solidFill>
                  <a:schemeClr val="tx1"/>
                </a:solidFill>
                <a:latin typeface="Courier New" pitchFamily="49" charset="0"/>
                <a:cs typeface="Courier New" pitchFamily="49" charset="0"/>
              </a:rPr>
              <a:t>void</a:t>
            </a: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sender</a:t>
            </a: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seq_nr</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next_frame_to_send</a:t>
            </a:r>
            <a:r>
              <a:rPr lang="ru-RU" sz="1100" dirty="0" smtClean="0">
                <a:solidFill>
                  <a:schemeClr val="tx1"/>
                </a:solidFill>
                <a:latin typeface="Courier New" pitchFamily="49" charset="0"/>
                <a:cs typeface="Courier New" pitchFamily="49" charset="0"/>
              </a:rPr>
              <a:t>;          /* номер следующего кадра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frame</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s</a:t>
            </a:r>
            <a:r>
              <a:rPr lang="ru-RU" sz="1100" dirty="0" smtClean="0">
                <a:solidFill>
                  <a:schemeClr val="tx1"/>
                </a:solidFill>
                <a:latin typeface="Courier New" pitchFamily="49" charset="0"/>
                <a:cs typeface="Courier New" pitchFamily="49" charset="0"/>
              </a:rPr>
              <a:t>;                            /* временная переменная </a:t>
            </a:r>
            <a:r>
              <a:rPr lang="en-US" sz="1100" dirty="0" smtClean="0">
                <a:solidFill>
                  <a:schemeClr val="tx1"/>
                </a:solidFill>
                <a:latin typeface="Courier New" pitchFamily="49" charset="0"/>
                <a:cs typeface="Courier New" pitchFamily="49" charset="0"/>
              </a:rPr>
              <a:t>– </a:t>
            </a:r>
            <a:r>
              <a:rPr lang="ru-RU" sz="1100" dirty="0" smtClean="0">
                <a:solidFill>
                  <a:schemeClr val="tx1"/>
                </a:solidFill>
                <a:latin typeface="Courier New" pitchFamily="49" charset="0"/>
                <a:cs typeface="Courier New" pitchFamily="49" charset="0"/>
              </a:rPr>
              <a:t>кадр для передачи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packet</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buffer</a:t>
            </a:r>
            <a:r>
              <a:rPr lang="ru-RU" sz="1100" dirty="0" smtClean="0">
                <a:solidFill>
                  <a:schemeClr val="tx1"/>
                </a:solidFill>
                <a:latin typeface="Courier New" pitchFamily="49" charset="0"/>
                <a:cs typeface="Courier New" pitchFamily="49" charset="0"/>
              </a:rPr>
              <a:t>;                      /* буфер для исходящего пакета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event_type</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event</a:t>
            </a:r>
            <a:r>
              <a:rPr lang="ru-RU" sz="1100" dirty="0" smtClean="0">
                <a:solidFill>
                  <a:schemeClr val="tx1"/>
                </a:solidFill>
                <a:latin typeface="Courier New" pitchFamily="49" charset="0"/>
                <a:cs typeface="Courier New" pitchFamily="49" charset="0"/>
              </a:rPr>
              <a:t>;</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next_frame_to_send</a:t>
            </a:r>
            <a:r>
              <a:rPr lang="ru-RU" sz="1100" dirty="0" smtClean="0">
                <a:solidFill>
                  <a:schemeClr val="tx1"/>
                </a:solidFill>
                <a:latin typeface="Courier New" pitchFamily="49" charset="0"/>
                <a:cs typeface="Courier New" pitchFamily="49" charset="0"/>
              </a:rPr>
              <a:t> = 0;             /* инициализация номеров исх. кадров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from_network_layer</a:t>
            </a:r>
            <a:r>
              <a:rPr lang="ru-RU" sz="1100" dirty="0" smtClean="0">
                <a:solidFill>
                  <a:schemeClr val="tx1"/>
                </a:solidFill>
                <a:latin typeface="Courier New" pitchFamily="49" charset="0"/>
                <a:cs typeface="Courier New" pitchFamily="49" charset="0"/>
              </a:rPr>
              <a:t>(&amp;</a:t>
            </a:r>
            <a:r>
              <a:rPr lang="ru-RU" sz="1100" dirty="0" err="1" smtClean="0">
                <a:solidFill>
                  <a:schemeClr val="tx1"/>
                </a:solidFill>
                <a:latin typeface="Courier New" pitchFamily="49" charset="0"/>
                <a:cs typeface="Courier New" pitchFamily="49" charset="0"/>
              </a:rPr>
              <a:t>buffer</a:t>
            </a:r>
            <a:r>
              <a:rPr lang="ru-RU" sz="1100" dirty="0" smtClean="0">
                <a:solidFill>
                  <a:schemeClr val="tx1"/>
                </a:solidFill>
                <a:latin typeface="Courier New" pitchFamily="49" charset="0"/>
                <a:cs typeface="Courier New" pitchFamily="49" charset="0"/>
              </a:rPr>
              <a:t>);        /* получаем первый пакет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while</a:t>
            </a:r>
            <a:r>
              <a:rPr lang="ru-RU" sz="1100" dirty="0" smtClean="0">
                <a:solidFill>
                  <a:schemeClr val="tx1"/>
                </a:solidFill>
                <a:latin typeface="Courier New" pitchFamily="49" charset="0"/>
                <a:cs typeface="Courier New" pitchFamily="49" charset="0"/>
              </a:rPr>
              <a:t>(</a:t>
            </a:r>
            <a:r>
              <a:rPr lang="ru-RU" sz="1100" b="1" dirty="0" err="1" smtClean="0">
                <a:solidFill>
                  <a:schemeClr val="tx1"/>
                </a:solidFill>
                <a:latin typeface="Courier New" pitchFamily="49" charset="0"/>
                <a:cs typeface="Courier New" pitchFamily="49" charset="0"/>
              </a:rPr>
              <a:t>true</a:t>
            </a: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s.info</a:t>
            </a:r>
            <a:r>
              <a:rPr lang="ru-RU" sz="1100" dirty="0" smtClean="0">
                <a:solidFill>
                  <a:schemeClr val="tx1"/>
                </a:solidFill>
                <a:latin typeface="Courier New" pitchFamily="49" charset="0"/>
                <a:cs typeface="Courier New" pitchFamily="49" charset="0"/>
              </a:rPr>
              <a:t> = </a:t>
            </a:r>
            <a:r>
              <a:rPr lang="ru-RU" sz="1100" dirty="0" err="1" smtClean="0">
                <a:solidFill>
                  <a:schemeClr val="tx1"/>
                </a:solidFill>
                <a:latin typeface="Courier New" pitchFamily="49" charset="0"/>
                <a:cs typeface="Courier New" pitchFamily="49" charset="0"/>
              </a:rPr>
              <a:t>buffer</a:t>
            </a:r>
            <a:r>
              <a:rPr lang="ru-RU" sz="1100" dirty="0" smtClean="0">
                <a:solidFill>
                  <a:schemeClr val="tx1"/>
                </a:solidFill>
                <a:latin typeface="Courier New" pitchFamily="49" charset="0"/>
                <a:cs typeface="Courier New" pitchFamily="49" charset="0"/>
              </a:rPr>
              <a:t>;                  /* формируем кадр для передачи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s.seq</a:t>
            </a:r>
            <a:r>
              <a:rPr lang="ru-RU" sz="1100" dirty="0" smtClean="0">
                <a:solidFill>
                  <a:schemeClr val="tx1"/>
                </a:solidFill>
                <a:latin typeface="Courier New" pitchFamily="49" charset="0"/>
                <a:cs typeface="Courier New" pitchFamily="49" charset="0"/>
              </a:rPr>
              <a:t> = </a:t>
            </a:r>
            <a:r>
              <a:rPr lang="ru-RU" sz="1100" dirty="0" err="1" smtClean="0">
                <a:solidFill>
                  <a:schemeClr val="tx1"/>
                </a:solidFill>
                <a:latin typeface="Courier New" pitchFamily="49" charset="0"/>
                <a:cs typeface="Courier New" pitchFamily="49" charset="0"/>
              </a:rPr>
              <a:t>next_frame_to_send</a:t>
            </a:r>
            <a:r>
              <a:rPr lang="ru-RU" sz="1100" dirty="0" smtClean="0">
                <a:solidFill>
                  <a:schemeClr val="tx1"/>
                </a:solidFill>
                <a:latin typeface="Courier New" pitchFamily="49" charset="0"/>
                <a:cs typeface="Courier New" pitchFamily="49" charset="0"/>
              </a:rPr>
              <a:t>;</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to_physical_layer</a:t>
            </a:r>
            <a:r>
              <a:rPr lang="ru-RU" sz="1100" dirty="0" smtClean="0">
                <a:solidFill>
                  <a:schemeClr val="tx1"/>
                </a:solidFill>
                <a:latin typeface="Courier New" pitchFamily="49" charset="0"/>
                <a:cs typeface="Courier New" pitchFamily="49" charset="0"/>
              </a:rPr>
              <a:t>(&amp;</a:t>
            </a:r>
            <a:r>
              <a:rPr lang="ru-RU" sz="1100" dirty="0" err="1" smtClean="0">
                <a:solidFill>
                  <a:schemeClr val="tx1"/>
                </a:solidFill>
                <a:latin typeface="Courier New" pitchFamily="49" charset="0"/>
                <a:cs typeface="Courier New" pitchFamily="49" charset="0"/>
              </a:rPr>
              <a:t>s</a:t>
            </a:r>
            <a:r>
              <a:rPr lang="ru-RU" sz="1100" dirty="0" smtClean="0">
                <a:solidFill>
                  <a:schemeClr val="tx1"/>
                </a:solidFill>
                <a:latin typeface="Courier New" pitchFamily="49" charset="0"/>
                <a:cs typeface="Courier New" pitchFamily="49" charset="0"/>
              </a:rPr>
              <a:t>);            /* послать кадр по каналу */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start_timer</a:t>
            </a:r>
            <a:r>
              <a:rPr lang="ru-RU" sz="1100" dirty="0" smtClean="0">
                <a:solidFill>
                  <a:schemeClr val="tx1"/>
                </a:solidFill>
                <a:latin typeface="Courier New" pitchFamily="49" charset="0"/>
                <a:cs typeface="Courier New" pitchFamily="49" charset="0"/>
              </a:rPr>
              <a:t>(</a:t>
            </a:r>
            <a:r>
              <a:rPr lang="ru-RU" sz="1100" dirty="0" err="1" smtClean="0">
                <a:solidFill>
                  <a:schemeClr val="tx1"/>
                </a:solidFill>
                <a:latin typeface="Courier New" pitchFamily="49" charset="0"/>
                <a:cs typeface="Courier New" pitchFamily="49" charset="0"/>
              </a:rPr>
              <a:t>s.seq</a:t>
            </a:r>
            <a:r>
              <a:rPr lang="ru-RU" sz="1100" dirty="0" smtClean="0">
                <a:solidFill>
                  <a:schemeClr val="tx1"/>
                </a:solidFill>
                <a:latin typeface="Courier New" pitchFamily="49" charset="0"/>
                <a:cs typeface="Courier New" pitchFamily="49" charset="0"/>
              </a:rPr>
              <a:t>);               /* таймер для подтверждения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wait_for_event</a:t>
            </a:r>
            <a:r>
              <a:rPr lang="ru-RU" sz="1100" dirty="0" smtClean="0">
                <a:solidFill>
                  <a:schemeClr val="tx1"/>
                </a:solidFill>
                <a:latin typeface="Courier New" pitchFamily="49" charset="0"/>
                <a:cs typeface="Courier New" pitchFamily="49" charset="0"/>
              </a:rPr>
              <a:t>(&amp;</a:t>
            </a:r>
            <a:r>
              <a:rPr lang="ru-RU" sz="1100" dirty="0" err="1" smtClean="0">
                <a:solidFill>
                  <a:schemeClr val="tx1"/>
                </a:solidFill>
                <a:latin typeface="Courier New" pitchFamily="49" charset="0"/>
                <a:cs typeface="Courier New" pitchFamily="49" charset="0"/>
              </a:rPr>
              <a:t>event</a:t>
            </a:r>
            <a:r>
              <a:rPr lang="ru-RU" sz="1100" dirty="0" smtClean="0">
                <a:solidFill>
                  <a:schemeClr val="tx1"/>
                </a:solidFill>
                <a:latin typeface="Courier New" pitchFamily="49" charset="0"/>
                <a:cs typeface="Courier New" pitchFamily="49" charset="0"/>
              </a:rPr>
              <a:t>);           /* ожидаем события */</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if</a:t>
            </a:r>
            <a:r>
              <a:rPr lang="ru-RU" sz="1100" dirty="0" smtClean="0">
                <a:solidFill>
                  <a:schemeClr val="tx1"/>
                </a:solidFill>
                <a:latin typeface="Courier New" pitchFamily="49" charset="0"/>
                <a:cs typeface="Courier New" pitchFamily="49" charset="0"/>
              </a:rPr>
              <a:t>(</a:t>
            </a:r>
            <a:r>
              <a:rPr lang="ru-RU" sz="1100" dirty="0" err="1" smtClean="0">
                <a:solidFill>
                  <a:schemeClr val="tx1"/>
                </a:solidFill>
                <a:latin typeface="Courier New" pitchFamily="49" charset="0"/>
                <a:cs typeface="Courier New" pitchFamily="49" charset="0"/>
              </a:rPr>
              <a:t>event</a:t>
            </a:r>
            <a:r>
              <a:rPr lang="ru-RU" sz="1100" dirty="0" smtClean="0">
                <a:solidFill>
                  <a:schemeClr val="tx1"/>
                </a:solidFill>
                <a:latin typeface="Courier New" pitchFamily="49" charset="0"/>
                <a:cs typeface="Courier New" pitchFamily="49" charset="0"/>
              </a:rPr>
              <a:t> == </a:t>
            </a:r>
            <a:r>
              <a:rPr lang="ru-RU" sz="1100" dirty="0" err="1" smtClean="0">
                <a:solidFill>
                  <a:schemeClr val="tx1"/>
                </a:solidFill>
                <a:latin typeface="Courier New" pitchFamily="49" charset="0"/>
                <a:cs typeface="Courier New" pitchFamily="49" charset="0"/>
              </a:rPr>
              <a:t>frame_arrival</a:t>
            </a: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from_physical_layer</a:t>
            </a:r>
            <a:r>
              <a:rPr lang="ru-RU" sz="1100" dirty="0" smtClean="0">
                <a:solidFill>
                  <a:schemeClr val="tx1"/>
                </a:solidFill>
                <a:latin typeface="Courier New" pitchFamily="49" charset="0"/>
                <a:cs typeface="Courier New" pitchFamily="49" charset="0"/>
              </a:rPr>
              <a:t>(&amp;</a:t>
            </a:r>
            <a:r>
              <a:rPr lang="ru-RU" sz="1100" dirty="0" err="1" smtClean="0">
                <a:solidFill>
                  <a:schemeClr val="tx1"/>
                </a:solidFill>
                <a:latin typeface="Courier New" pitchFamily="49" charset="0"/>
                <a:cs typeface="Courier New" pitchFamily="49" charset="0"/>
              </a:rPr>
              <a:t>s</a:t>
            </a:r>
            <a:r>
              <a:rPr lang="ru-RU" sz="1100" dirty="0" smtClean="0">
                <a:solidFill>
                  <a:schemeClr val="tx1"/>
                </a:solidFill>
                <a:latin typeface="Courier New" pitchFamily="49" charset="0"/>
                <a:cs typeface="Courier New" pitchFamily="49" charset="0"/>
              </a:rPr>
              <a:t>);        /* получить подтверждение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if</a:t>
            </a:r>
            <a:r>
              <a:rPr lang="ru-RU" sz="1100" dirty="0" smtClean="0">
                <a:solidFill>
                  <a:schemeClr val="tx1"/>
                </a:solidFill>
                <a:latin typeface="Courier New" pitchFamily="49" charset="0"/>
                <a:cs typeface="Courier New" pitchFamily="49" charset="0"/>
              </a:rPr>
              <a:t>(</a:t>
            </a:r>
            <a:r>
              <a:rPr lang="ru-RU" sz="1100" dirty="0" err="1" smtClean="0">
                <a:solidFill>
                  <a:schemeClr val="tx1"/>
                </a:solidFill>
                <a:latin typeface="Courier New" pitchFamily="49" charset="0"/>
                <a:cs typeface="Courier New" pitchFamily="49" charset="0"/>
              </a:rPr>
              <a:t>s.ack</a:t>
            </a:r>
            <a:r>
              <a:rPr lang="ru-RU" sz="1100" dirty="0" smtClean="0">
                <a:solidFill>
                  <a:schemeClr val="tx1"/>
                </a:solidFill>
                <a:latin typeface="Courier New" pitchFamily="49" charset="0"/>
                <a:cs typeface="Courier New" pitchFamily="49" charset="0"/>
              </a:rPr>
              <a:t> == </a:t>
            </a:r>
            <a:r>
              <a:rPr lang="ru-RU" sz="1100" dirty="0" err="1" smtClean="0">
                <a:solidFill>
                  <a:schemeClr val="tx1"/>
                </a:solidFill>
                <a:latin typeface="Courier New" pitchFamily="49" charset="0"/>
                <a:cs typeface="Courier New" pitchFamily="49" charset="0"/>
              </a:rPr>
              <a:t>next_frame_to_send</a:t>
            </a: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from_network_layer</a:t>
            </a:r>
            <a:r>
              <a:rPr lang="ru-RU" sz="1100" dirty="0" smtClean="0">
                <a:solidFill>
                  <a:schemeClr val="tx1"/>
                </a:solidFill>
                <a:latin typeface="Courier New" pitchFamily="49" charset="0"/>
                <a:cs typeface="Courier New" pitchFamily="49" charset="0"/>
              </a:rPr>
              <a:t>(&amp;</a:t>
            </a:r>
            <a:r>
              <a:rPr lang="ru-RU" sz="1100" dirty="0" err="1" smtClean="0">
                <a:solidFill>
                  <a:schemeClr val="tx1"/>
                </a:solidFill>
                <a:latin typeface="Courier New" pitchFamily="49" charset="0"/>
                <a:cs typeface="Courier New" pitchFamily="49" charset="0"/>
              </a:rPr>
              <a:t>buffer</a:t>
            </a:r>
            <a:r>
              <a:rPr lang="ru-RU" sz="1100" dirty="0" smtClean="0">
                <a:solidFill>
                  <a:schemeClr val="tx1"/>
                </a:solidFill>
                <a:latin typeface="Courier New" pitchFamily="49" charset="0"/>
                <a:cs typeface="Courier New" pitchFamily="49" charset="0"/>
              </a:rPr>
              <a:t>);  /* получаем след. пакет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inc</a:t>
            </a:r>
            <a:r>
              <a:rPr lang="ru-RU" sz="1100" dirty="0" smtClean="0">
                <a:solidFill>
                  <a:schemeClr val="tx1"/>
                </a:solidFill>
                <a:latin typeface="Courier New" pitchFamily="49" charset="0"/>
                <a:cs typeface="Courier New" pitchFamily="49" charset="0"/>
              </a:rPr>
              <a:t>(</a:t>
            </a:r>
            <a:r>
              <a:rPr lang="ru-RU" sz="1100" dirty="0" err="1" smtClean="0">
                <a:solidFill>
                  <a:schemeClr val="tx1"/>
                </a:solidFill>
                <a:latin typeface="Courier New" pitchFamily="49" charset="0"/>
                <a:cs typeface="Courier New" pitchFamily="49" charset="0"/>
              </a:rPr>
              <a:t>next_frame_to_send</a:t>
            </a:r>
            <a:r>
              <a:rPr lang="ru-RU" sz="1100"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r>
              <a:rPr lang="ru-RU" sz="1100" dirty="0" smtClean="0">
                <a:solidFill>
                  <a:schemeClr val="tx1"/>
                </a:solidFill>
                <a:latin typeface="Courier New" pitchFamily="49" charset="0"/>
                <a:cs typeface="Courier New" pitchFamily="49" charset="0"/>
              </a:rPr>
              <a:t>меняем четность </a:t>
            </a:r>
            <a:r>
              <a:rPr lang="en-US" sz="1100" dirty="0" smtClean="0">
                <a:solidFill>
                  <a:schemeClr val="tx1"/>
                </a:solidFill>
                <a:latin typeface="Courier New" pitchFamily="49" charset="0"/>
                <a:cs typeface="Courier New" pitchFamily="49" charset="0"/>
              </a:rPr>
              <a:t>*/</a:t>
            </a:r>
            <a:endParaRPr lang="ru-RU" sz="1100" dirty="0" smtClean="0">
              <a:solidFill>
                <a:schemeClr val="tx1"/>
              </a:solidFill>
              <a:latin typeface="Courier New" pitchFamily="49" charset="0"/>
              <a:cs typeface="Courier New" pitchFamily="49" charset="0"/>
            </a:endParaRP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a:t>
            </a:r>
          </a:p>
        </p:txBody>
      </p:sp>
      <p:sp>
        <p:nvSpPr>
          <p:cNvPr id="4" name="Slide Number Placeholder 3"/>
          <p:cNvSpPr>
            <a:spLocks noGrp="1"/>
          </p:cNvSpPr>
          <p:nvPr>
            <p:ph type="sldNum" sz="quarter" idx="12"/>
          </p:nvPr>
        </p:nvSpPr>
        <p:spPr/>
        <p:txBody>
          <a:bodyPr/>
          <a:lstStyle/>
          <a:p>
            <a:fld id="{74F5D732-9FB6-49A6-B414-EBBF6B685AA6}" type="slidenum">
              <a:rPr lang="ru-RU" smtClean="0"/>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 – </a:t>
            </a:r>
            <a:r>
              <a:rPr lang="ru-RU" dirty="0" smtClean="0"/>
              <a:t>Получатель</a:t>
            </a:r>
            <a:endParaRPr lang="ru-RU" dirty="0"/>
          </a:p>
        </p:txBody>
      </p:sp>
      <p:sp>
        <p:nvSpPr>
          <p:cNvPr id="3" name="Content Placeholder 2"/>
          <p:cNvSpPr>
            <a:spLocks noGrp="1"/>
          </p:cNvSpPr>
          <p:nvPr>
            <p:ph idx="1"/>
          </p:nvPr>
        </p:nvSpPr>
        <p:spPr>
          <a:xfrm>
            <a:off x="304800" y="1554162"/>
            <a:ext cx="8686800" cy="4946672"/>
          </a:xfrm>
          <a:solidFill>
            <a:schemeClr val="bg1"/>
          </a:solidFill>
        </p:spPr>
        <p:txBody>
          <a:bodyPr>
            <a:noAutofit/>
          </a:bodyPr>
          <a:lstStyle/>
          <a:p>
            <a:pPr>
              <a:buNone/>
            </a:pPr>
            <a:r>
              <a:rPr lang="ru-RU" sz="1100" b="1" dirty="0" err="1" smtClean="0">
                <a:solidFill>
                  <a:schemeClr val="tx1"/>
                </a:solidFill>
                <a:latin typeface="Courier New" pitchFamily="49" charset="0"/>
                <a:cs typeface="Courier New" pitchFamily="49" charset="0"/>
              </a:rPr>
              <a:t>void</a:t>
            </a: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receiver</a:t>
            </a: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seq_nr</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frame_expected</a:t>
            </a:r>
            <a:r>
              <a:rPr lang="ru-RU" sz="1100" dirty="0" smtClean="0">
                <a:solidFill>
                  <a:schemeClr val="tx1"/>
                </a:solidFill>
                <a:latin typeface="Courier New" pitchFamily="49" charset="0"/>
                <a:cs typeface="Courier New" pitchFamily="49" charset="0"/>
              </a:rPr>
              <a:t>;                 /* номер ожидаемого кадра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frame</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r</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s</a:t>
            </a:r>
            <a:r>
              <a:rPr lang="ru-RU" sz="1100" dirty="0" smtClean="0">
                <a:solidFill>
                  <a:schemeClr val="tx1"/>
                </a:solidFill>
                <a:latin typeface="Courier New" pitchFamily="49" charset="0"/>
                <a:cs typeface="Courier New" pitchFamily="49" charset="0"/>
              </a:rPr>
              <a:t>;                            /* получаемый кадр и кадр подтверждения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event_type</a:t>
            </a: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event</a:t>
            </a:r>
            <a:r>
              <a:rPr lang="ru-RU" sz="1100" dirty="0" smtClean="0">
                <a:solidFill>
                  <a:schemeClr val="tx1"/>
                </a:solidFill>
                <a:latin typeface="Courier New" pitchFamily="49" charset="0"/>
                <a:cs typeface="Courier New" pitchFamily="49" charset="0"/>
              </a:rPr>
              <a:t>;</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frame_expected</a:t>
            </a:r>
            <a:r>
              <a:rPr lang="ru-RU" sz="1100" dirty="0" smtClean="0">
                <a:solidFill>
                  <a:schemeClr val="tx1"/>
                </a:solidFill>
                <a:latin typeface="Courier New" pitchFamily="49" charset="0"/>
                <a:cs typeface="Courier New" pitchFamily="49" charset="0"/>
              </a:rPr>
              <a:t> = 0;                    /* инициализация номера ожидаемого кадров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while</a:t>
            </a:r>
            <a:r>
              <a:rPr lang="ru-RU" sz="1100" dirty="0" smtClean="0">
                <a:solidFill>
                  <a:schemeClr val="tx1"/>
                </a:solidFill>
                <a:latin typeface="Courier New" pitchFamily="49" charset="0"/>
                <a:cs typeface="Courier New" pitchFamily="49" charset="0"/>
              </a:rPr>
              <a:t>(</a:t>
            </a:r>
            <a:r>
              <a:rPr lang="ru-RU" sz="1100" b="1" dirty="0" err="1" smtClean="0">
                <a:solidFill>
                  <a:schemeClr val="tx1"/>
                </a:solidFill>
                <a:latin typeface="Courier New" pitchFamily="49" charset="0"/>
                <a:cs typeface="Courier New" pitchFamily="49" charset="0"/>
              </a:rPr>
              <a:t>true</a:t>
            </a:r>
            <a:r>
              <a:rPr lang="ru-RU" sz="1100" dirty="0" smtClean="0">
                <a:solidFill>
                  <a:schemeClr val="tx1"/>
                </a:solidFill>
                <a:latin typeface="Courier New" pitchFamily="49" charset="0"/>
                <a:cs typeface="Courier New" pitchFamily="49" charset="0"/>
              </a:rPr>
              <a:t>)</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wait_for_event</a:t>
            </a:r>
            <a:r>
              <a:rPr lang="ru-RU" sz="1100" dirty="0" smtClean="0">
                <a:solidFill>
                  <a:schemeClr val="tx1"/>
                </a:solidFill>
                <a:latin typeface="Courier New" pitchFamily="49" charset="0"/>
                <a:cs typeface="Courier New" pitchFamily="49" charset="0"/>
              </a:rPr>
              <a:t>(&amp;</a:t>
            </a:r>
            <a:r>
              <a:rPr lang="ru-RU" sz="1100" dirty="0" err="1" smtClean="0">
                <a:solidFill>
                  <a:schemeClr val="tx1"/>
                </a:solidFill>
                <a:latin typeface="Courier New" pitchFamily="49" charset="0"/>
                <a:cs typeface="Courier New" pitchFamily="49" charset="0"/>
              </a:rPr>
              <a:t>event</a:t>
            </a:r>
            <a:r>
              <a:rPr lang="ru-RU" sz="1100" dirty="0" smtClean="0">
                <a:solidFill>
                  <a:schemeClr val="tx1"/>
                </a:solidFill>
                <a:latin typeface="Courier New" pitchFamily="49" charset="0"/>
                <a:cs typeface="Courier New" pitchFamily="49" charset="0"/>
              </a:rPr>
              <a:t>);</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if</a:t>
            </a:r>
            <a:r>
              <a:rPr lang="ru-RU" sz="1100" dirty="0" smtClean="0">
                <a:solidFill>
                  <a:schemeClr val="tx1"/>
                </a:solidFill>
                <a:latin typeface="Courier New" pitchFamily="49" charset="0"/>
                <a:cs typeface="Courier New" pitchFamily="49" charset="0"/>
              </a:rPr>
              <a:t>(</a:t>
            </a:r>
            <a:r>
              <a:rPr lang="ru-RU" sz="1100" dirty="0" err="1" smtClean="0">
                <a:solidFill>
                  <a:schemeClr val="tx1"/>
                </a:solidFill>
                <a:latin typeface="Courier New" pitchFamily="49" charset="0"/>
                <a:cs typeface="Courier New" pitchFamily="49" charset="0"/>
              </a:rPr>
              <a:t>event</a:t>
            </a:r>
            <a:r>
              <a:rPr lang="ru-RU" sz="1100" dirty="0" smtClean="0">
                <a:solidFill>
                  <a:schemeClr val="tx1"/>
                </a:solidFill>
                <a:latin typeface="Courier New" pitchFamily="49" charset="0"/>
                <a:cs typeface="Courier New" pitchFamily="49" charset="0"/>
              </a:rPr>
              <a:t> == </a:t>
            </a:r>
            <a:r>
              <a:rPr lang="ru-RU" sz="1100" dirty="0" err="1" smtClean="0">
                <a:solidFill>
                  <a:schemeClr val="tx1"/>
                </a:solidFill>
                <a:latin typeface="Courier New" pitchFamily="49" charset="0"/>
                <a:cs typeface="Courier New" pitchFamily="49" charset="0"/>
              </a:rPr>
              <a:t>frame_arrival</a:t>
            </a:r>
            <a:r>
              <a:rPr lang="ru-RU" sz="1100" dirty="0" smtClean="0">
                <a:solidFill>
                  <a:schemeClr val="tx1"/>
                </a:solidFill>
                <a:latin typeface="Courier New" pitchFamily="49" charset="0"/>
                <a:cs typeface="Courier New" pitchFamily="49" charset="0"/>
              </a:rPr>
              <a:t>)           /* приходит какой-то кадр */</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from_physical_layer</a:t>
            </a:r>
            <a:r>
              <a:rPr lang="ru-RU" sz="1100" dirty="0" smtClean="0">
                <a:solidFill>
                  <a:schemeClr val="tx1"/>
                </a:solidFill>
                <a:latin typeface="Courier New" pitchFamily="49" charset="0"/>
                <a:cs typeface="Courier New" pitchFamily="49" charset="0"/>
              </a:rPr>
              <a:t>(&amp;</a:t>
            </a:r>
            <a:r>
              <a:rPr lang="ru-RU" sz="1100" dirty="0" err="1" smtClean="0">
                <a:solidFill>
                  <a:schemeClr val="tx1"/>
                </a:solidFill>
                <a:latin typeface="Courier New" pitchFamily="49" charset="0"/>
                <a:cs typeface="Courier New" pitchFamily="49" charset="0"/>
              </a:rPr>
              <a:t>r</a:t>
            </a:r>
            <a:r>
              <a:rPr lang="ru-RU" sz="1100" dirty="0" smtClean="0">
                <a:solidFill>
                  <a:schemeClr val="tx1"/>
                </a:solidFill>
                <a:latin typeface="Courier New" pitchFamily="49" charset="0"/>
                <a:cs typeface="Courier New" pitchFamily="49" charset="0"/>
              </a:rPr>
              <a:t>);           /* получаем его с физического уровня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if</a:t>
            </a:r>
            <a:r>
              <a:rPr lang="ru-RU" sz="1100" dirty="0" smtClean="0">
                <a:solidFill>
                  <a:schemeClr val="tx1"/>
                </a:solidFill>
                <a:latin typeface="Courier New" pitchFamily="49" charset="0"/>
                <a:cs typeface="Courier New" pitchFamily="49" charset="0"/>
              </a:rPr>
              <a:t>(</a:t>
            </a:r>
            <a:r>
              <a:rPr lang="ru-RU" sz="1100" dirty="0" err="1" smtClean="0">
                <a:solidFill>
                  <a:schemeClr val="tx1"/>
                </a:solidFill>
                <a:latin typeface="Courier New" pitchFamily="49" charset="0"/>
                <a:cs typeface="Courier New" pitchFamily="49" charset="0"/>
              </a:rPr>
              <a:t>r.seq</a:t>
            </a:r>
            <a:r>
              <a:rPr lang="ru-RU" sz="1100" dirty="0" smtClean="0">
                <a:solidFill>
                  <a:schemeClr val="tx1"/>
                </a:solidFill>
                <a:latin typeface="Courier New" pitchFamily="49" charset="0"/>
                <a:cs typeface="Courier New" pitchFamily="49" charset="0"/>
              </a:rPr>
              <a:t> == </a:t>
            </a:r>
            <a:r>
              <a:rPr lang="ru-RU" sz="1100" dirty="0" err="1" smtClean="0">
                <a:solidFill>
                  <a:schemeClr val="tx1"/>
                </a:solidFill>
                <a:latin typeface="Courier New" pitchFamily="49" charset="0"/>
                <a:cs typeface="Courier New" pitchFamily="49" charset="0"/>
              </a:rPr>
              <a:t>frame_expected</a:t>
            </a:r>
            <a:r>
              <a:rPr lang="ru-RU" sz="1100" dirty="0" smtClean="0">
                <a:solidFill>
                  <a:schemeClr val="tx1"/>
                </a:solidFill>
                <a:latin typeface="Courier New" pitchFamily="49" charset="0"/>
                <a:cs typeface="Courier New" pitchFamily="49" charset="0"/>
              </a:rPr>
              <a:t>)        /* если ожидаем именно его */</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to_network_layer</a:t>
            </a:r>
            <a:r>
              <a:rPr lang="ru-RU" sz="1100" dirty="0" smtClean="0">
                <a:solidFill>
                  <a:schemeClr val="tx1"/>
                </a:solidFill>
                <a:latin typeface="Courier New" pitchFamily="49" charset="0"/>
                <a:cs typeface="Courier New" pitchFamily="49" charset="0"/>
              </a:rPr>
              <a:t>(&amp;</a:t>
            </a:r>
            <a:r>
              <a:rPr lang="ru-RU" sz="1100" dirty="0" err="1" smtClean="0">
                <a:solidFill>
                  <a:schemeClr val="tx1"/>
                </a:solidFill>
                <a:latin typeface="Courier New" pitchFamily="49" charset="0"/>
                <a:cs typeface="Courier New" pitchFamily="49" charset="0"/>
              </a:rPr>
              <a:t>r.info</a:t>
            </a:r>
            <a:r>
              <a:rPr lang="ru-RU" sz="1100" dirty="0" smtClean="0">
                <a:solidFill>
                  <a:schemeClr val="tx1"/>
                </a:solidFill>
                <a:latin typeface="Courier New" pitchFamily="49" charset="0"/>
                <a:cs typeface="Courier New" pitchFamily="49" charset="0"/>
              </a:rPr>
              <a:t>);       /* отдаем пакет на сетевой уровень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inc</a:t>
            </a:r>
            <a:r>
              <a:rPr lang="ru-RU" sz="1100" dirty="0" smtClean="0">
                <a:solidFill>
                  <a:schemeClr val="tx1"/>
                </a:solidFill>
                <a:latin typeface="Courier New" pitchFamily="49" charset="0"/>
                <a:cs typeface="Courier New" pitchFamily="49" charset="0"/>
              </a:rPr>
              <a:t>(</a:t>
            </a:r>
            <a:r>
              <a:rPr lang="ru-RU" sz="1100" dirty="0" err="1" smtClean="0">
                <a:solidFill>
                  <a:schemeClr val="tx1"/>
                </a:solidFill>
                <a:latin typeface="Courier New" pitchFamily="49" charset="0"/>
                <a:cs typeface="Courier New" pitchFamily="49" charset="0"/>
              </a:rPr>
              <a:t>frame_expected</a:t>
            </a:r>
            <a:r>
              <a:rPr lang="ru-RU" sz="1100"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r>
              <a:rPr lang="ru-RU" sz="1100" dirty="0" smtClean="0">
                <a:solidFill>
                  <a:schemeClr val="tx1"/>
                </a:solidFill>
                <a:latin typeface="Courier New" pitchFamily="49" charset="0"/>
                <a:cs typeface="Courier New" pitchFamily="49" charset="0"/>
              </a:rPr>
              <a:t>меняем четность </a:t>
            </a:r>
            <a:r>
              <a:rPr lang="en-US" sz="1100" dirty="0" smtClean="0">
                <a:solidFill>
                  <a:schemeClr val="tx1"/>
                </a:solidFill>
                <a:latin typeface="Courier New" pitchFamily="49" charset="0"/>
                <a:cs typeface="Courier New" pitchFamily="49" charset="0"/>
              </a:rPr>
              <a:t>*/</a:t>
            </a:r>
            <a:endParaRPr lang="ru-RU" sz="1100" dirty="0" smtClean="0">
              <a:solidFill>
                <a:schemeClr val="tx1"/>
              </a:solidFill>
              <a:latin typeface="Courier New" pitchFamily="49" charset="0"/>
              <a:cs typeface="Courier New" pitchFamily="49" charset="0"/>
            </a:endParaRP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r>
              <a:rPr lang="ru-RU" sz="1100" dirty="0" err="1" smtClean="0">
                <a:solidFill>
                  <a:schemeClr val="tx1"/>
                </a:solidFill>
                <a:latin typeface="Courier New" pitchFamily="49" charset="0"/>
                <a:cs typeface="Courier New" pitchFamily="49" charset="0"/>
              </a:rPr>
              <a:t>s.ack</a:t>
            </a:r>
            <a:r>
              <a:rPr lang="ru-RU" sz="1100" dirty="0" smtClean="0">
                <a:solidFill>
                  <a:schemeClr val="tx1"/>
                </a:solidFill>
                <a:latin typeface="Courier New" pitchFamily="49" charset="0"/>
                <a:cs typeface="Courier New" pitchFamily="49" charset="0"/>
              </a:rPr>
              <a:t> = </a:t>
            </a:r>
            <a:r>
              <a:rPr lang="ru-RU" sz="1100" dirty="0" err="1" smtClean="0">
                <a:solidFill>
                  <a:schemeClr val="tx1"/>
                </a:solidFill>
                <a:latin typeface="Courier New" pitchFamily="49" charset="0"/>
                <a:cs typeface="Courier New" pitchFamily="49" charset="0"/>
              </a:rPr>
              <a:t>previous</a:t>
            </a:r>
            <a:r>
              <a:rPr lang="ru-RU" sz="1100" dirty="0" smtClean="0">
                <a:solidFill>
                  <a:schemeClr val="tx1"/>
                </a:solidFill>
                <a:latin typeface="Courier New" pitchFamily="49" charset="0"/>
                <a:cs typeface="Courier New" pitchFamily="49" charset="0"/>
              </a:rPr>
              <a:t>(</a:t>
            </a:r>
            <a:r>
              <a:rPr lang="ru-RU" sz="1100" dirty="0" err="1" smtClean="0">
                <a:solidFill>
                  <a:schemeClr val="tx1"/>
                </a:solidFill>
                <a:latin typeface="Courier New" pitchFamily="49" charset="0"/>
                <a:cs typeface="Courier New" pitchFamily="49" charset="0"/>
              </a:rPr>
              <a:t>frame_expected</a:t>
            </a:r>
            <a:r>
              <a:rPr lang="ru-RU" sz="1100"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r>
              <a:rPr lang="ru-RU" sz="1100" dirty="0" smtClean="0">
                <a:solidFill>
                  <a:schemeClr val="tx1"/>
                </a:solidFill>
                <a:latin typeface="Courier New" pitchFamily="49" charset="0"/>
                <a:cs typeface="Courier New" pitchFamily="49" charset="0"/>
              </a:rPr>
              <a:t>выставляем четность подтверждения </a:t>
            </a:r>
            <a:r>
              <a:rPr lang="en-US" sz="1100" dirty="0" smtClean="0">
                <a:solidFill>
                  <a:schemeClr val="tx1"/>
                </a:solidFill>
                <a:latin typeface="Courier New" pitchFamily="49" charset="0"/>
                <a:cs typeface="Courier New" pitchFamily="49" charset="0"/>
              </a:rPr>
              <a:t>*/</a:t>
            </a:r>
            <a:endParaRPr lang="ru-RU" sz="1100" dirty="0" smtClean="0">
              <a:solidFill>
                <a:schemeClr val="tx1"/>
              </a:solidFill>
              <a:latin typeface="Courier New" pitchFamily="49" charset="0"/>
              <a:cs typeface="Courier New" pitchFamily="49" charset="0"/>
            </a:endParaRPr>
          </a:p>
          <a:p>
            <a:pPr>
              <a:buNone/>
            </a:pPr>
            <a:r>
              <a:rPr lang="ru-RU" sz="1100" dirty="0" smtClean="0">
                <a:solidFill>
                  <a:schemeClr val="tx1"/>
                </a:solidFill>
                <a:latin typeface="Courier New" pitchFamily="49" charset="0"/>
                <a:cs typeface="Courier New" pitchFamily="49" charset="0"/>
              </a:rPr>
              <a:t>      </a:t>
            </a:r>
            <a:r>
              <a:rPr lang="ru-RU" sz="1100" b="1" dirty="0" err="1" smtClean="0">
                <a:solidFill>
                  <a:schemeClr val="tx1"/>
                </a:solidFill>
                <a:latin typeface="Courier New" pitchFamily="49" charset="0"/>
                <a:cs typeface="Courier New" pitchFamily="49" charset="0"/>
              </a:rPr>
              <a:t>to_physical_layer</a:t>
            </a:r>
            <a:r>
              <a:rPr lang="ru-RU" sz="1100" dirty="0" smtClean="0">
                <a:solidFill>
                  <a:schemeClr val="tx1"/>
                </a:solidFill>
                <a:latin typeface="Courier New" pitchFamily="49" charset="0"/>
                <a:cs typeface="Courier New" pitchFamily="49" charset="0"/>
              </a:rPr>
              <a:t>(&amp;</a:t>
            </a:r>
            <a:r>
              <a:rPr lang="ru-RU" sz="1100" dirty="0" err="1" smtClean="0">
                <a:solidFill>
                  <a:schemeClr val="tx1"/>
                </a:solidFill>
                <a:latin typeface="Courier New" pitchFamily="49" charset="0"/>
                <a:cs typeface="Courier New" pitchFamily="49" charset="0"/>
              </a:rPr>
              <a:t>s</a:t>
            </a:r>
            <a:r>
              <a:rPr lang="ru-RU" sz="1100"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r>
              <a:rPr lang="ru-RU" sz="1100" dirty="0" smtClean="0">
                <a:solidFill>
                  <a:schemeClr val="tx1"/>
                </a:solidFill>
                <a:latin typeface="Courier New" pitchFamily="49" charset="0"/>
                <a:cs typeface="Courier New" pitchFamily="49" charset="0"/>
              </a:rPr>
              <a:t>отправляем подтверждение </a:t>
            </a:r>
            <a:r>
              <a:rPr lang="en-US" sz="1100" dirty="0" smtClean="0">
                <a:solidFill>
                  <a:schemeClr val="tx1"/>
                </a:solidFill>
                <a:latin typeface="Courier New" pitchFamily="49" charset="0"/>
                <a:cs typeface="Courier New" pitchFamily="49" charset="0"/>
              </a:rPr>
              <a:t>*/</a:t>
            </a:r>
            <a:endParaRPr lang="ru-RU" sz="1100" dirty="0" smtClean="0">
              <a:solidFill>
                <a:schemeClr val="tx1"/>
              </a:solidFill>
              <a:latin typeface="Courier New" pitchFamily="49" charset="0"/>
              <a:cs typeface="Courier New" pitchFamily="49" charset="0"/>
            </a:endParaRP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  }</a:t>
            </a:r>
          </a:p>
          <a:p>
            <a:pPr>
              <a:buNone/>
            </a:pPr>
            <a:r>
              <a:rPr lang="ru-RU" sz="1100" dirty="0" smtClean="0">
                <a:solidFill>
                  <a:schemeClr val="tx1"/>
                </a:solidFill>
                <a:latin typeface="Courier New" pitchFamily="49" charset="0"/>
                <a:cs typeface="Courier New" pitchFamily="49" charset="0"/>
              </a:rPr>
              <a:t>}</a:t>
            </a:r>
          </a:p>
          <a:p>
            <a:pPr>
              <a:buNone/>
            </a:pPr>
            <a:endParaRPr lang="ru-RU" sz="1100" dirty="0">
              <a:solidFill>
                <a:schemeClr val="tx1"/>
              </a:solidFill>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74F5D732-9FB6-49A6-B414-EBBF6B685AA6}" type="slidenum">
              <a:rPr lang="ru-RU" smtClean="0"/>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 – </a:t>
            </a:r>
            <a:r>
              <a:rPr lang="ru-RU" dirty="0" smtClean="0"/>
              <a:t>автомат</a:t>
            </a:r>
            <a:endParaRPr lang="ru-RU" dirty="0"/>
          </a:p>
        </p:txBody>
      </p:sp>
      <p:sp>
        <p:nvSpPr>
          <p:cNvPr id="3" name="Content Placeholder 2"/>
          <p:cNvSpPr>
            <a:spLocks noGrp="1"/>
          </p:cNvSpPr>
          <p:nvPr>
            <p:ph idx="1"/>
          </p:nvPr>
        </p:nvSpPr>
        <p:spPr>
          <a:xfrm>
            <a:off x="304800" y="1285860"/>
            <a:ext cx="8686800" cy="1946275"/>
          </a:xfrm>
        </p:spPr>
        <p:txBody>
          <a:bodyPr>
            <a:normAutofit fontScale="70000" lnSpcReduction="20000"/>
          </a:bodyPr>
          <a:lstStyle/>
          <a:p>
            <a:pPr marL="0">
              <a:buNone/>
            </a:pPr>
            <a:r>
              <a:rPr lang="ru-RU" dirty="0" smtClean="0"/>
              <a:t>Состояние: номер посылаемого кадра, номер ожидаемого кадра и содержимое канала (номер кадра</a:t>
            </a:r>
            <a:r>
              <a:rPr lang="en-US" dirty="0" smtClean="0"/>
              <a:t>, </a:t>
            </a:r>
            <a:r>
              <a:rPr lang="ru-RU" dirty="0" smtClean="0"/>
              <a:t>подтверждение </a:t>
            </a:r>
            <a:r>
              <a:rPr lang="en-US" dirty="0" smtClean="0"/>
              <a:t>A</a:t>
            </a:r>
            <a:r>
              <a:rPr lang="ru-RU" dirty="0" smtClean="0"/>
              <a:t> или мусор -)</a:t>
            </a:r>
          </a:p>
          <a:p>
            <a:r>
              <a:rPr lang="ru-RU" dirty="0" smtClean="0"/>
              <a:t>Зеленые переходы – отправитель</a:t>
            </a:r>
          </a:p>
          <a:p>
            <a:r>
              <a:rPr lang="ru-RU" dirty="0" smtClean="0"/>
              <a:t>Черные переходы – потери информации в канале</a:t>
            </a:r>
          </a:p>
          <a:p>
            <a:r>
              <a:rPr lang="ru-RU" dirty="0" smtClean="0"/>
              <a:t>Синие переходы – получатель</a:t>
            </a:r>
          </a:p>
        </p:txBody>
      </p:sp>
      <p:sp>
        <p:nvSpPr>
          <p:cNvPr id="4" name="Slide Number Placeholder 3"/>
          <p:cNvSpPr>
            <a:spLocks noGrp="1"/>
          </p:cNvSpPr>
          <p:nvPr>
            <p:ph type="sldNum" sz="quarter" idx="12"/>
          </p:nvPr>
        </p:nvSpPr>
        <p:spPr/>
        <p:txBody>
          <a:bodyPr/>
          <a:lstStyle/>
          <a:p>
            <a:fld id="{74F5D732-9FB6-49A6-B414-EBBF6B685AA6}" type="slidenum">
              <a:rPr lang="ru-RU" smtClean="0"/>
              <a:pPr/>
              <a:t>39</a:t>
            </a:fld>
            <a:endParaRPr lang="ru-RU"/>
          </a:p>
        </p:txBody>
      </p:sp>
      <p:sp>
        <p:nvSpPr>
          <p:cNvPr id="5" name="Rounded Rectangle 4"/>
          <p:cNvSpPr/>
          <p:nvPr/>
        </p:nvSpPr>
        <p:spPr>
          <a:xfrm>
            <a:off x="3071802" y="3786190"/>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bg2">
                    <a:lumMod val="25000"/>
                  </a:schemeClr>
                </a:solidFill>
              </a:rPr>
              <a:t>0 0 0</a:t>
            </a:r>
            <a:endParaRPr lang="ru-RU" dirty="0">
              <a:solidFill>
                <a:schemeClr val="bg2">
                  <a:lumMod val="25000"/>
                </a:schemeClr>
              </a:solidFill>
            </a:endParaRPr>
          </a:p>
        </p:txBody>
      </p:sp>
      <p:sp>
        <p:nvSpPr>
          <p:cNvPr id="6" name="Rounded Rectangle 5"/>
          <p:cNvSpPr/>
          <p:nvPr/>
        </p:nvSpPr>
        <p:spPr>
          <a:xfrm>
            <a:off x="5429256" y="3786190"/>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bg2">
                    <a:lumMod val="25000"/>
                  </a:schemeClr>
                </a:solidFill>
              </a:rPr>
              <a:t>0 1 </a:t>
            </a:r>
            <a:r>
              <a:rPr lang="en-US" dirty="0" smtClean="0">
                <a:solidFill>
                  <a:schemeClr val="bg2">
                    <a:lumMod val="25000"/>
                  </a:schemeClr>
                </a:solidFill>
              </a:rPr>
              <a:t>A</a:t>
            </a:r>
            <a:endParaRPr lang="ru-RU" dirty="0">
              <a:solidFill>
                <a:schemeClr val="bg2">
                  <a:lumMod val="25000"/>
                </a:schemeClr>
              </a:solidFill>
            </a:endParaRPr>
          </a:p>
        </p:txBody>
      </p:sp>
      <p:sp>
        <p:nvSpPr>
          <p:cNvPr id="7" name="Rounded Rectangle 6"/>
          <p:cNvSpPr/>
          <p:nvPr/>
        </p:nvSpPr>
        <p:spPr>
          <a:xfrm>
            <a:off x="642910" y="3071810"/>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bg2">
                    <a:lumMod val="25000"/>
                  </a:schemeClr>
                </a:solidFill>
              </a:rPr>
              <a:t>- - -</a:t>
            </a:r>
            <a:endParaRPr lang="ru-RU" dirty="0">
              <a:solidFill>
                <a:schemeClr val="bg2">
                  <a:lumMod val="25000"/>
                </a:schemeClr>
              </a:solidFill>
            </a:endParaRPr>
          </a:p>
        </p:txBody>
      </p:sp>
      <p:sp>
        <p:nvSpPr>
          <p:cNvPr id="8" name="Rounded Rectangle 7"/>
          <p:cNvSpPr/>
          <p:nvPr/>
        </p:nvSpPr>
        <p:spPr>
          <a:xfrm>
            <a:off x="2071670" y="3071810"/>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bg2">
                    <a:lumMod val="25000"/>
                  </a:schemeClr>
                </a:solidFill>
              </a:rPr>
              <a:t>0 0 -</a:t>
            </a:r>
            <a:endParaRPr lang="ru-RU" dirty="0">
              <a:solidFill>
                <a:schemeClr val="bg2">
                  <a:lumMod val="25000"/>
                </a:schemeClr>
              </a:solidFill>
            </a:endParaRPr>
          </a:p>
        </p:txBody>
      </p:sp>
      <p:cxnSp>
        <p:nvCxnSpPr>
          <p:cNvPr id="10" name="Straight Arrow Connector 9"/>
          <p:cNvCxnSpPr>
            <a:stCxn id="7" idx="3"/>
            <a:endCxn id="8" idx="1"/>
          </p:cNvCxnSpPr>
          <p:nvPr/>
        </p:nvCxnSpPr>
        <p:spPr>
          <a:xfrm>
            <a:off x="1357290" y="3286124"/>
            <a:ext cx="714380" cy="1588"/>
          </a:xfrm>
          <a:prstGeom prst="straightConnector1">
            <a:avLst/>
          </a:prstGeom>
          <a:ln w="25400">
            <a:solidFill>
              <a:schemeClr val="accent6">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5" idx="0"/>
          </p:cNvCxnSpPr>
          <p:nvPr/>
        </p:nvCxnSpPr>
        <p:spPr>
          <a:xfrm>
            <a:off x="2786050" y="3286124"/>
            <a:ext cx="642942" cy="500066"/>
          </a:xfrm>
          <a:prstGeom prst="curvedConnector2">
            <a:avLst/>
          </a:prstGeom>
          <a:ln w="25400">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a:endCxn id="8" idx="2"/>
          </p:cNvCxnSpPr>
          <p:nvPr/>
        </p:nvCxnSpPr>
        <p:spPr>
          <a:xfrm rot="10800000">
            <a:off x="2428860" y="3500438"/>
            <a:ext cx="642942" cy="500066"/>
          </a:xfrm>
          <a:prstGeom prst="curvedConnector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29256" y="5214950"/>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bg2">
                    <a:lumMod val="25000"/>
                  </a:schemeClr>
                </a:solidFill>
              </a:rPr>
              <a:t>1</a:t>
            </a:r>
            <a:r>
              <a:rPr lang="ru-RU" dirty="0" smtClean="0">
                <a:solidFill>
                  <a:schemeClr val="bg2">
                    <a:lumMod val="25000"/>
                  </a:schemeClr>
                </a:solidFill>
              </a:rPr>
              <a:t> 1 </a:t>
            </a:r>
            <a:r>
              <a:rPr lang="en-US" dirty="0" smtClean="0">
                <a:solidFill>
                  <a:schemeClr val="bg2">
                    <a:lumMod val="25000"/>
                  </a:schemeClr>
                </a:solidFill>
              </a:rPr>
              <a:t>1</a:t>
            </a:r>
            <a:endParaRPr lang="ru-RU" dirty="0">
              <a:solidFill>
                <a:schemeClr val="bg2">
                  <a:lumMod val="25000"/>
                </a:schemeClr>
              </a:solidFill>
            </a:endParaRPr>
          </a:p>
        </p:txBody>
      </p:sp>
      <p:cxnSp>
        <p:nvCxnSpPr>
          <p:cNvPr id="16" name="Straight Arrow Connector 15"/>
          <p:cNvCxnSpPr>
            <a:stCxn id="5" idx="3"/>
            <a:endCxn id="6" idx="1"/>
          </p:cNvCxnSpPr>
          <p:nvPr/>
        </p:nvCxnSpPr>
        <p:spPr>
          <a:xfrm>
            <a:off x="3786182" y="4000504"/>
            <a:ext cx="1643074" cy="1588"/>
          </a:xfrm>
          <a:prstGeom prst="straightConnector1">
            <a:avLst/>
          </a:prstGeom>
          <a:ln w="25400">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143636" y="2857496"/>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bg2">
                    <a:lumMod val="25000"/>
                  </a:schemeClr>
                </a:solidFill>
              </a:rPr>
              <a:t>0 1 -</a:t>
            </a:r>
            <a:endParaRPr lang="ru-RU" dirty="0">
              <a:solidFill>
                <a:schemeClr val="bg2">
                  <a:lumMod val="25000"/>
                </a:schemeClr>
              </a:solidFill>
            </a:endParaRPr>
          </a:p>
        </p:txBody>
      </p:sp>
      <p:sp>
        <p:nvSpPr>
          <p:cNvPr id="20" name="Rounded Rectangle 19"/>
          <p:cNvSpPr/>
          <p:nvPr/>
        </p:nvSpPr>
        <p:spPr>
          <a:xfrm>
            <a:off x="6929454" y="3357562"/>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bg2">
                    <a:lumMod val="25000"/>
                  </a:schemeClr>
                </a:solidFill>
              </a:rPr>
              <a:t>0 1 </a:t>
            </a:r>
            <a:r>
              <a:rPr lang="en-US" dirty="0" smtClean="0">
                <a:solidFill>
                  <a:schemeClr val="bg2">
                    <a:lumMod val="25000"/>
                  </a:schemeClr>
                </a:solidFill>
              </a:rPr>
              <a:t>0</a:t>
            </a:r>
            <a:endParaRPr lang="ru-RU" dirty="0">
              <a:solidFill>
                <a:schemeClr val="bg2">
                  <a:lumMod val="25000"/>
                </a:schemeClr>
              </a:solidFill>
            </a:endParaRPr>
          </a:p>
        </p:txBody>
      </p:sp>
      <p:cxnSp>
        <p:nvCxnSpPr>
          <p:cNvPr id="21" name="Straight Arrow Connector 13"/>
          <p:cNvCxnSpPr>
            <a:stCxn id="6" idx="0"/>
            <a:endCxn id="19" idx="1"/>
          </p:cNvCxnSpPr>
          <p:nvPr/>
        </p:nvCxnSpPr>
        <p:spPr>
          <a:xfrm rot="5400000" flipH="1" flipV="1">
            <a:off x="5607851" y="3250405"/>
            <a:ext cx="714380" cy="357190"/>
          </a:xfrm>
          <a:prstGeom prst="curvedConnector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13"/>
          <p:cNvCxnSpPr>
            <a:stCxn id="20" idx="0"/>
            <a:endCxn id="19" idx="3"/>
          </p:cNvCxnSpPr>
          <p:nvPr/>
        </p:nvCxnSpPr>
        <p:spPr>
          <a:xfrm rot="16200000" flipV="1">
            <a:off x="6929454" y="3000372"/>
            <a:ext cx="285752" cy="428628"/>
          </a:xfrm>
          <a:prstGeom prst="curvedConnector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11"/>
          <p:cNvCxnSpPr>
            <a:stCxn id="19" idx="2"/>
            <a:endCxn id="20" idx="1"/>
          </p:cNvCxnSpPr>
          <p:nvPr/>
        </p:nvCxnSpPr>
        <p:spPr>
          <a:xfrm rot="16200000" flipH="1">
            <a:off x="6572264" y="3214686"/>
            <a:ext cx="285752" cy="428628"/>
          </a:xfrm>
          <a:prstGeom prst="curvedConnector2">
            <a:avLst/>
          </a:prstGeom>
          <a:ln w="25400">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0" idx="2"/>
            <a:endCxn id="6" idx="3"/>
          </p:cNvCxnSpPr>
          <p:nvPr/>
        </p:nvCxnSpPr>
        <p:spPr>
          <a:xfrm rot="5400000">
            <a:off x="6607983" y="3321843"/>
            <a:ext cx="214314" cy="1143008"/>
          </a:xfrm>
          <a:prstGeom prst="curvedConnector2">
            <a:avLst/>
          </a:prstGeom>
          <a:ln w="25400">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11"/>
          <p:cNvCxnSpPr>
            <a:stCxn id="6" idx="2"/>
            <a:endCxn id="15" idx="0"/>
          </p:cNvCxnSpPr>
          <p:nvPr/>
        </p:nvCxnSpPr>
        <p:spPr>
          <a:xfrm rot="5400000">
            <a:off x="5286380" y="4714884"/>
            <a:ext cx="1000132" cy="1588"/>
          </a:xfrm>
          <a:prstGeom prst="curvedConnector3">
            <a:avLst>
              <a:gd name="adj1" fmla="val 50000"/>
            </a:avLst>
          </a:prstGeom>
          <a:ln w="25400">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6572264" y="5214950"/>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bg2">
                    <a:lumMod val="25000"/>
                  </a:schemeClr>
                </a:solidFill>
              </a:rPr>
              <a:t>1 1 -</a:t>
            </a:r>
            <a:endParaRPr lang="ru-RU" dirty="0">
              <a:solidFill>
                <a:schemeClr val="bg2">
                  <a:lumMod val="25000"/>
                </a:schemeClr>
              </a:solidFill>
            </a:endParaRPr>
          </a:p>
        </p:txBody>
      </p:sp>
      <p:cxnSp>
        <p:nvCxnSpPr>
          <p:cNvPr id="46" name="Straight Arrow Connector 11"/>
          <p:cNvCxnSpPr>
            <a:stCxn id="45" idx="2"/>
            <a:endCxn id="15" idx="2"/>
          </p:cNvCxnSpPr>
          <p:nvPr/>
        </p:nvCxnSpPr>
        <p:spPr>
          <a:xfrm rot="5400000">
            <a:off x="6357950" y="5072074"/>
            <a:ext cx="1588" cy="1143008"/>
          </a:xfrm>
          <a:prstGeom prst="curvedConnector3">
            <a:avLst>
              <a:gd name="adj1" fmla="val 14395466"/>
            </a:avLst>
          </a:prstGeom>
          <a:ln w="25400">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13"/>
          <p:cNvCxnSpPr>
            <a:stCxn id="15" idx="3"/>
            <a:endCxn id="45" idx="1"/>
          </p:cNvCxnSpPr>
          <p:nvPr/>
        </p:nvCxnSpPr>
        <p:spPr>
          <a:xfrm>
            <a:off x="6143636" y="5429264"/>
            <a:ext cx="428628" cy="1588"/>
          </a:xfrm>
          <a:prstGeom prst="curvedConnector3">
            <a:avLst>
              <a:gd name="adj1" fmla="val 50000"/>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3071802" y="5214950"/>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bg2">
                    <a:lumMod val="25000"/>
                  </a:schemeClr>
                </a:solidFill>
              </a:rPr>
              <a:t>1</a:t>
            </a:r>
            <a:r>
              <a:rPr lang="ru-RU" dirty="0" smtClean="0">
                <a:solidFill>
                  <a:schemeClr val="bg2">
                    <a:lumMod val="25000"/>
                  </a:schemeClr>
                </a:solidFill>
              </a:rPr>
              <a:t> 0 </a:t>
            </a:r>
            <a:r>
              <a:rPr lang="en-US" dirty="0" smtClean="0">
                <a:solidFill>
                  <a:schemeClr val="bg2">
                    <a:lumMod val="25000"/>
                  </a:schemeClr>
                </a:solidFill>
              </a:rPr>
              <a:t>A</a:t>
            </a:r>
            <a:endParaRPr lang="ru-RU" dirty="0">
              <a:solidFill>
                <a:schemeClr val="bg2">
                  <a:lumMod val="25000"/>
                </a:schemeClr>
              </a:solidFill>
            </a:endParaRPr>
          </a:p>
        </p:txBody>
      </p:sp>
      <p:cxnSp>
        <p:nvCxnSpPr>
          <p:cNvPr id="53" name="Straight Arrow Connector 11"/>
          <p:cNvCxnSpPr>
            <a:stCxn id="52" idx="0"/>
            <a:endCxn id="5" idx="2"/>
          </p:cNvCxnSpPr>
          <p:nvPr/>
        </p:nvCxnSpPr>
        <p:spPr>
          <a:xfrm rot="5400000" flipH="1" flipV="1">
            <a:off x="2928926" y="4714884"/>
            <a:ext cx="1000132" cy="1588"/>
          </a:xfrm>
          <a:prstGeom prst="curvedConnector3">
            <a:avLst>
              <a:gd name="adj1" fmla="val 50000"/>
            </a:avLst>
          </a:prstGeom>
          <a:ln w="25400">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5" idx="1"/>
            <a:endCxn id="52" idx="3"/>
          </p:cNvCxnSpPr>
          <p:nvPr/>
        </p:nvCxnSpPr>
        <p:spPr>
          <a:xfrm rot="10800000">
            <a:off x="3786182" y="5429264"/>
            <a:ext cx="1643074" cy="1588"/>
          </a:xfrm>
          <a:prstGeom prst="straightConnector1">
            <a:avLst/>
          </a:prstGeom>
          <a:ln w="25400">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1571604" y="5643578"/>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bg2">
                    <a:lumMod val="25000"/>
                  </a:schemeClr>
                </a:solidFill>
              </a:rPr>
              <a:t>1</a:t>
            </a:r>
            <a:r>
              <a:rPr lang="ru-RU" dirty="0" smtClean="0">
                <a:solidFill>
                  <a:schemeClr val="bg2">
                    <a:lumMod val="25000"/>
                  </a:schemeClr>
                </a:solidFill>
              </a:rPr>
              <a:t> </a:t>
            </a:r>
            <a:r>
              <a:rPr lang="en-US" dirty="0" smtClean="0">
                <a:solidFill>
                  <a:schemeClr val="bg2">
                    <a:lumMod val="25000"/>
                  </a:schemeClr>
                </a:solidFill>
              </a:rPr>
              <a:t>0</a:t>
            </a:r>
            <a:r>
              <a:rPr lang="ru-RU" dirty="0" smtClean="0">
                <a:solidFill>
                  <a:schemeClr val="bg2">
                    <a:lumMod val="25000"/>
                  </a:schemeClr>
                </a:solidFill>
              </a:rPr>
              <a:t> -</a:t>
            </a:r>
            <a:endParaRPr lang="ru-RU" dirty="0">
              <a:solidFill>
                <a:schemeClr val="bg2">
                  <a:lumMod val="25000"/>
                </a:schemeClr>
              </a:solidFill>
            </a:endParaRPr>
          </a:p>
        </p:txBody>
      </p:sp>
      <p:sp>
        <p:nvSpPr>
          <p:cNvPr id="62" name="Rounded Rectangle 61"/>
          <p:cNvSpPr/>
          <p:nvPr/>
        </p:nvSpPr>
        <p:spPr>
          <a:xfrm>
            <a:off x="2357422" y="6143644"/>
            <a:ext cx="71438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bg2">
                    <a:lumMod val="25000"/>
                  </a:schemeClr>
                </a:solidFill>
              </a:rPr>
              <a:t>1</a:t>
            </a:r>
            <a:r>
              <a:rPr lang="ru-RU" dirty="0" smtClean="0">
                <a:solidFill>
                  <a:schemeClr val="bg2">
                    <a:lumMod val="25000"/>
                  </a:schemeClr>
                </a:solidFill>
              </a:rPr>
              <a:t> </a:t>
            </a:r>
            <a:r>
              <a:rPr lang="en-US" dirty="0" smtClean="0">
                <a:solidFill>
                  <a:schemeClr val="bg2">
                    <a:lumMod val="25000"/>
                  </a:schemeClr>
                </a:solidFill>
              </a:rPr>
              <a:t>0</a:t>
            </a:r>
            <a:r>
              <a:rPr lang="ru-RU" dirty="0" smtClean="0">
                <a:solidFill>
                  <a:schemeClr val="bg2">
                    <a:lumMod val="25000"/>
                  </a:schemeClr>
                </a:solidFill>
              </a:rPr>
              <a:t> </a:t>
            </a:r>
            <a:r>
              <a:rPr lang="en-US" dirty="0" smtClean="0">
                <a:solidFill>
                  <a:schemeClr val="bg2">
                    <a:lumMod val="25000"/>
                  </a:schemeClr>
                </a:solidFill>
              </a:rPr>
              <a:t>1</a:t>
            </a:r>
            <a:endParaRPr lang="ru-RU" dirty="0">
              <a:solidFill>
                <a:schemeClr val="bg2">
                  <a:lumMod val="25000"/>
                </a:schemeClr>
              </a:solidFill>
            </a:endParaRPr>
          </a:p>
        </p:txBody>
      </p:sp>
      <p:cxnSp>
        <p:nvCxnSpPr>
          <p:cNvPr id="63" name="Straight Arrow Connector 13"/>
          <p:cNvCxnSpPr>
            <a:stCxn id="52" idx="1"/>
            <a:endCxn id="61" idx="0"/>
          </p:cNvCxnSpPr>
          <p:nvPr/>
        </p:nvCxnSpPr>
        <p:spPr>
          <a:xfrm rot="10800000" flipV="1">
            <a:off x="1928794" y="5429264"/>
            <a:ext cx="1143008" cy="214314"/>
          </a:xfrm>
          <a:prstGeom prst="curvedConnector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13"/>
          <p:cNvCxnSpPr>
            <a:stCxn id="62" idx="0"/>
            <a:endCxn id="61" idx="3"/>
          </p:cNvCxnSpPr>
          <p:nvPr/>
        </p:nvCxnSpPr>
        <p:spPr>
          <a:xfrm rot="16200000" flipV="1">
            <a:off x="2357422" y="5786454"/>
            <a:ext cx="285752" cy="428628"/>
          </a:xfrm>
          <a:prstGeom prst="curvedConnector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11"/>
          <p:cNvCxnSpPr>
            <a:stCxn id="61" idx="2"/>
            <a:endCxn id="62" idx="1"/>
          </p:cNvCxnSpPr>
          <p:nvPr/>
        </p:nvCxnSpPr>
        <p:spPr>
          <a:xfrm rot="16200000" flipH="1">
            <a:off x="2000232" y="6000768"/>
            <a:ext cx="285752" cy="428628"/>
          </a:xfrm>
          <a:prstGeom prst="curvedConnector2">
            <a:avLst/>
          </a:prstGeom>
          <a:ln w="25400">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29"/>
          <p:cNvCxnSpPr>
            <a:stCxn id="62" idx="3"/>
            <a:endCxn id="52" idx="2"/>
          </p:cNvCxnSpPr>
          <p:nvPr/>
        </p:nvCxnSpPr>
        <p:spPr>
          <a:xfrm flipV="1">
            <a:off x="3071802" y="5643578"/>
            <a:ext cx="357190" cy="714380"/>
          </a:xfrm>
          <a:prstGeom prst="curvedConnector2">
            <a:avLst/>
          </a:prstGeom>
          <a:ln w="25400">
            <a:solidFill>
              <a:schemeClr val="bg2">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71472" y="3571876"/>
            <a:ext cx="1725152" cy="369332"/>
          </a:xfrm>
          <a:prstGeom prst="rect">
            <a:avLst/>
          </a:prstGeom>
          <a:noFill/>
        </p:spPr>
        <p:txBody>
          <a:bodyPr wrap="none" rtlCol="0">
            <a:spAutoFit/>
          </a:bodyPr>
          <a:lstStyle/>
          <a:p>
            <a:r>
              <a:rPr lang="ru-RU" dirty="0" smtClean="0"/>
              <a:t>инициализация</a:t>
            </a:r>
            <a:endParaRPr lang="ru-RU" dirty="0"/>
          </a:p>
        </p:txBody>
      </p:sp>
      <p:sp>
        <p:nvSpPr>
          <p:cNvPr id="72" name="TextBox 71"/>
          <p:cNvSpPr txBox="1"/>
          <p:nvPr/>
        </p:nvSpPr>
        <p:spPr>
          <a:xfrm>
            <a:off x="1142976" y="6215082"/>
            <a:ext cx="974562" cy="369332"/>
          </a:xfrm>
          <a:prstGeom prst="rect">
            <a:avLst/>
          </a:prstGeom>
          <a:noFill/>
        </p:spPr>
        <p:txBody>
          <a:bodyPr wrap="none" rtlCol="0">
            <a:spAutoFit/>
          </a:bodyPr>
          <a:lstStyle/>
          <a:p>
            <a:r>
              <a:rPr lang="ru-RU" dirty="0" smtClean="0"/>
              <a:t>таймаут</a:t>
            </a:r>
            <a:endParaRPr lang="ru-RU" dirty="0"/>
          </a:p>
        </p:txBody>
      </p:sp>
      <p:sp>
        <p:nvSpPr>
          <p:cNvPr id="73" name="TextBox 72"/>
          <p:cNvSpPr txBox="1"/>
          <p:nvPr/>
        </p:nvSpPr>
        <p:spPr>
          <a:xfrm>
            <a:off x="6357950" y="5786454"/>
            <a:ext cx="974562" cy="369332"/>
          </a:xfrm>
          <a:prstGeom prst="rect">
            <a:avLst/>
          </a:prstGeom>
          <a:noFill/>
        </p:spPr>
        <p:txBody>
          <a:bodyPr wrap="none" rtlCol="0">
            <a:spAutoFit/>
          </a:bodyPr>
          <a:lstStyle/>
          <a:p>
            <a:r>
              <a:rPr lang="ru-RU" dirty="0" smtClean="0"/>
              <a:t>таймаут</a:t>
            </a:r>
            <a:endParaRPr lang="ru-RU" dirty="0"/>
          </a:p>
        </p:txBody>
      </p:sp>
      <p:sp>
        <p:nvSpPr>
          <p:cNvPr id="74" name="TextBox 73"/>
          <p:cNvSpPr txBox="1"/>
          <p:nvPr/>
        </p:nvSpPr>
        <p:spPr>
          <a:xfrm>
            <a:off x="5857884" y="3429000"/>
            <a:ext cx="974562" cy="369332"/>
          </a:xfrm>
          <a:prstGeom prst="rect">
            <a:avLst/>
          </a:prstGeom>
          <a:noFill/>
        </p:spPr>
        <p:txBody>
          <a:bodyPr wrap="none" rtlCol="0">
            <a:spAutoFit/>
          </a:bodyPr>
          <a:lstStyle/>
          <a:p>
            <a:r>
              <a:rPr lang="ru-RU" dirty="0" smtClean="0"/>
              <a:t>таймаут</a:t>
            </a:r>
            <a:endParaRPr lang="ru-RU" dirty="0"/>
          </a:p>
        </p:txBody>
      </p:sp>
      <p:sp>
        <p:nvSpPr>
          <p:cNvPr id="75" name="TextBox 74"/>
          <p:cNvSpPr txBox="1"/>
          <p:nvPr/>
        </p:nvSpPr>
        <p:spPr>
          <a:xfrm>
            <a:off x="2786050" y="2928934"/>
            <a:ext cx="2286016" cy="646331"/>
          </a:xfrm>
          <a:prstGeom prst="rect">
            <a:avLst/>
          </a:prstGeom>
          <a:noFill/>
        </p:spPr>
        <p:txBody>
          <a:bodyPr wrap="square" rtlCol="0">
            <a:spAutoFit/>
          </a:bodyPr>
          <a:lstStyle/>
          <a:p>
            <a:pPr algn="ctr"/>
            <a:r>
              <a:rPr lang="ru-RU" dirty="0" smtClean="0"/>
              <a:t>отправление 0 (первое или таймаут)</a:t>
            </a:r>
            <a:endParaRPr lang="ru-RU" dirty="0"/>
          </a:p>
        </p:txBody>
      </p:sp>
      <p:sp>
        <p:nvSpPr>
          <p:cNvPr id="76" name="TextBox 75"/>
          <p:cNvSpPr txBox="1"/>
          <p:nvPr/>
        </p:nvSpPr>
        <p:spPr>
          <a:xfrm>
            <a:off x="3929058" y="3643314"/>
            <a:ext cx="1270797" cy="369332"/>
          </a:xfrm>
          <a:prstGeom prst="rect">
            <a:avLst/>
          </a:prstGeom>
          <a:noFill/>
        </p:spPr>
        <p:txBody>
          <a:bodyPr wrap="none" rtlCol="0">
            <a:spAutoFit/>
          </a:bodyPr>
          <a:lstStyle/>
          <a:p>
            <a:r>
              <a:rPr lang="ru-RU" dirty="0" smtClean="0"/>
              <a:t>доставка 0</a:t>
            </a:r>
            <a:endParaRPr lang="ru-RU" dirty="0"/>
          </a:p>
        </p:txBody>
      </p:sp>
      <p:sp>
        <p:nvSpPr>
          <p:cNvPr id="77" name="TextBox 76"/>
          <p:cNvSpPr txBox="1"/>
          <p:nvPr/>
        </p:nvSpPr>
        <p:spPr>
          <a:xfrm>
            <a:off x="4000496" y="5072074"/>
            <a:ext cx="1270797" cy="369332"/>
          </a:xfrm>
          <a:prstGeom prst="rect">
            <a:avLst/>
          </a:prstGeom>
          <a:noFill/>
        </p:spPr>
        <p:txBody>
          <a:bodyPr wrap="none" rtlCol="0">
            <a:spAutoFit/>
          </a:bodyPr>
          <a:lstStyle/>
          <a:p>
            <a:r>
              <a:rPr lang="ru-RU" dirty="0" smtClean="0"/>
              <a:t>доставка 1</a:t>
            </a:r>
            <a:endParaRPr lang="ru-RU" dirty="0"/>
          </a:p>
        </p:txBody>
      </p:sp>
      <p:sp>
        <p:nvSpPr>
          <p:cNvPr id="78" name="TextBox 77"/>
          <p:cNvSpPr txBox="1"/>
          <p:nvPr/>
        </p:nvSpPr>
        <p:spPr>
          <a:xfrm>
            <a:off x="6715140" y="3786190"/>
            <a:ext cx="1714511" cy="646331"/>
          </a:xfrm>
          <a:prstGeom prst="rect">
            <a:avLst/>
          </a:prstGeom>
          <a:noFill/>
        </p:spPr>
        <p:txBody>
          <a:bodyPr wrap="square" rtlCol="0">
            <a:spAutoFit/>
          </a:bodyPr>
          <a:lstStyle/>
          <a:p>
            <a:pPr algn="ctr"/>
            <a:r>
              <a:rPr lang="ru-RU" dirty="0" smtClean="0"/>
              <a:t>подтверждение 0 послано</a:t>
            </a:r>
            <a:endParaRPr lang="ru-RU" dirty="0"/>
          </a:p>
        </p:txBody>
      </p:sp>
      <p:sp>
        <p:nvSpPr>
          <p:cNvPr id="79" name="TextBox 78"/>
          <p:cNvSpPr txBox="1"/>
          <p:nvPr/>
        </p:nvSpPr>
        <p:spPr>
          <a:xfrm>
            <a:off x="3214678" y="6000768"/>
            <a:ext cx="1785950" cy="646331"/>
          </a:xfrm>
          <a:prstGeom prst="rect">
            <a:avLst/>
          </a:prstGeom>
          <a:noFill/>
        </p:spPr>
        <p:txBody>
          <a:bodyPr wrap="square" rtlCol="0">
            <a:spAutoFit/>
          </a:bodyPr>
          <a:lstStyle/>
          <a:p>
            <a:pPr algn="ctr"/>
            <a:r>
              <a:rPr lang="ru-RU" dirty="0" smtClean="0"/>
              <a:t>подтверждение 1 послано</a:t>
            </a:r>
            <a:endParaRPr lang="ru-RU" dirty="0"/>
          </a:p>
        </p:txBody>
      </p:sp>
      <p:sp>
        <p:nvSpPr>
          <p:cNvPr id="80" name="TextBox 79"/>
          <p:cNvSpPr txBox="1"/>
          <p:nvPr/>
        </p:nvSpPr>
        <p:spPr>
          <a:xfrm>
            <a:off x="5072066" y="4416990"/>
            <a:ext cx="2780826" cy="369332"/>
          </a:xfrm>
          <a:prstGeom prst="rect">
            <a:avLst/>
          </a:prstGeom>
          <a:noFill/>
        </p:spPr>
        <p:txBody>
          <a:bodyPr wrap="none" rtlCol="0">
            <a:spAutoFit/>
          </a:bodyPr>
          <a:lstStyle/>
          <a:p>
            <a:r>
              <a:rPr lang="ru-RU" dirty="0" smtClean="0"/>
              <a:t>подтверждение 0 принято</a:t>
            </a:r>
            <a:endParaRPr lang="ru-RU" dirty="0"/>
          </a:p>
        </p:txBody>
      </p:sp>
      <p:sp>
        <p:nvSpPr>
          <p:cNvPr id="81" name="TextBox 80"/>
          <p:cNvSpPr txBox="1"/>
          <p:nvPr/>
        </p:nvSpPr>
        <p:spPr>
          <a:xfrm>
            <a:off x="1285852" y="4416990"/>
            <a:ext cx="2780826" cy="369332"/>
          </a:xfrm>
          <a:prstGeom prst="rect">
            <a:avLst/>
          </a:prstGeom>
          <a:noFill/>
        </p:spPr>
        <p:txBody>
          <a:bodyPr wrap="none" rtlCol="0">
            <a:spAutoFit/>
          </a:bodyPr>
          <a:lstStyle/>
          <a:p>
            <a:r>
              <a:rPr lang="ru-RU" dirty="0" smtClean="0"/>
              <a:t>подтверждение 1 принято</a:t>
            </a:r>
            <a:endParaRPr lang="ru-RU" dirty="0"/>
          </a:p>
        </p:txBody>
      </p:sp>
      <p:sp>
        <p:nvSpPr>
          <p:cNvPr id="88" name="TextBox 87"/>
          <p:cNvSpPr txBox="1"/>
          <p:nvPr/>
        </p:nvSpPr>
        <p:spPr>
          <a:xfrm>
            <a:off x="3697652" y="3929066"/>
            <a:ext cx="1785950" cy="646331"/>
          </a:xfrm>
          <a:prstGeom prst="rect">
            <a:avLst/>
          </a:prstGeom>
          <a:noFill/>
        </p:spPr>
        <p:txBody>
          <a:bodyPr wrap="square" rtlCol="0">
            <a:spAutoFit/>
          </a:bodyPr>
          <a:lstStyle/>
          <a:p>
            <a:pPr algn="ctr"/>
            <a:r>
              <a:rPr lang="ru-RU" dirty="0" smtClean="0"/>
              <a:t>подтверждение 0 послано</a:t>
            </a:r>
            <a:endParaRPr lang="ru-RU" dirty="0"/>
          </a:p>
        </p:txBody>
      </p:sp>
      <p:sp>
        <p:nvSpPr>
          <p:cNvPr id="89" name="TextBox 88"/>
          <p:cNvSpPr txBox="1"/>
          <p:nvPr/>
        </p:nvSpPr>
        <p:spPr>
          <a:xfrm>
            <a:off x="5286380" y="4714884"/>
            <a:ext cx="1649747" cy="369332"/>
          </a:xfrm>
          <a:prstGeom prst="rect">
            <a:avLst/>
          </a:prstGeom>
          <a:noFill/>
        </p:spPr>
        <p:txBody>
          <a:bodyPr wrap="none" rtlCol="0">
            <a:spAutoFit/>
          </a:bodyPr>
          <a:lstStyle/>
          <a:p>
            <a:r>
              <a:rPr lang="ru-RU" dirty="0" smtClean="0"/>
              <a:t>отправление 1</a:t>
            </a:r>
            <a:endParaRPr lang="ru-RU" dirty="0"/>
          </a:p>
        </p:txBody>
      </p:sp>
      <p:sp>
        <p:nvSpPr>
          <p:cNvPr id="90" name="TextBox 89"/>
          <p:cNvSpPr txBox="1"/>
          <p:nvPr/>
        </p:nvSpPr>
        <p:spPr>
          <a:xfrm>
            <a:off x="6072198" y="6000768"/>
            <a:ext cx="1649747" cy="369332"/>
          </a:xfrm>
          <a:prstGeom prst="rect">
            <a:avLst/>
          </a:prstGeom>
          <a:noFill/>
        </p:spPr>
        <p:txBody>
          <a:bodyPr wrap="none" rtlCol="0">
            <a:spAutoFit/>
          </a:bodyPr>
          <a:lstStyle/>
          <a:p>
            <a:r>
              <a:rPr lang="ru-RU" dirty="0" smtClean="0"/>
              <a:t>отправление 1</a:t>
            </a:r>
            <a:endParaRPr lang="ru-RU" dirty="0"/>
          </a:p>
        </p:txBody>
      </p:sp>
      <p:sp>
        <p:nvSpPr>
          <p:cNvPr id="91" name="TextBox 90"/>
          <p:cNvSpPr txBox="1"/>
          <p:nvPr/>
        </p:nvSpPr>
        <p:spPr>
          <a:xfrm>
            <a:off x="3703128" y="5357826"/>
            <a:ext cx="1785950" cy="646331"/>
          </a:xfrm>
          <a:prstGeom prst="rect">
            <a:avLst/>
          </a:prstGeom>
          <a:noFill/>
        </p:spPr>
        <p:txBody>
          <a:bodyPr wrap="square" rtlCol="0">
            <a:spAutoFit/>
          </a:bodyPr>
          <a:lstStyle/>
          <a:p>
            <a:pPr algn="ctr"/>
            <a:r>
              <a:rPr lang="ru-RU" dirty="0" smtClean="0"/>
              <a:t>подтверждение 1 послано</a:t>
            </a:r>
            <a:endParaRPr lang="ru-RU" dirty="0"/>
          </a:p>
        </p:txBody>
      </p:sp>
      <p:sp>
        <p:nvSpPr>
          <p:cNvPr id="92" name="TextBox 91"/>
          <p:cNvSpPr txBox="1"/>
          <p:nvPr/>
        </p:nvSpPr>
        <p:spPr>
          <a:xfrm>
            <a:off x="2285984" y="4714884"/>
            <a:ext cx="1649747" cy="369332"/>
          </a:xfrm>
          <a:prstGeom prst="rect">
            <a:avLst/>
          </a:prstGeom>
          <a:noFill/>
        </p:spPr>
        <p:txBody>
          <a:bodyPr wrap="none" rtlCol="0">
            <a:spAutoFit/>
          </a:bodyPr>
          <a:lstStyle/>
          <a:p>
            <a:r>
              <a:rPr lang="ru-RU" dirty="0" smtClean="0"/>
              <a:t>отправление 0</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up)">
                                      <p:cBhvr>
                                        <p:cTn id="21" dur="500"/>
                                        <p:tgtEl>
                                          <p:spTgt spid="71"/>
                                        </p:tgtEl>
                                      </p:cBhvr>
                                    </p:animEffect>
                                  </p:childTnLst>
                                </p:cTn>
                              </p:par>
                            </p:childTnLst>
                          </p:cTn>
                        </p:par>
                        <p:par>
                          <p:cTn id="22" fill="hold">
                            <p:stCondLst>
                              <p:cond delay="1000"/>
                            </p:stCondLst>
                            <p:childTnLst>
                              <p:par>
                                <p:cTn id="23" presetID="53"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up)">
                                      <p:cBhvr>
                                        <p:cTn id="35" dur="500"/>
                                        <p:tgtEl>
                                          <p:spTgt spid="75"/>
                                        </p:tgtEl>
                                      </p:cBhvr>
                                    </p:animEffect>
                                  </p:childTnLst>
                                </p:cTn>
                              </p:par>
                              <p:par>
                                <p:cTn id="36" presetID="12" presetClass="entr" presetSubtype="4" fill="hold" nodeType="with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slide(fromBottom)">
                                      <p:cBhvr>
                                        <p:cTn id="38" dur="500"/>
                                        <p:tgtEl>
                                          <p:spTgt spid="3">
                                            <p:txEl>
                                              <p:pRg st="1" end="1"/>
                                            </p:txEl>
                                          </p:spTgt>
                                        </p:tgtEl>
                                      </p:cBhvr>
                                    </p:animEffect>
                                  </p:childTnLst>
                                </p:cTn>
                              </p:par>
                            </p:childTnLst>
                          </p:cTn>
                        </p:par>
                        <p:par>
                          <p:cTn id="39" fill="hold">
                            <p:stCondLst>
                              <p:cond delay="500"/>
                            </p:stCondLst>
                            <p:childTnLst>
                              <p:par>
                                <p:cTn id="40" presetID="53"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12" presetClass="entr" presetSubtype="4" fill="hold" nodeType="with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slide(fromBottom)">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wipe(up)">
                                      <p:cBhvr>
                                        <p:cTn id="60" dur="500"/>
                                        <p:tgtEl>
                                          <p:spTgt spid="76"/>
                                        </p:tgtEl>
                                      </p:cBhvr>
                                    </p:animEffect>
                                  </p:childTnLst>
                                </p:cTn>
                              </p:par>
                              <p:par>
                                <p:cTn id="61" presetID="12" presetClass="entr" presetSubtype="4" fill="hold"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slide(fromBottom)">
                                      <p:cBhvr>
                                        <p:cTn id="63" dur="500"/>
                                        <p:tgtEl>
                                          <p:spTgt spid="3">
                                            <p:txEl>
                                              <p:pRg st="3" end="3"/>
                                            </p:txEl>
                                          </p:spTgt>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wipe(up)">
                                      <p:cBhvr>
                                        <p:cTn id="66" dur="500"/>
                                        <p:tgtEl>
                                          <p:spTgt spid="88"/>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childTnLst>
                          </p:cTn>
                        </p:par>
                        <p:par>
                          <p:cTn id="78" fill="hold">
                            <p:stCondLst>
                              <p:cond delay="500"/>
                            </p:stCondLst>
                            <p:childTnLst>
                              <p:par>
                                <p:cTn id="79" presetID="53"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childTnLst>
                          </p:cTn>
                        </p:par>
                        <p:par>
                          <p:cTn id="84" fill="hold">
                            <p:stCondLst>
                              <p:cond delay="1000"/>
                            </p:stCondLst>
                            <p:childTnLst>
                              <p:par>
                                <p:cTn id="85" presetID="22" presetClass="entr" presetSubtype="8"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wipe(up)">
                                      <p:cBhvr>
                                        <p:cTn id="90" dur="500"/>
                                        <p:tgtEl>
                                          <p:spTgt spid="74"/>
                                        </p:tgtEl>
                                      </p:cBhvr>
                                    </p:animEffect>
                                  </p:childTnLst>
                                </p:cTn>
                              </p:par>
                            </p:childTnLst>
                          </p:cTn>
                        </p:par>
                        <p:par>
                          <p:cTn id="91" fill="hold">
                            <p:stCondLst>
                              <p:cond delay="1500"/>
                            </p:stCondLst>
                            <p:childTnLst>
                              <p:par>
                                <p:cTn id="92" presetID="53"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childTnLst>
                          </p:cTn>
                        </p:par>
                        <p:par>
                          <p:cTn id="97" fill="hold">
                            <p:stCondLst>
                              <p:cond delay="2000"/>
                            </p:stCondLst>
                            <p:childTnLst>
                              <p:par>
                                <p:cTn id="98" presetID="22" presetClass="entr" presetSubtype="2" fill="hold" nodeType="after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right)">
                                      <p:cBhvr>
                                        <p:cTn id="100" dur="500"/>
                                        <p:tgtEl>
                                          <p:spTgt spid="24"/>
                                        </p:tgtEl>
                                      </p:cBhvr>
                                    </p:animEffect>
                                  </p:childTnLst>
                                </p:cTn>
                              </p:par>
                            </p:childTnLst>
                          </p:cTn>
                        </p:par>
                        <p:par>
                          <p:cTn id="101" fill="hold">
                            <p:stCondLst>
                              <p:cond delay="2500"/>
                            </p:stCondLst>
                            <p:childTnLst>
                              <p:par>
                                <p:cTn id="102" presetID="22" presetClass="entr" presetSubtype="2"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500"/>
                                        <p:tgtEl>
                                          <p:spTgt spid="30"/>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wipe(up)">
                                      <p:cBhvr>
                                        <p:cTn id="107" dur="500"/>
                                        <p:tgtEl>
                                          <p:spTgt spid="7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up)">
                                      <p:cBhvr>
                                        <p:cTn id="112" dur="500"/>
                                        <p:tgtEl>
                                          <p:spTgt spid="42"/>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wipe(up)">
                                      <p:cBhvr>
                                        <p:cTn id="115" dur="500"/>
                                        <p:tgtEl>
                                          <p:spTgt spid="80"/>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wipe(up)">
                                      <p:cBhvr>
                                        <p:cTn id="118" dur="500"/>
                                        <p:tgtEl>
                                          <p:spTgt spid="89"/>
                                        </p:tgtEl>
                                      </p:cBhvr>
                                    </p:animEffect>
                                  </p:childTnLst>
                                </p:cTn>
                              </p:par>
                            </p:childTnLst>
                          </p:cTn>
                        </p:par>
                        <p:par>
                          <p:cTn id="119" fill="hold">
                            <p:stCondLst>
                              <p:cond delay="500"/>
                            </p:stCondLst>
                            <p:childTnLst>
                              <p:par>
                                <p:cTn id="120" presetID="53"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p:cTn id="122" dur="500" fill="hold"/>
                                        <p:tgtEl>
                                          <p:spTgt spid="15"/>
                                        </p:tgtEl>
                                        <p:attrNameLst>
                                          <p:attrName>ppt_w</p:attrName>
                                        </p:attrNameLst>
                                      </p:cBhvr>
                                      <p:tavLst>
                                        <p:tav tm="0">
                                          <p:val>
                                            <p:fltVal val="0"/>
                                          </p:val>
                                        </p:tav>
                                        <p:tav tm="100000">
                                          <p:val>
                                            <p:strVal val="#ppt_w"/>
                                          </p:val>
                                        </p:tav>
                                      </p:tavLst>
                                    </p:anim>
                                    <p:anim calcmode="lin" valueType="num">
                                      <p:cBhvr>
                                        <p:cTn id="123" dur="500" fill="hold"/>
                                        <p:tgtEl>
                                          <p:spTgt spid="15"/>
                                        </p:tgtEl>
                                        <p:attrNameLst>
                                          <p:attrName>ppt_h</p:attrName>
                                        </p:attrNameLst>
                                      </p:cBhvr>
                                      <p:tavLst>
                                        <p:tav tm="0">
                                          <p:val>
                                            <p:fltVal val="0"/>
                                          </p:val>
                                        </p:tav>
                                        <p:tav tm="100000">
                                          <p:val>
                                            <p:strVal val="#ppt_h"/>
                                          </p:val>
                                        </p:tav>
                                      </p:tavLst>
                                    </p:anim>
                                    <p:animEffect transition="in" filter="fade">
                                      <p:cBhvr>
                                        <p:cTn id="124" dur="500"/>
                                        <p:tgtEl>
                                          <p:spTgt spid="1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wipe(left)">
                                      <p:cBhvr>
                                        <p:cTn id="129" dur="500"/>
                                        <p:tgtEl>
                                          <p:spTgt spid="47"/>
                                        </p:tgtEl>
                                      </p:cBhvr>
                                    </p:animEffect>
                                  </p:childTnLst>
                                </p:cTn>
                              </p:par>
                            </p:childTnLst>
                          </p:cTn>
                        </p:par>
                        <p:par>
                          <p:cTn id="130" fill="hold">
                            <p:stCondLst>
                              <p:cond delay="500"/>
                            </p:stCondLst>
                            <p:childTnLst>
                              <p:par>
                                <p:cTn id="131" presetID="53" presetClass="entr" presetSubtype="0" fill="hold" grpId="0" nodeType="after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p:cTn id="133" dur="500" fill="hold"/>
                                        <p:tgtEl>
                                          <p:spTgt spid="45"/>
                                        </p:tgtEl>
                                        <p:attrNameLst>
                                          <p:attrName>ppt_w</p:attrName>
                                        </p:attrNameLst>
                                      </p:cBhvr>
                                      <p:tavLst>
                                        <p:tav tm="0">
                                          <p:val>
                                            <p:fltVal val="0"/>
                                          </p:val>
                                        </p:tav>
                                        <p:tav tm="100000">
                                          <p:val>
                                            <p:strVal val="#ppt_w"/>
                                          </p:val>
                                        </p:tav>
                                      </p:tavLst>
                                    </p:anim>
                                    <p:anim calcmode="lin" valueType="num">
                                      <p:cBhvr>
                                        <p:cTn id="134" dur="500" fill="hold"/>
                                        <p:tgtEl>
                                          <p:spTgt spid="45"/>
                                        </p:tgtEl>
                                        <p:attrNameLst>
                                          <p:attrName>ppt_h</p:attrName>
                                        </p:attrNameLst>
                                      </p:cBhvr>
                                      <p:tavLst>
                                        <p:tav tm="0">
                                          <p:val>
                                            <p:fltVal val="0"/>
                                          </p:val>
                                        </p:tav>
                                        <p:tav tm="100000">
                                          <p:val>
                                            <p:strVal val="#ppt_h"/>
                                          </p:val>
                                        </p:tav>
                                      </p:tavLst>
                                    </p:anim>
                                    <p:animEffect transition="in" filter="fade">
                                      <p:cBhvr>
                                        <p:cTn id="135" dur="500"/>
                                        <p:tgtEl>
                                          <p:spTgt spid="45"/>
                                        </p:tgtEl>
                                      </p:cBhvr>
                                    </p:animEffect>
                                  </p:childTnLst>
                                </p:cTn>
                              </p:par>
                            </p:childTnLst>
                          </p:cTn>
                        </p:par>
                        <p:par>
                          <p:cTn id="136" fill="hold">
                            <p:stCondLst>
                              <p:cond delay="1000"/>
                            </p:stCondLst>
                            <p:childTnLst>
                              <p:par>
                                <p:cTn id="137" presetID="22" presetClass="entr" presetSubtype="2" fill="hold"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right)">
                                      <p:cBhvr>
                                        <p:cTn id="139" dur="500"/>
                                        <p:tgtEl>
                                          <p:spTgt spid="46"/>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73"/>
                                        </p:tgtEl>
                                        <p:attrNameLst>
                                          <p:attrName>style.visibility</p:attrName>
                                        </p:attrNameLst>
                                      </p:cBhvr>
                                      <p:to>
                                        <p:strVal val="visible"/>
                                      </p:to>
                                    </p:set>
                                    <p:animEffect transition="in" filter="wipe(up)">
                                      <p:cBhvr>
                                        <p:cTn id="142" dur="500"/>
                                        <p:tgtEl>
                                          <p:spTgt spid="73"/>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90"/>
                                        </p:tgtEl>
                                        <p:attrNameLst>
                                          <p:attrName>style.visibility</p:attrName>
                                        </p:attrNameLst>
                                      </p:cBhvr>
                                      <p:to>
                                        <p:strVal val="visible"/>
                                      </p:to>
                                    </p:set>
                                    <p:animEffect transition="in" filter="wipe(up)">
                                      <p:cBhvr>
                                        <p:cTn id="145" dur="500"/>
                                        <p:tgtEl>
                                          <p:spTgt spid="90"/>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nodeType="click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wipe(right)">
                                      <p:cBhvr>
                                        <p:cTn id="150" dur="500"/>
                                        <p:tgtEl>
                                          <p:spTgt spid="58"/>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wipe(up)">
                                      <p:cBhvr>
                                        <p:cTn id="153" dur="500"/>
                                        <p:tgtEl>
                                          <p:spTgt spid="77"/>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91"/>
                                        </p:tgtEl>
                                        <p:attrNameLst>
                                          <p:attrName>style.visibility</p:attrName>
                                        </p:attrNameLst>
                                      </p:cBhvr>
                                      <p:to>
                                        <p:strVal val="visible"/>
                                      </p:to>
                                    </p:set>
                                    <p:animEffect transition="in" filter="wipe(up)">
                                      <p:cBhvr>
                                        <p:cTn id="156" dur="500"/>
                                        <p:tgtEl>
                                          <p:spTgt spid="91"/>
                                        </p:tgtEl>
                                      </p:cBhvr>
                                    </p:animEffect>
                                  </p:childTnLst>
                                </p:cTn>
                              </p:par>
                            </p:childTnLst>
                          </p:cTn>
                        </p:par>
                        <p:par>
                          <p:cTn id="157" fill="hold">
                            <p:stCondLst>
                              <p:cond delay="500"/>
                            </p:stCondLst>
                            <p:childTnLst>
                              <p:par>
                                <p:cTn id="158" presetID="53" presetClass="entr" presetSubtype="0" fill="hold" grpId="0" nodeType="afterEffect">
                                  <p:stCondLst>
                                    <p:cond delay="0"/>
                                  </p:stCondLst>
                                  <p:childTnLst>
                                    <p:set>
                                      <p:cBhvr>
                                        <p:cTn id="159" dur="1" fill="hold">
                                          <p:stCondLst>
                                            <p:cond delay="0"/>
                                          </p:stCondLst>
                                        </p:cTn>
                                        <p:tgtEl>
                                          <p:spTgt spid="52"/>
                                        </p:tgtEl>
                                        <p:attrNameLst>
                                          <p:attrName>style.visibility</p:attrName>
                                        </p:attrNameLst>
                                      </p:cBhvr>
                                      <p:to>
                                        <p:strVal val="visible"/>
                                      </p:to>
                                    </p:set>
                                    <p:anim calcmode="lin" valueType="num">
                                      <p:cBhvr>
                                        <p:cTn id="160" dur="500" fill="hold"/>
                                        <p:tgtEl>
                                          <p:spTgt spid="52"/>
                                        </p:tgtEl>
                                        <p:attrNameLst>
                                          <p:attrName>ppt_w</p:attrName>
                                        </p:attrNameLst>
                                      </p:cBhvr>
                                      <p:tavLst>
                                        <p:tav tm="0">
                                          <p:val>
                                            <p:fltVal val="0"/>
                                          </p:val>
                                        </p:tav>
                                        <p:tav tm="100000">
                                          <p:val>
                                            <p:strVal val="#ppt_w"/>
                                          </p:val>
                                        </p:tav>
                                      </p:tavLst>
                                    </p:anim>
                                    <p:anim calcmode="lin" valueType="num">
                                      <p:cBhvr>
                                        <p:cTn id="161" dur="500" fill="hold"/>
                                        <p:tgtEl>
                                          <p:spTgt spid="52"/>
                                        </p:tgtEl>
                                        <p:attrNameLst>
                                          <p:attrName>ppt_h</p:attrName>
                                        </p:attrNameLst>
                                      </p:cBhvr>
                                      <p:tavLst>
                                        <p:tav tm="0">
                                          <p:val>
                                            <p:fltVal val="0"/>
                                          </p:val>
                                        </p:tav>
                                        <p:tav tm="100000">
                                          <p:val>
                                            <p:strVal val="#ppt_h"/>
                                          </p:val>
                                        </p:tav>
                                      </p:tavLst>
                                    </p:anim>
                                    <p:animEffect transition="in" filter="fade">
                                      <p:cBhvr>
                                        <p:cTn id="162" dur="500"/>
                                        <p:tgtEl>
                                          <p:spTgt spid="52"/>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wipe(right)">
                                      <p:cBhvr>
                                        <p:cTn id="167" dur="500"/>
                                        <p:tgtEl>
                                          <p:spTgt spid="63"/>
                                        </p:tgtEl>
                                      </p:cBhvr>
                                    </p:animEffect>
                                  </p:childTnLst>
                                </p:cTn>
                              </p:par>
                            </p:childTnLst>
                          </p:cTn>
                        </p:par>
                        <p:par>
                          <p:cTn id="168" fill="hold">
                            <p:stCondLst>
                              <p:cond delay="500"/>
                            </p:stCondLst>
                            <p:childTnLst>
                              <p:par>
                                <p:cTn id="169" presetID="53" presetClass="entr" presetSubtype="0" fill="hold" grpId="0" nodeType="after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p:cTn id="171" dur="500" fill="hold"/>
                                        <p:tgtEl>
                                          <p:spTgt spid="61"/>
                                        </p:tgtEl>
                                        <p:attrNameLst>
                                          <p:attrName>ppt_w</p:attrName>
                                        </p:attrNameLst>
                                      </p:cBhvr>
                                      <p:tavLst>
                                        <p:tav tm="0">
                                          <p:val>
                                            <p:fltVal val="0"/>
                                          </p:val>
                                        </p:tav>
                                        <p:tav tm="100000">
                                          <p:val>
                                            <p:strVal val="#ppt_w"/>
                                          </p:val>
                                        </p:tav>
                                      </p:tavLst>
                                    </p:anim>
                                    <p:anim calcmode="lin" valueType="num">
                                      <p:cBhvr>
                                        <p:cTn id="172" dur="500" fill="hold"/>
                                        <p:tgtEl>
                                          <p:spTgt spid="61"/>
                                        </p:tgtEl>
                                        <p:attrNameLst>
                                          <p:attrName>ppt_h</p:attrName>
                                        </p:attrNameLst>
                                      </p:cBhvr>
                                      <p:tavLst>
                                        <p:tav tm="0">
                                          <p:val>
                                            <p:fltVal val="0"/>
                                          </p:val>
                                        </p:tav>
                                        <p:tav tm="100000">
                                          <p:val>
                                            <p:strVal val="#ppt_h"/>
                                          </p:val>
                                        </p:tav>
                                      </p:tavLst>
                                    </p:anim>
                                    <p:animEffect transition="in" filter="fade">
                                      <p:cBhvr>
                                        <p:cTn id="173" dur="500"/>
                                        <p:tgtEl>
                                          <p:spTgt spid="61"/>
                                        </p:tgtEl>
                                      </p:cBhvr>
                                    </p:animEffect>
                                  </p:childTnLst>
                                </p:cTn>
                              </p:par>
                            </p:childTnLst>
                          </p:cTn>
                        </p:par>
                        <p:par>
                          <p:cTn id="174" fill="hold">
                            <p:stCondLst>
                              <p:cond delay="1000"/>
                            </p:stCondLst>
                            <p:childTnLst>
                              <p:par>
                                <p:cTn id="175" presetID="22" presetClass="entr" presetSubtype="8" fill="hold" nodeType="after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wipe(left)">
                                      <p:cBhvr>
                                        <p:cTn id="177" dur="500"/>
                                        <p:tgtEl>
                                          <p:spTgt spid="65"/>
                                        </p:tgtEl>
                                      </p:cBhvr>
                                    </p:animEffect>
                                  </p:childTnLst>
                                </p:cTn>
                              </p:par>
                              <p:par>
                                <p:cTn id="178" presetID="22" presetClass="entr" presetSubtype="1" fill="hold" grpId="0" nodeType="withEffect">
                                  <p:stCondLst>
                                    <p:cond delay="0"/>
                                  </p:stCondLst>
                                  <p:childTnLst>
                                    <p:set>
                                      <p:cBhvr>
                                        <p:cTn id="179" dur="1" fill="hold">
                                          <p:stCondLst>
                                            <p:cond delay="0"/>
                                          </p:stCondLst>
                                        </p:cTn>
                                        <p:tgtEl>
                                          <p:spTgt spid="72"/>
                                        </p:tgtEl>
                                        <p:attrNameLst>
                                          <p:attrName>style.visibility</p:attrName>
                                        </p:attrNameLst>
                                      </p:cBhvr>
                                      <p:to>
                                        <p:strVal val="visible"/>
                                      </p:to>
                                    </p:set>
                                    <p:animEffect transition="in" filter="wipe(up)">
                                      <p:cBhvr>
                                        <p:cTn id="180" dur="500"/>
                                        <p:tgtEl>
                                          <p:spTgt spid="72"/>
                                        </p:tgtEl>
                                      </p:cBhvr>
                                    </p:animEffect>
                                  </p:childTnLst>
                                </p:cTn>
                              </p:par>
                            </p:childTnLst>
                          </p:cTn>
                        </p:par>
                        <p:par>
                          <p:cTn id="181" fill="hold">
                            <p:stCondLst>
                              <p:cond delay="1500"/>
                            </p:stCondLst>
                            <p:childTnLst>
                              <p:par>
                                <p:cTn id="182" presetID="53" presetClass="entr" presetSubtype="0" fill="hold" grpId="0" nodeType="afterEffect">
                                  <p:stCondLst>
                                    <p:cond delay="0"/>
                                  </p:stCondLst>
                                  <p:childTnLst>
                                    <p:set>
                                      <p:cBhvr>
                                        <p:cTn id="183" dur="1" fill="hold">
                                          <p:stCondLst>
                                            <p:cond delay="0"/>
                                          </p:stCondLst>
                                        </p:cTn>
                                        <p:tgtEl>
                                          <p:spTgt spid="62"/>
                                        </p:tgtEl>
                                        <p:attrNameLst>
                                          <p:attrName>style.visibility</p:attrName>
                                        </p:attrNameLst>
                                      </p:cBhvr>
                                      <p:to>
                                        <p:strVal val="visible"/>
                                      </p:to>
                                    </p:set>
                                    <p:anim calcmode="lin" valueType="num">
                                      <p:cBhvr>
                                        <p:cTn id="184" dur="500" fill="hold"/>
                                        <p:tgtEl>
                                          <p:spTgt spid="62"/>
                                        </p:tgtEl>
                                        <p:attrNameLst>
                                          <p:attrName>ppt_w</p:attrName>
                                        </p:attrNameLst>
                                      </p:cBhvr>
                                      <p:tavLst>
                                        <p:tav tm="0">
                                          <p:val>
                                            <p:fltVal val="0"/>
                                          </p:val>
                                        </p:tav>
                                        <p:tav tm="100000">
                                          <p:val>
                                            <p:strVal val="#ppt_w"/>
                                          </p:val>
                                        </p:tav>
                                      </p:tavLst>
                                    </p:anim>
                                    <p:anim calcmode="lin" valueType="num">
                                      <p:cBhvr>
                                        <p:cTn id="185" dur="500" fill="hold"/>
                                        <p:tgtEl>
                                          <p:spTgt spid="62"/>
                                        </p:tgtEl>
                                        <p:attrNameLst>
                                          <p:attrName>ppt_h</p:attrName>
                                        </p:attrNameLst>
                                      </p:cBhvr>
                                      <p:tavLst>
                                        <p:tav tm="0">
                                          <p:val>
                                            <p:fltVal val="0"/>
                                          </p:val>
                                        </p:tav>
                                        <p:tav tm="100000">
                                          <p:val>
                                            <p:strVal val="#ppt_h"/>
                                          </p:val>
                                        </p:tav>
                                      </p:tavLst>
                                    </p:anim>
                                    <p:animEffect transition="in" filter="fade">
                                      <p:cBhvr>
                                        <p:cTn id="186" dur="500"/>
                                        <p:tgtEl>
                                          <p:spTgt spid="62"/>
                                        </p:tgtEl>
                                      </p:cBhvr>
                                    </p:animEffect>
                                  </p:childTnLst>
                                </p:cTn>
                              </p:par>
                            </p:childTnLst>
                          </p:cTn>
                        </p:par>
                        <p:par>
                          <p:cTn id="187" fill="hold">
                            <p:stCondLst>
                              <p:cond delay="2000"/>
                            </p:stCondLst>
                            <p:childTnLst>
                              <p:par>
                                <p:cTn id="188" presetID="22" presetClass="entr" presetSubtype="2" fill="hold"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wipe(right)">
                                      <p:cBhvr>
                                        <p:cTn id="190" dur="500"/>
                                        <p:tgtEl>
                                          <p:spTgt spid="64"/>
                                        </p:tgtEl>
                                      </p:cBhvr>
                                    </p:animEffect>
                                  </p:childTnLst>
                                </p:cTn>
                              </p:par>
                            </p:childTnLst>
                          </p:cTn>
                        </p:par>
                        <p:par>
                          <p:cTn id="191" fill="hold">
                            <p:stCondLst>
                              <p:cond delay="2500"/>
                            </p:stCondLst>
                            <p:childTnLst>
                              <p:par>
                                <p:cTn id="192" presetID="22" presetClass="entr" presetSubtype="4" fill="hold" nodeType="afterEffect">
                                  <p:stCondLst>
                                    <p:cond delay="0"/>
                                  </p:stCondLst>
                                  <p:childTnLst>
                                    <p:set>
                                      <p:cBhvr>
                                        <p:cTn id="193" dur="1" fill="hold">
                                          <p:stCondLst>
                                            <p:cond delay="0"/>
                                          </p:stCondLst>
                                        </p:cTn>
                                        <p:tgtEl>
                                          <p:spTgt spid="66"/>
                                        </p:tgtEl>
                                        <p:attrNameLst>
                                          <p:attrName>style.visibility</p:attrName>
                                        </p:attrNameLst>
                                      </p:cBhvr>
                                      <p:to>
                                        <p:strVal val="visible"/>
                                      </p:to>
                                    </p:set>
                                    <p:animEffect transition="in" filter="wipe(down)">
                                      <p:cBhvr>
                                        <p:cTn id="194" dur="500"/>
                                        <p:tgtEl>
                                          <p:spTgt spid="66"/>
                                        </p:tgtEl>
                                      </p:cBhvr>
                                    </p:animEffect>
                                  </p:childTnLst>
                                </p:cTn>
                              </p:par>
                              <p:par>
                                <p:cTn id="195" presetID="22" presetClass="entr" presetSubtype="1" fill="hold" grpId="0" nodeType="withEffect">
                                  <p:stCondLst>
                                    <p:cond delay="0"/>
                                  </p:stCondLst>
                                  <p:childTnLst>
                                    <p:set>
                                      <p:cBhvr>
                                        <p:cTn id="196" dur="1" fill="hold">
                                          <p:stCondLst>
                                            <p:cond delay="0"/>
                                          </p:stCondLst>
                                        </p:cTn>
                                        <p:tgtEl>
                                          <p:spTgt spid="79"/>
                                        </p:tgtEl>
                                        <p:attrNameLst>
                                          <p:attrName>style.visibility</p:attrName>
                                        </p:attrNameLst>
                                      </p:cBhvr>
                                      <p:to>
                                        <p:strVal val="visible"/>
                                      </p:to>
                                    </p:set>
                                    <p:animEffect transition="in" filter="wipe(up)">
                                      <p:cBhvr>
                                        <p:cTn id="197" dur="500"/>
                                        <p:tgtEl>
                                          <p:spTgt spid="79"/>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nodeType="clickEffect">
                                  <p:stCondLst>
                                    <p:cond delay="0"/>
                                  </p:stCondLst>
                                  <p:childTnLst>
                                    <p:set>
                                      <p:cBhvr>
                                        <p:cTn id="201" dur="1" fill="hold">
                                          <p:stCondLst>
                                            <p:cond delay="0"/>
                                          </p:stCondLst>
                                        </p:cTn>
                                        <p:tgtEl>
                                          <p:spTgt spid="53"/>
                                        </p:tgtEl>
                                        <p:attrNameLst>
                                          <p:attrName>style.visibility</p:attrName>
                                        </p:attrNameLst>
                                      </p:cBhvr>
                                      <p:to>
                                        <p:strVal val="visible"/>
                                      </p:to>
                                    </p:set>
                                    <p:animEffect transition="in" filter="wipe(down)">
                                      <p:cBhvr>
                                        <p:cTn id="202" dur="500"/>
                                        <p:tgtEl>
                                          <p:spTgt spid="53"/>
                                        </p:tgtEl>
                                      </p:cBhvr>
                                    </p:animEffect>
                                  </p:childTnLst>
                                </p:cTn>
                              </p:par>
                              <p:par>
                                <p:cTn id="203" presetID="22" presetClass="entr" presetSubtype="1" fill="hold" grpId="0" nodeType="withEffect">
                                  <p:stCondLst>
                                    <p:cond delay="0"/>
                                  </p:stCondLst>
                                  <p:childTnLst>
                                    <p:set>
                                      <p:cBhvr>
                                        <p:cTn id="204" dur="1" fill="hold">
                                          <p:stCondLst>
                                            <p:cond delay="0"/>
                                          </p:stCondLst>
                                        </p:cTn>
                                        <p:tgtEl>
                                          <p:spTgt spid="81"/>
                                        </p:tgtEl>
                                        <p:attrNameLst>
                                          <p:attrName>style.visibility</p:attrName>
                                        </p:attrNameLst>
                                      </p:cBhvr>
                                      <p:to>
                                        <p:strVal val="visible"/>
                                      </p:to>
                                    </p:set>
                                    <p:animEffect transition="in" filter="wipe(up)">
                                      <p:cBhvr>
                                        <p:cTn id="205" dur="500"/>
                                        <p:tgtEl>
                                          <p:spTgt spid="81"/>
                                        </p:tgtEl>
                                      </p:cBhvr>
                                    </p:animEffect>
                                  </p:childTnLst>
                                </p:cTn>
                              </p:par>
                              <p:par>
                                <p:cTn id="206" presetID="22" presetClass="entr" presetSubtype="1" fill="hold" grpId="0" nodeType="withEffect">
                                  <p:stCondLst>
                                    <p:cond delay="0"/>
                                  </p:stCondLst>
                                  <p:childTnLst>
                                    <p:set>
                                      <p:cBhvr>
                                        <p:cTn id="207" dur="1" fill="hold">
                                          <p:stCondLst>
                                            <p:cond delay="0"/>
                                          </p:stCondLst>
                                        </p:cTn>
                                        <p:tgtEl>
                                          <p:spTgt spid="92"/>
                                        </p:tgtEl>
                                        <p:attrNameLst>
                                          <p:attrName>style.visibility</p:attrName>
                                        </p:attrNameLst>
                                      </p:cBhvr>
                                      <p:to>
                                        <p:strVal val="visible"/>
                                      </p:to>
                                    </p:set>
                                    <p:animEffect transition="in" filter="wipe(up)">
                                      <p:cBhvr>
                                        <p:cTn id="20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P spid="19" grpId="0" animBg="1"/>
      <p:bldP spid="20" grpId="0" animBg="1"/>
      <p:bldP spid="45" grpId="0" animBg="1"/>
      <p:bldP spid="52" grpId="0" animBg="1"/>
      <p:bldP spid="61" grpId="0" animBg="1"/>
      <p:bldP spid="62" grpId="0" animBg="1"/>
      <p:bldP spid="71" grpId="0"/>
      <p:bldP spid="72" grpId="0"/>
      <p:bldP spid="73" grpId="0"/>
      <p:bldP spid="74" grpId="0"/>
      <p:bldP spid="75" grpId="0"/>
      <p:bldP spid="76" grpId="0"/>
      <p:bldP spid="77" grpId="0"/>
      <p:bldP spid="78" grpId="0"/>
      <p:bldP spid="79" grpId="0"/>
      <p:bldP spid="80" grpId="0"/>
      <p:bldP spid="81" grpId="0"/>
      <p:bldP spid="88" grpId="0"/>
      <p:bldP spid="89" grpId="0"/>
      <p:bldP spid="90" grpId="0"/>
      <p:bldP spid="91"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Сложность – большие размеры</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4</a:t>
            </a:fld>
            <a:endParaRPr lang="ru-RU"/>
          </a:p>
        </p:txBody>
      </p:sp>
      <p:graphicFrame>
        <p:nvGraphicFramePr>
          <p:cNvPr id="3206" name="Object 134"/>
          <p:cNvGraphicFramePr>
            <a:graphicFrameLocks noChangeAspect="1"/>
          </p:cNvGraphicFramePr>
          <p:nvPr/>
        </p:nvGraphicFramePr>
        <p:xfrm>
          <a:off x="846138" y="1649413"/>
          <a:ext cx="7413625" cy="4560887"/>
        </p:xfrm>
        <a:graphic>
          <a:graphicData uri="http://schemas.openxmlformats.org/presentationml/2006/ole">
            <p:oleObj spid="_x0000_s1026" name="Worksheet" r:id="rId3" imgW="5467350" imgH="3457389"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06"/>
                                        </p:tgtEl>
                                        <p:attrNameLst>
                                          <p:attrName>style.visibility</p:attrName>
                                        </p:attrNameLst>
                                      </p:cBhvr>
                                      <p:to>
                                        <p:strVal val="visible"/>
                                      </p:to>
                                    </p:set>
                                    <p:anim calcmode="lin" valueType="num">
                                      <p:cBhvr>
                                        <p:cTn id="7" dur="500" fill="hold"/>
                                        <p:tgtEl>
                                          <p:spTgt spid="3206"/>
                                        </p:tgtEl>
                                        <p:attrNameLst>
                                          <p:attrName>ppt_w</p:attrName>
                                        </p:attrNameLst>
                                      </p:cBhvr>
                                      <p:tavLst>
                                        <p:tav tm="0">
                                          <p:val>
                                            <p:fltVal val="0"/>
                                          </p:val>
                                        </p:tav>
                                        <p:tav tm="100000">
                                          <p:val>
                                            <p:strVal val="#ppt_w"/>
                                          </p:val>
                                        </p:tav>
                                      </p:tavLst>
                                    </p:anim>
                                    <p:anim calcmode="lin" valueType="num">
                                      <p:cBhvr>
                                        <p:cTn id="8" dur="500" fill="hold"/>
                                        <p:tgtEl>
                                          <p:spTgt spid="3206"/>
                                        </p:tgtEl>
                                        <p:attrNameLst>
                                          <p:attrName>ppt_h</p:attrName>
                                        </p:attrNameLst>
                                      </p:cBhvr>
                                      <p:tavLst>
                                        <p:tav tm="0">
                                          <p:val>
                                            <p:fltVal val="0"/>
                                          </p:val>
                                        </p:tav>
                                        <p:tav tm="100000">
                                          <p:val>
                                            <p:strVal val="#ppt_h"/>
                                          </p:val>
                                        </p:tav>
                                      </p:tavLst>
                                    </p:anim>
                                    <p:animEffect transition="in" filter="fade">
                                      <p:cBhvr>
                                        <p:cTn id="9" dur="500"/>
                                        <p:tgtEl>
                                          <p:spTgt spid="3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20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па 32"/>
          <p:cNvGrpSpPr/>
          <p:nvPr/>
        </p:nvGrpSpPr>
        <p:grpSpPr>
          <a:xfrm>
            <a:off x="642910" y="2857496"/>
            <a:ext cx="7000924" cy="3714776"/>
            <a:chOff x="642910" y="2857496"/>
            <a:chExt cx="7000924" cy="3714776"/>
          </a:xfrm>
        </p:grpSpPr>
        <p:sp>
          <p:nvSpPr>
            <p:cNvPr id="5" name="Rounded Rectangle 4"/>
            <p:cNvSpPr/>
            <p:nvPr/>
          </p:nvSpPr>
          <p:spPr>
            <a:xfrm>
              <a:off x="3071802" y="3786190"/>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tx2">
                      <a:lumMod val="60000"/>
                      <a:lumOff val="40000"/>
                    </a:schemeClr>
                  </a:solidFill>
                </a:rPr>
                <a:t>0 0 0</a:t>
              </a:r>
              <a:endParaRPr lang="ru-RU" dirty="0">
                <a:solidFill>
                  <a:schemeClr val="tx2">
                    <a:lumMod val="60000"/>
                    <a:lumOff val="40000"/>
                  </a:schemeClr>
                </a:solidFill>
              </a:endParaRPr>
            </a:p>
          </p:txBody>
        </p:sp>
        <p:sp>
          <p:nvSpPr>
            <p:cNvPr id="6" name="Rounded Rectangle 5"/>
            <p:cNvSpPr/>
            <p:nvPr/>
          </p:nvSpPr>
          <p:spPr>
            <a:xfrm>
              <a:off x="5429256" y="3786190"/>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tx2">
                      <a:lumMod val="60000"/>
                      <a:lumOff val="40000"/>
                    </a:schemeClr>
                  </a:solidFill>
                </a:rPr>
                <a:t>0 1 </a:t>
              </a:r>
              <a:r>
                <a:rPr lang="en-US" dirty="0" smtClean="0">
                  <a:solidFill>
                    <a:schemeClr val="tx2">
                      <a:lumMod val="60000"/>
                      <a:lumOff val="40000"/>
                    </a:schemeClr>
                  </a:solidFill>
                </a:rPr>
                <a:t>A</a:t>
              </a:r>
              <a:endParaRPr lang="ru-RU" dirty="0">
                <a:solidFill>
                  <a:schemeClr val="tx2">
                    <a:lumMod val="60000"/>
                    <a:lumOff val="40000"/>
                  </a:schemeClr>
                </a:solidFill>
              </a:endParaRPr>
            </a:p>
          </p:txBody>
        </p:sp>
        <p:sp>
          <p:nvSpPr>
            <p:cNvPr id="7" name="Rounded Rectangle 6"/>
            <p:cNvSpPr/>
            <p:nvPr/>
          </p:nvSpPr>
          <p:spPr>
            <a:xfrm>
              <a:off x="642910" y="3071810"/>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tx2">
                      <a:lumMod val="60000"/>
                      <a:lumOff val="40000"/>
                    </a:schemeClr>
                  </a:solidFill>
                </a:rPr>
                <a:t>- - -</a:t>
              </a:r>
              <a:endParaRPr lang="ru-RU" dirty="0">
                <a:solidFill>
                  <a:schemeClr val="tx2">
                    <a:lumMod val="60000"/>
                    <a:lumOff val="40000"/>
                  </a:schemeClr>
                </a:solidFill>
              </a:endParaRPr>
            </a:p>
          </p:txBody>
        </p:sp>
        <p:sp>
          <p:nvSpPr>
            <p:cNvPr id="8" name="Rounded Rectangle 7"/>
            <p:cNvSpPr/>
            <p:nvPr/>
          </p:nvSpPr>
          <p:spPr>
            <a:xfrm>
              <a:off x="2071670" y="3071810"/>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tx2">
                      <a:lumMod val="60000"/>
                      <a:lumOff val="40000"/>
                    </a:schemeClr>
                  </a:solidFill>
                </a:rPr>
                <a:t>0 0 -</a:t>
              </a:r>
              <a:endParaRPr lang="ru-RU" dirty="0">
                <a:solidFill>
                  <a:schemeClr val="tx2">
                    <a:lumMod val="60000"/>
                    <a:lumOff val="40000"/>
                  </a:schemeClr>
                </a:solidFill>
              </a:endParaRPr>
            </a:p>
          </p:txBody>
        </p:sp>
        <p:cxnSp>
          <p:nvCxnSpPr>
            <p:cNvPr id="9" name="Straight Arrow Connector 9"/>
            <p:cNvCxnSpPr>
              <a:stCxn id="7" idx="3"/>
              <a:endCxn id="8" idx="1"/>
            </p:cNvCxnSpPr>
            <p:nvPr/>
          </p:nvCxnSpPr>
          <p:spPr>
            <a:xfrm>
              <a:off x="1357290" y="3286124"/>
              <a:ext cx="714380" cy="1588"/>
            </a:xfrm>
            <a:prstGeom prst="straightConnector1">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11"/>
            <p:cNvCxnSpPr>
              <a:stCxn id="8" idx="3"/>
              <a:endCxn id="5" idx="0"/>
            </p:cNvCxnSpPr>
            <p:nvPr/>
          </p:nvCxnSpPr>
          <p:spPr>
            <a:xfrm>
              <a:off x="2786050" y="3286124"/>
              <a:ext cx="642942" cy="500066"/>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3"/>
            <p:cNvCxnSpPr>
              <a:stCxn id="5" idx="1"/>
              <a:endCxn id="8" idx="2"/>
            </p:cNvCxnSpPr>
            <p:nvPr/>
          </p:nvCxnSpPr>
          <p:spPr>
            <a:xfrm rot="10800000">
              <a:off x="2428860" y="3500438"/>
              <a:ext cx="642942" cy="500066"/>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4"/>
            <p:cNvSpPr/>
            <p:nvPr/>
          </p:nvSpPr>
          <p:spPr>
            <a:xfrm>
              <a:off x="5429256" y="5214950"/>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tx2">
                      <a:lumMod val="60000"/>
                      <a:lumOff val="40000"/>
                    </a:schemeClr>
                  </a:solidFill>
                </a:rPr>
                <a:t>1</a:t>
              </a:r>
              <a:r>
                <a:rPr lang="ru-RU" dirty="0" smtClean="0">
                  <a:solidFill>
                    <a:schemeClr val="tx2">
                      <a:lumMod val="60000"/>
                      <a:lumOff val="40000"/>
                    </a:schemeClr>
                  </a:solidFill>
                </a:rPr>
                <a:t> 1 </a:t>
              </a:r>
              <a:r>
                <a:rPr lang="en-US" dirty="0" smtClean="0">
                  <a:solidFill>
                    <a:schemeClr val="tx2">
                      <a:lumMod val="60000"/>
                      <a:lumOff val="40000"/>
                    </a:schemeClr>
                  </a:solidFill>
                </a:rPr>
                <a:t>1</a:t>
              </a:r>
              <a:endParaRPr lang="ru-RU" dirty="0">
                <a:solidFill>
                  <a:schemeClr val="tx2">
                    <a:lumMod val="60000"/>
                    <a:lumOff val="40000"/>
                  </a:schemeClr>
                </a:solidFill>
              </a:endParaRPr>
            </a:p>
          </p:txBody>
        </p:sp>
        <p:cxnSp>
          <p:nvCxnSpPr>
            <p:cNvPr id="13" name="Straight Arrow Connector 15"/>
            <p:cNvCxnSpPr>
              <a:stCxn id="5" idx="3"/>
              <a:endCxn id="6" idx="1"/>
            </p:cNvCxnSpPr>
            <p:nvPr/>
          </p:nvCxnSpPr>
          <p:spPr>
            <a:xfrm>
              <a:off x="3786182" y="4000504"/>
              <a:ext cx="1643074" cy="1588"/>
            </a:xfrm>
            <a:prstGeom prst="straightConnector1">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ounded Rectangle 18"/>
            <p:cNvSpPr/>
            <p:nvPr/>
          </p:nvSpPr>
          <p:spPr>
            <a:xfrm>
              <a:off x="6143636" y="2857496"/>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tx2">
                      <a:lumMod val="60000"/>
                      <a:lumOff val="40000"/>
                    </a:schemeClr>
                  </a:solidFill>
                </a:rPr>
                <a:t>0 1 -</a:t>
              </a:r>
              <a:endParaRPr lang="ru-RU" dirty="0">
                <a:solidFill>
                  <a:schemeClr val="tx2">
                    <a:lumMod val="60000"/>
                    <a:lumOff val="40000"/>
                  </a:schemeClr>
                </a:solidFill>
              </a:endParaRPr>
            </a:p>
          </p:txBody>
        </p:sp>
        <p:sp>
          <p:nvSpPr>
            <p:cNvPr id="15" name="Rounded Rectangle 19"/>
            <p:cNvSpPr/>
            <p:nvPr/>
          </p:nvSpPr>
          <p:spPr>
            <a:xfrm>
              <a:off x="6929454" y="3357562"/>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tx2">
                      <a:lumMod val="60000"/>
                      <a:lumOff val="40000"/>
                    </a:schemeClr>
                  </a:solidFill>
                </a:rPr>
                <a:t>0 1 </a:t>
              </a:r>
              <a:r>
                <a:rPr lang="en-US" dirty="0" smtClean="0">
                  <a:solidFill>
                    <a:schemeClr val="tx2">
                      <a:lumMod val="60000"/>
                      <a:lumOff val="40000"/>
                    </a:schemeClr>
                  </a:solidFill>
                </a:rPr>
                <a:t>0</a:t>
              </a:r>
              <a:endParaRPr lang="ru-RU" dirty="0">
                <a:solidFill>
                  <a:schemeClr val="tx2">
                    <a:lumMod val="60000"/>
                    <a:lumOff val="40000"/>
                  </a:schemeClr>
                </a:solidFill>
              </a:endParaRPr>
            </a:p>
          </p:txBody>
        </p:sp>
        <p:cxnSp>
          <p:nvCxnSpPr>
            <p:cNvPr id="16" name="Straight Arrow Connector 13"/>
            <p:cNvCxnSpPr>
              <a:stCxn id="6" idx="0"/>
              <a:endCxn id="14" idx="1"/>
            </p:cNvCxnSpPr>
            <p:nvPr/>
          </p:nvCxnSpPr>
          <p:spPr>
            <a:xfrm rot="5400000" flipH="1" flipV="1">
              <a:off x="5607851" y="3250405"/>
              <a:ext cx="714380" cy="357190"/>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3"/>
            <p:cNvCxnSpPr>
              <a:stCxn id="15" idx="0"/>
              <a:endCxn id="14" idx="3"/>
            </p:cNvCxnSpPr>
            <p:nvPr/>
          </p:nvCxnSpPr>
          <p:spPr>
            <a:xfrm rot="16200000" flipV="1">
              <a:off x="6929454" y="3000372"/>
              <a:ext cx="285752" cy="428628"/>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1"/>
            <p:cNvCxnSpPr>
              <a:stCxn id="14" idx="2"/>
              <a:endCxn id="15" idx="1"/>
            </p:cNvCxnSpPr>
            <p:nvPr/>
          </p:nvCxnSpPr>
          <p:spPr>
            <a:xfrm rot="16200000" flipH="1">
              <a:off x="6572264" y="3214686"/>
              <a:ext cx="285752" cy="428628"/>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29"/>
            <p:cNvCxnSpPr>
              <a:stCxn id="15" idx="2"/>
              <a:endCxn id="6" idx="3"/>
            </p:cNvCxnSpPr>
            <p:nvPr/>
          </p:nvCxnSpPr>
          <p:spPr>
            <a:xfrm rot="5400000">
              <a:off x="6607983" y="3321843"/>
              <a:ext cx="214314" cy="1143008"/>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1"/>
            <p:cNvCxnSpPr>
              <a:stCxn id="6" idx="2"/>
              <a:endCxn id="12" idx="0"/>
            </p:cNvCxnSpPr>
            <p:nvPr/>
          </p:nvCxnSpPr>
          <p:spPr>
            <a:xfrm rot="5400000">
              <a:off x="5286380" y="4714884"/>
              <a:ext cx="1000132" cy="1588"/>
            </a:xfrm>
            <a:prstGeom prst="curvedConnector3">
              <a:avLst>
                <a:gd name="adj1" fmla="val 50000"/>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Rounded Rectangle 44"/>
            <p:cNvSpPr/>
            <p:nvPr/>
          </p:nvSpPr>
          <p:spPr>
            <a:xfrm>
              <a:off x="6572264" y="5214950"/>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tx2">
                      <a:lumMod val="60000"/>
                      <a:lumOff val="40000"/>
                    </a:schemeClr>
                  </a:solidFill>
                </a:rPr>
                <a:t>1 1 -</a:t>
              </a:r>
              <a:endParaRPr lang="ru-RU" dirty="0">
                <a:solidFill>
                  <a:schemeClr val="tx2">
                    <a:lumMod val="60000"/>
                    <a:lumOff val="40000"/>
                  </a:schemeClr>
                </a:solidFill>
              </a:endParaRPr>
            </a:p>
          </p:txBody>
        </p:sp>
        <p:cxnSp>
          <p:nvCxnSpPr>
            <p:cNvPr id="22" name="Straight Arrow Connector 11"/>
            <p:cNvCxnSpPr>
              <a:stCxn id="21" idx="2"/>
              <a:endCxn id="12" idx="2"/>
            </p:cNvCxnSpPr>
            <p:nvPr/>
          </p:nvCxnSpPr>
          <p:spPr>
            <a:xfrm rot="5400000">
              <a:off x="6357950" y="5072074"/>
              <a:ext cx="1588" cy="1143008"/>
            </a:xfrm>
            <a:prstGeom prst="curvedConnector3">
              <a:avLst>
                <a:gd name="adj1" fmla="val 14395466"/>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13"/>
            <p:cNvCxnSpPr>
              <a:stCxn id="12" idx="3"/>
              <a:endCxn id="21" idx="1"/>
            </p:cNvCxnSpPr>
            <p:nvPr/>
          </p:nvCxnSpPr>
          <p:spPr>
            <a:xfrm>
              <a:off x="6143636" y="5429264"/>
              <a:ext cx="428628" cy="1588"/>
            </a:xfrm>
            <a:prstGeom prst="curvedConnector3">
              <a:avLst>
                <a:gd name="adj1" fmla="val 50000"/>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Rounded Rectangle 51"/>
            <p:cNvSpPr/>
            <p:nvPr/>
          </p:nvSpPr>
          <p:spPr>
            <a:xfrm>
              <a:off x="3071802" y="5214950"/>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tx2">
                      <a:lumMod val="60000"/>
                      <a:lumOff val="40000"/>
                    </a:schemeClr>
                  </a:solidFill>
                </a:rPr>
                <a:t>1</a:t>
              </a:r>
              <a:r>
                <a:rPr lang="ru-RU" dirty="0" smtClean="0">
                  <a:solidFill>
                    <a:schemeClr val="tx2">
                      <a:lumMod val="60000"/>
                      <a:lumOff val="40000"/>
                    </a:schemeClr>
                  </a:solidFill>
                </a:rPr>
                <a:t> 0 </a:t>
              </a:r>
              <a:r>
                <a:rPr lang="en-US" dirty="0" smtClean="0">
                  <a:solidFill>
                    <a:schemeClr val="tx2">
                      <a:lumMod val="60000"/>
                      <a:lumOff val="40000"/>
                    </a:schemeClr>
                  </a:solidFill>
                </a:rPr>
                <a:t>A</a:t>
              </a:r>
              <a:endParaRPr lang="ru-RU" dirty="0">
                <a:solidFill>
                  <a:schemeClr val="tx2">
                    <a:lumMod val="60000"/>
                    <a:lumOff val="40000"/>
                  </a:schemeClr>
                </a:solidFill>
              </a:endParaRPr>
            </a:p>
          </p:txBody>
        </p:sp>
        <p:cxnSp>
          <p:nvCxnSpPr>
            <p:cNvPr id="25" name="Straight Arrow Connector 11"/>
            <p:cNvCxnSpPr>
              <a:stCxn id="24" idx="0"/>
              <a:endCxn id="5" idx="2"/>
            </p:cNvCxnSpPr>
            <p:nvPr/>
          </p:nvCxnSpPr>
          <p:spPr>
            <a:xfrm rot="5400000" flipH="1" flipV="1">
              <a:off x="2928926" y="4714884"/>
              <a:ext cx="1000132" cy="1588"/>
            </a:xfrm>
            <a:prstGeom prst="curvedConnector3">
              <a:avLst>
                <a:gd name="adj1" fmla="val 50000"/>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57"/>
            <p:cNvCxnSpPr>
              <a:stCxn id="12" idx="1"/>
              <a:endCxn id="24" idx="3"/>
            </p:cNvCxnSpPr>
            <p:nvPr/>
          </p:nvCxnSpPr>
          <p:spPr>
            <a:xfrm rot="10800000">
              <a:off x="3786182" y="5429264"/>
              <a:ext cx="1643074" cy="1588"/>
            </a:xfrm>
            <a:prstGeom prst="straightConnector1">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ounded Rectangle 60"/>
            <p:cNvSpPr/>
            <p:nvPr/>
          </p:nvSpPr>
          <p:spPr>
            <a:xfrm>
              <a:off x="1571604" y="5643578"/>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tx2">
                      <a:lumMod val="60000"/>
                      <a:lumOff val="40000"/>
                    </a:schemeClr>
                  </a:solidFill>
                </a:rPr>
                <a:t>1</a:t>
              </a:r>
              <a:r>
                <a:rPr lang="ru-RU" dirty="0" smtClean="0">
                  <a:solidFill>
                    <a:schemeClr val="tx2">
                      <a:lumMod val="60000"/>
                      <a:lumOff val="40000"/>
                    </a:schemeClr>
                  </a:solidFill>
                </a:rPr>
                <a:t> </a:t>
              </a:r>
              <a:r>
                <a:rPr lang="en-US" dirty="0" smtClean="0">
                  <a:solidFill>
                    <a:schemeClr val="tx2">
                      <a:lumMod val="60000"/>
                      <a:lumOff val="40000"/>
                    </a:schemeClr>
                  </a:solidFill>
                </a:rPr>
                <a:t>0</a:t>
              </a:r>
              <a:r>
                <a:rPr lang="ru-RU" dirty="0" smtClean="0">
                  <a:solidFill>
                    <a:schemeClr val="tx2">
                      <a:lumMod val="60000"/>
                      <a:lumOff val="40000"/>
                    </a:schemeClr>
                  </a:solidFill>
                </a:rPr>
                <a:t> -</a:t>
              </a:r>
              <a:endParaRPr lang="ru-RU" dirty="0">
                <a:solidFill>
                  <a:schemeClr val="tx2">
                    <a:lumMod val="60000"/>
                    <a:lumOff val="40000"/>
                  </a:schemeClr>
                </a:solidFill>
              </a:endParaRPr>
            </a:p>
          </p:txBody>
        </p:sp>
        <p:sp>
          <p:nvSpPr>
            <p:cNvPr id="28" name="Rounded Rectangle 61"/>
            <p:cNvSpPr/>
            <p:nvPr/>
          </p:nvSpPr>
          <p:spPr>
            <a:xfrm>
              <a:off x="2357422" y="6143644"/>
              <a:ext cx="714380" cy="428628"/>
            </a:xfrm>
            <a:prstGeom prst="roundRect">
              <a:avLst/>
            </a:prstGeom>
            <a:solidFill>
              <a:schemeClr val="accent1">
                <a:alpha val="50000"/>
              </a:schemeClr>
            </a:solidFill>
            <a:ln>
              <a:solidFill>
                <a:schemeClr val="accent6">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smtClean="0">
                  <a:solidFill>
                    <a:schemeClr val="tx2">
                      <a:lumMod val="60000"/>
                      <a:lumOff val="40000"/>
                    </a:schemeClr>
                  </a:solidFill>
                </a:rPr>
                <a:t>1</a:t>
              </a:r>
              <a:r>
                <a:rPr lang="ru-RU" dirty="0" smtClean="0">
                  <a:solidFill>
                    <a:schemeClr val="tx2">
                      <a:lumMod val="60000"/>
                      <a:lumOff val="40000"/>
                    </a:schemeClr>
                  </a:solidFill>
                </a:rPr>
                <a:t> </a:t>
              </a:r>
              <a:r>
                <a:rPr lang="en-US" dirty="0" smtClean="0">
                  <a:solidFill>
                    <a:schemeClr val="tx2">
                      <a:lumMod val="60000"/>
                      <a:lumOff val="40000"/>
                    </a:schemeClr>
                  </a:solidFill>
                </a:rPr>
                <a:t>0</a:t>
              </a:r>
              <a:r>
                <a:rPr lang="ru-RU" dirty="0" smtClean="0">
                  <a:solidFill>
                    <a:schemeClr val="tx2">
                      <a:lumMod val="60000"/>
                      <a:lumOff val="40000"/>
                    </a:schemeClr>
                  </a:solidFill>
                </a:rPr>
                <a:t> </a:t>
              </a:r>
              <a:r>
                <a:rPr lang="en-US" dirty="0" smtClean="0">
                  <a:solidFill>
                    <a:schemeClr val="tx2">
                      <a:lumMod val="60000"/>
                      <a:lumOff val="40000"/>
                    </a:schemeClr>
                  </a:solidFill>
                </a:rPr>
                <a:t>1</a:t>
              </a:r>
              <a:endParaRPr lang="ru-RU" dirty="0">
                <a:solidFill>
                  <a:schemeClr val="tx2">
                    <a:lumMod val="60000"/>
                    <a:lumOff val="40000"/>
                  </a:schemeClr>
                </a:solidFill>
              </a:endParaRPr>
            </a:p>
          </p:txBody>
        </p:sp>
        <p:cxnSp>
          <p:nvCxnSpPr>
            <p:cNvPr id="29" name="Straight Arrow Connector 13"/>
            <p:cNvCxnSpPr>
              <a:stCxn id="24" idx="1"/>
              <a:endCxn id="27" idx="0"/>
            </p:cNvCxnSpPr>
            <p:nvPr/>
          </p:nvCxnSpPr>
          <p:spPr>
            <a:xfrm rot="10800000" flipV="1">
              <a:off x="1928794" y="5429264"/>
              <a:ext cx="1143008" cy="214314"/>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13"/>
            <p:cNvCxnSpPr>
              <a:stCxn id="28" idx="0"/>
              <a:endCxn id="27" idx="3"/>
            </p:cNvCxnSpPr>
            <p:nvPr/>
          </p:nvCxnSpPr>
          <p:spPr>
            <a:xfrm rot="16200000" flipV="1">
              <a:off x="2357422" y="5786454"/>
              <a:ext cx="285752" cy="428628"/>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11"/>
            <p:cNvCxnSpPr>
              <a:stCxn id="27" idx="2"/>
              <a:endCxn id="28" idx="1"/>
            </p:cNvCxnSpPr>
            <p:nvPr/>
          </p:nvCxnSpPr>
          <p:spPr>
            <a:xfrm rot="16200000" flipH="1">
              <a:off x="2000232" y="6000768"/>
              <a:ext cx="285752" cy="428628"/>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29"/>
            <p:cNvCxnSpPr>
              <a:stCxn id="28" idx="3"/>
              <a:endCxn id="24" idx="2"/>
            </p:cNvCxnSpPr>
            <p:nvPr/>
          </p:nvCxnSpPr>
          <p:spPr>
            <a:xfrm flipV="1">
              <a:off x="3071802" y="5643578"/>
              <a:ext cx="357190" cy="714380"/>
            </a:xfrm>
            <a:prstGeom prst="curvedConnector2">
              <a:avLst/>
            </a:prstGeom>
            <a:ln w="25400">
              <a:solidFill>
                <a:schemeClr val="accent6">
                  <a:lumMod val="60000"/>
                  <a:lumOff val="40000"/>
                  <a:alpha val="46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normAutofit/>
          </a:bodyPr>
          <a:lstStyle/>
          <a:p>
            <a:r>
              <a:rPr lang="ru-RU" sz="2800" dirty="0" smtClean="0"/>
              <a:t>Четные и нечетные посылаемые кадры чередуются</a:t>
            </a:r>
          </a:p>
          <a:p>
            <a:r>
              <a:rPr lang="ru-RU" sz="2800" dirty="0" smtClean="0"/>
              <a:t>Четность посылаемого кадра не меняется два раза без изменения четности ожидаемого</a:t>
            </a:r>
          </a:p>
          <a:p>
            <a:r>
              <a:rPr lang="ru-RU" sz="2800" dirty="0" smtClean="0"/>
              <a:t>Отсутствие тупиков</a:t>
            </a:r>
          </a:p>
          <a:p>
            <a:endParaRPr lang="ru-RU" sz="2800" dirty="0" smtClean="0"/>
          </a:p>
          <a:p>
            <a:pPr>
              <a:buFont typeface="Wingdings" pitchFamily="2" charset="2"/>
              <a:buChar char="v"/>
            </a:pPr>
            <a:r>
              <a:rPr lang="ru-RU" sz="2800" dirty="0" smtClean="0"/>
              <a:t>Нужна достаточно надежная сеть, чтобы не было неограниченных простоев</a:t>
            </a:r>
            <a:endParaRPr lang="ru-RU" sz="2800" dirty="0"/>
          </a:p>
        </p:txBody>
      </p:sp>
      <p:sp>
        <p:nvSpPr>
          <p:cNvPr id="2" name="Title 1"/>
          <p:cNvSpPr>
            <a:spLocks noGrp="1"/>
          </p:cNvSpPr>
          <p:nvPr>
            <p:ph type="title"/>
          </p:nvPr>
        </p:nvSpPr>
        <p:spPr/>
        <p:txBody>
          <a:bodyPr/>
          <a:lstStyle/>
          <a:p>
            <a:r>
              <a:rPr lang="ru-RU" dirty="0" smtClean="0"/>
              <a:t>ПРИМЕР </a:t>
            </a:r>
            <a:r>
              <a:rPr lang="en-US" dirty="0" smtClean="0"/>
              <a:t>V –</a:t>
            </a:r>
            <a:r>
              <a:rPr lang="ru-RU" dirty="0" smtClean="0"/>
              <a:t> свойства</a:t>
            </a:r>
            <a:r>
              <a:rPr lang="en-US" dirty="0" smtClean="0"/>
              <a:t> </a:t>
            </a:r>
            <a:r>
              <a:rPr lang="ru-RU" dirty="0" smtClean="0"/>
              <a:t>и ограничения</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40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Область применимости</a:t>
            </a:r>
            <a:endParaRPr lang="ru-RU" dirty="0"/>
          </a:p>
        </p:txBody>
      </p:sp>
      <p:sp>
        <p:nvSpPr>
          <p:cNvPr id="3" name="Content Placeholder 2"/>
          <p:cNvSpPr>
            <a:spLocks noGrp="1"/>
          </p:cNvSpPr>
          <p:nvPr>
            <p:ph idx="1"/>
          </p:nvPr>
        </p:nvSpPr>
        <p:spPr/>
        <p:txBody>
          <a:bodyPr>
            <a:normAutofit fontScale="92500" lnSpcReduction="10000"/>
          </a:bodyPr>
          <a:lstStyle/>
          <a:p>
            <a:r>
              <a:rPr lang="ru-RU" dirty="0" smtClean="0"/>
              <a:t>Где формализация требований оправдана?</a:t>
            </a:r>
          </a:p>
          <a:p>
            <a:pPr lvl="1"/>
            <a:r>
              <a:rPr lang="ru-RU" dirty="0" smtClean="0"/>
              <a:t>Стандарты</a:t>
            </a:r>
          </a:p>
          <a:p>
            <a:pPr lvl="1"/>
            <a:r>
              <a:rPr lang="ru-RU" dirty="0" smtClean="0"/>
              <a:t>Устоявшиеся протоколы, интерфейсы и языки</a:t>
            </a:r>
          </a:p>
          <a:p>
            <a:pPr lvl="1">
              <a:buFont typeface="Wingdings" pitchFamily="2" charset="2"/>
              <a:buChar char="ü"/>
            </a:pPr>
            <a:r>
              <a:rPr lang="ru-RU" dirty="0" smtClean="0"/>
              <a:t>Системное ПО</a:t>
            </a:r>
          </a:p>
          <a:p>
            <a:pPr lvl="1">
              <a:buFont typeface="Wingdings" pitchFamily="2" charset="2"/>
              <a:buChar char="ü"/>
            </a:pPr>
            <a:r>
              <a:rPr lang="ru-RU" dirty="0" smtClean="0"/>
              <a:t>Широко используемые и достаточно стабильные </a:t>
            </a:r>
            <a:r>
              <a:rPr lang="en-US" dirty="0" smtClean="0"/>
              <a:t>API (Application Programming Interface)</a:t>
            </a:r>
            <a:endParaRPr lang="ru-RU" dirty="0" smtClean="0"/>
          </a:p>
          <a:p>
            <a:r>
              <a:rPr lang="ru-RU" dirty="0" smtClean="0"/>
              <a:t>Иначе –</a:t>
            </a:r>
            <a:r>
              <a:rPr lang="ru-RU" dirty="0"/>
              <a:t> </a:t>
            </a:r>
            <a:r>
              <a:rPr lang="ru-RU" dirty="0" smtClean="0"/>
              <a:t>огромные усилия уходят на выявление неявно подразумеваемых деталей, а потом анализ нужно начинать сначала из-за возникающих изменений </a:t>
            </a:r>
          </a:p>
        </p:txBody>
      </p:sp>
      <p:sp>
        <p:nvSpPr>
          <p:cNvPr id="4" name="Slide Number Placeholder 3"/>
          <p:cNvSpPr>
            <a:spLocks noGrp="1"/>
          </p:cNvSpPr>
          <p:nvPr>
            <p:ph type="sldNum" sz="quarter" idx="12"/>
          </p:nvPr>
        </p:nvSpPr>
        <p:spPr/>
        <p:txBody>
          <a:bodyPr/>
          <a:lstStyle/>
          <a:p>
            <a:fld id="{74F5D732-9FB6-49A6-B414-EBBF6B685AA6}" type="slidenum">
              <a:rPr lang="ru-RU" smtClean="0"/>
              <a:pPr/>
              <a:t>41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childTnLst>
                          </p:cTn>
                        </p:par>
                        <p:par>
                          <p:cTn id="22" fill="hold">
                            <p:stCondLst>
                              <p:cond delay="500"/>
                            </p:stCondLst>
                            <p:childTnLst>
                              <p:par>
                                <p:cTn id="23" presetID="12" presetClass="entr" presetSubtype="4"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lide(fromBottom)">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Интерфейсные стандарты</a:t>
            </a:r>
            <a:endParaRPr lang="ru-RU" dirty="0"/>
          </a:p>
        </p:txBody>
      </p:sp>
      <p:sp>
        <p:nvSpPr>
          <p:cNvPr id="5" name="Content Placeholder 4"/>
          <p:cNvSpPr>
            <a:spLocks noGrp="1"/>
          </p:cNvSpPr>
          <p:nvPr>
            <p:ph idx="1"/>
          </p:nvPr>
        </p:nvSpPr>
        <p:spPr/>
        <p:txBody>
          <a:bodyPr>
            <a:normAutofit fontScale="85000" lnSpcReduction="10000"/>
          </a:bodyPr>
          <a:lstStyle/>
          <a:p>
            <a:r>
              <a:rPr lang="ru-RU" dirty="0" smtClean="0"/>
              <a:t>Программно-аппаратные интерфейсы</a:t>
            </a:r>
          </a:p>
          <a:p>
            <a:pPr lvl="1"/>
            <a:r>
              <a:rPr lang="en-US" dirty="0" smtClean="0"/>
              <a:t>x86, MIPS, ARM</a:t>
            </a:r>
            <a:endParaRPr lang="ru-RU" dirty="0" smtClean="0"/>
          </a:p>
          <a:p>
            <a:r>
              <a:rPr lang="ru-RU" dirty="0" smtClean="0"/>
              <a:t>Телекоммуникационные и аппаратные протоколы</a:t>
            </a:r>
            <a:endParaRPr lang="en-US" dirty="0" smtClean="0"/>
          </a:p>
          <a:p>
            <a:pPr lvl="1"/>
            <a:r>
              <a:rPr lang="en-US" dirty="0" smtClean="0"/>
              <a:t>Ethernet, Wi-Fi, IP, TCP, HTTP, SMTP, SOAP, Radius</a:t>
            </a:r>
            <a:endParaRPr lang="ru-RU" dirty="0" smtClean="0"/>
          </a:p>
          <a:p>
            <a:r>
              <a:rPr lang="en-US" dirty="0" smtClean="0"/>
              <a:t>API</a:t>
            </a:r>
            <a:r>
              <a:rPr lang="ru-RU" dirty="0" smtClean="0"/>
              <a:t> общих библиотек</a:t>
            </a:r>
            <a:endParaRPr lang="en-US" dirty="0" smtClean="0"/>
          </a:p>
          <a:p>
            <a:pPr lvl="1"/>
            <a:r>
              <a:rPr lang="en-US" dirty="0" smtClean="0"/>
              <a:t>POSIX, Linux Standard Base, JDK, DOM, MPI, OpenGL</a:t>
            </a:r>
            <a:endParaRPr lang="ru-RU" dirty="0" smtClean="0"/>
          </a:p>
          <a:p>
            <a:r>
              <a:rPr lang="ru-RU" dirty="0" smtClean="0"/>
              <a:t>Форматы файлов</a:t>
            </a:r>
            <a:endParaRPr lang="en-US" dirty="0" smtClean="0"/>
          </a:p>
          <a:p>
            <a:pPr lvl="1"/>
            <a:r>
              <a:rPr lang="en-US" dirty="0" smtClean="0"/>
              <a:t>XML, HTML, PDF, ODF, MP3, GIF, ZIP</a:t>
            </a:r>
            <a:endParaRPr lang="ru-RU" dirty="0" smtClean="0"/>
          </a:p>
          <a:p>
            <a:r>
              <a:rPr lang="ru-RU" dirty="0" smtClean="0"/>
              <a:t>Языки программирования и моделирования</a:t>
            </a:r>
            <a:endParaRPr lang="en-US" dirty="0" smtClean="0"/>
          </a:p>
          <a:p>
            <a:pPr lvl="1"/>
            <a:r>
              <a:rPr lang="en-US" dirty="0" smtClean="0"/>
              <a:t>C++, Java, C#, Fortran, </a:t>
            </a:r>
            <a:r>
              <a:rPr lang="en-US" dirty="0" err="1" smtClean="0"/>
              <a:t>Ada</a:t>
            </a:r>
            <a:r>
              <a:rPr lang="en-US" dirty="0" smtClean="0"/>
              <a:t>, Scheme, </a:t>
            </a:r>
            <a:r>
              <a:rPr lang="en-US" dirty="0" err="1" smtClean="0"/>
              <a:t>Verilog</a:t>
            </a:r>
            <a:endParaRPr lang="ru-RU" dirty="0" smtClean="0"/>
          </a:p>
          <a:p>
            <a:pPr>
              <a:buNone/>
            </a:pP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42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lide(fromBottom)">
                                      <p:cBhvr>
                                        <p:cTn id="11" dur="500"/>
                                        <p:tgtEl>
                                          <p:spTgt spid="5">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500"/>
                                        <p:tgtEl>
                                          <p:spTgt spid="5">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slide(fromBottom)">
                                      <p:cBhvr>
                                        <p:cTn id="19" dur="500"/>
                                        <p:tgtEl>
                                          <p:spTgt spid="5">
                                            <p:txEl>
                                              <p:pRg st="3" end="3"/>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Bottom)">
                                      <p:cBhvr>
                                        <p:cTn id="23" dur="500"/>
                                        <p:tgtEl>
                                          <p:spTgt spid="5">
                                            <p:txEl>
                                              <p:pRg st="4" end="4"/>
                                            </p:txEl>
                                          </p:spTgt>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lide(fromBottom)">
                                      <p:cBhvr>
                                        <p:cTn id="27" dur="500"/>
                                        <p:tgtEl>
                                          <p:spTgt spid="5">
                                            <p:txEl>
                                              <p:pRg st="5" end="5"/>
                                            </p:txEl>
                                          </p:spTgt>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slide(fromBottom)">
                                      <p:cBhvr>
                                        <p:cTn id="31" dur="500"/>
                                        <p:tgtEl>
                                          <p:spTgt spid="5">
                                            <p:txEl>
                                              <p:pRg st="6" end="6"/>
                                            </p:txEl>
                                          </p:spTgt>
                                        </p:tgtEl>
                                      </p:cBhvr>
                                    </p:animEffect>
                                  </p:childTnLst>
                                </p:cTn>
                              </p:par>
                            </p:childTnLst>
                          </p:cTn>
                        </p:par>
                        <p:par>
                          <p:cTn id="32" fill="hold">
                            <p:stCondLst>
                              <p:cond delay="3500"/>
                            </p:stCondLst>
                            <p:childTnLst>
                              <p:par>
                                <p:cTn id="33" presetID="12" presetClass="entr" presetSubtype="4"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slide(fromBottom)">
                                      <p:cBhvr>
                                        <p:cTn id="35" dur="500"/>
                                        <p:tgtEl>
                                          <p:spTgt spid="5">
                                            <p:txEl>
                                              <p:pRg st="7" end="7"/>
                                            </p:txEl>
                                          </p:spTgt>
                                        </p:tgtEl>
                                      </p:cBhvr>
                                    </p:animEffect>
                                  </p:childTnLst>
                                </p:cTn>
                              </p:par>
                            </p:childTnLst>
                          </p:cTn>
                        </p:par>
                        <p:par>
                          <p:cTn id="36" fill="hold">
                            <p:stCondLst>
                              <p:cond delay="4000"/>
                            </p:stCondLst>
                            <p:childTnLst>
                              <p:par>
                                <p:cTn id="37" presetID="12" presetClass="entr" presetSubtype="4"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slide(fromBottom)">
                                      <p:cBhvr>
                                        <p:cTn id="39" dur="500"/>
                                        <p:tgtEl>
                                          <p:spTgt spid="5">
                                            <p:txEl>
                                              <p:pRg st="8" end="8"/>
                                            </p:txEl>
                                          </p:spTgt>
                                        </p:tgtEl>
                                      </p:cBhvr>
                                    </p:animEffect>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slide(fromBottom)">
                                      <p:cBhvr>
                                        <p:cTn id="4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Интерфейсный стандарт – электросети</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43</a:t>
            </a:fld>
            <a:endParaRPr lang="ru-RU"/>
          </a:p>
        </p:txBody>
      </p:sp>
      <p:pic>
        <p:nvPicPr>
          <p:cNvPr id="4" name="Picture 3" descr="2000px-Weltkarte_verwendeter_Netzsteckertypen.svg.png"/>
          <p:cNvPicPr>
            <a:picLocks noChangeAspect="1"/>
          </p:cNvPicPr>
          <p:nvPr/>
        </p:nvPicPr>
        <p:blipFill>
          <a:blip r:embed="rId2" cstate="print"/>
          <a:stretch>
            <a:fillRect/>
          </a:stretch>
        </p:blipFill>
        <p:spPr>
          <a:xfrm>
            <a:off x="-330022" y="1785926"/>
            <a:ext cx="9994282" cy="5072098"/>
          </a:xfrm>
          <a:prstGeom prst="rect">
            <a:avLst/>
          </a:prstGeom>
        </p:spPr>
      </p:pic>
      <p:pic>
        <p:nvPicPr>
          <p:cNvPr id="74754" name="Picture 2" descr="A-plug"/>
          <p:cNvPicPr>
            <a:picLocks noChangeAspect="1" noChangeArrowheads="1"/>
          </p:cNvPicPr>
          <p:nvPr/>
        </p:nvPicPr>
        <p:blipFill>
          <a:blip r:embed="rId3" cstate="print"/>
          <a:srcRect/>
          <a:stretch>
            <a:fillRect/>
          </a:stretch>
        </p:blipFill>
        <p:spPr bwMode="auto">
          <a:xfrm>
            <a:off x="71406" y="3786190"/>
            <a:ext cx="1428760" cy="806058"/>
          </a:xfrm>
          <a:prstGeom prst="rect">
            <a:avLst/>
          </a:prstGeom>
          <a:noFill/>
          <a:ln w="9525">
            <a:noFill/>
            <a:miter lim="800000"/>
            <a:headEnd/>
            <a:tailEnd/>
          </a:ln>
        </p:spPr>
      </p:pic>
      <p:pic>
        <p:nvPicPr>
          <p:cNvPr id="74755" name="Picture 3" descr="B-plug"/>
          <p:cNvPicPr>
            <a:picLocks noChangeAspect="1" noChangeArrowheads="1"/>
          </p:cNvPicPr>
          <p:nvPr/>
        </p:nvPicPr>
        <p:blipFill>
          <a:blip r:embed="rId4" cstate="print"/>
          <a:srcRect/>
          <a:stretch>
            <a:fillRect/>
          </a:stretch>
        </p:blipFill>
        <p:spPr bwMode="auto">
          <a:xfrm>
            <a:off x="65297" y="2786058"/>
            <a:ext cx="1291993" cy="785818"/>
          </a:xfrm>
          <a:prstGeom prst="rect">
            <a:avLst/>
          </a:prstGeom>
          <a:noFill/>
          <a:ln w="9525">
            <a:noFill/>
            <a:miter lim="800000"/>
            <a:headEnd/>
            <a:tailEnd/>
          </a:ln>
        </p:spPr>
      </p:pic>
      <p:cxnSp>
        <p:nvCxnSpPr>
          <p:cNvPr id="8" name="Прямая со стрелкой 7"/>
          <p:cNvCxnSpPr/>
          <p:nvPr/>
        </p:nvCxnSpPr>
        <p:spPr>
          <a:xfrm flipV="1">
            <a:off x="1265690" y="3000372"/>
            <a:ext cx="571504" cy="71438"/>
          </a:xfrm>
          <a:prstGeom prst="straightConnector1">
            <a:avLst/>
          </a:prstGeom>
          <a:ln w="31750">
            <a:solidFill>
              <a:srgbClr val="0000FF"/>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1214414" y="3571876"/>
            <a:ext cx="571504" cy="285752"/>
          </a:xfrm>
          <a:prstGeom prst="straightConnector1">
            <a:avLst/>
          </a:prstGeom>
          <a:ln w="31750">
            <a:solidFill>
              <a:srgbClr val="0000FF"/>
            </a:solidFill>
            <a:tailEnd type="stealth" w="med" len="lg"/>
          </a:ln>
        </p:spPr>
        <p:style>
          <a:lnRef idx="1">
            <a:schemeClr val="accent1"/>
          </a:lnRef>
          <a:fillRef idx="0">
            <a:schemeClr val="accent1"/>
          </a:fillRef>
          <a:effectRef idx="0">
            <a:schemeClr val="accent1"/>
          </a:effectRef>
          <a:fontRef idx="minor">
            <a:schemeClr val="tx1"/>
          </a:fontRef>
        </p:style>
      </p:cxnSp>
      <p:pic>
        <p:nvPicPr>
          <p:cNvPr id="74756" name="Picture 4" descr="C-plug"/>
          <p:cNvPicPr>
            <a:picLocks noChangeAspect="1" noChangeArrowheads="1"/>
          </p:cNvPicPr>
          <p:nvPr/>
        </p:nvPicPr>
        <p:blipFill>
          <a:blip r:embed="rId5" cstate="print"/>
          <a:srcRect/>
          <a:stretch>
            <a:fillRect/>
          </a:stretch>
        </p:blipFill>
        <p:spPr bwMode="auto">
          <a:xfrm>
            <a:off x="7858148" y="1571612"/>
            <a:ext cx="1152537" cy="558407"/>
          </a:xfrm>
          <a:prstGeom prst="rect">
            <a:avLst/>
          </a:prstGeom>
          <a:noFill/>
          <a:ln w="9525">
            <a:noFill/>
            <a:miter lim="800000"/>
            <a:headEnd/>
            <a:tailEnd/>
          </a:ln>
        </p:spPr>
      </p:pic>
      <p:cxnSp>
        <p:nvCxnSpPr>
          <p:cNvPr id="15" name="Прямая со стрелкой 14"/>
          <p:cNvCxnSpPr/>
          <p:nvPr/>
        </p:nvCxnSpPr>
        <p:spPr>
          <a:xfrm rot="10800000" flipV="1">
            <a:off x="5857884" y="2071678"/>
            <a:ext cx="2076468" cy="857256"/>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74757" name="Picture 5" descr="M-plug"/>
          <p:cNvPicPr>
            <a:picLocks noChangeAspect="1" noChangeArrowheads="1"/>
          </p:cNvPicPr>
          <p:nvPr/>
        </p:nvPicPr>
        <p:blipFill>
          <a:blip r:embed="rId6" cstate="print"/>
          <a:srcRect/>
          <a:stretch>
            <a:fillRect/>
          </a:stretch>
        </p:blipFill>
        <p:spPr bwMode="auto">
          <a:xfrm>
            <a:off x="3357554" y="5929330"/>
            <a:ext cx="1357322" cy="576066"/>
          </a:xfrm>
          <a:prstGeom prst="rect">
            <a:avLst/>
          </a:prstGeom>
          <a:noFill/>
          <a:ln w="9525">
            <a:noFill/>
            <a:miter lim="800000"/>
            <a:headEnd/>
            <a:tailEnd/>
          </a:ln>
        </p:spPr>
      </p:pic>
      <p:cxnSp>
        <p:nvCxnSpPr>
          <p:cNvPr id="19" name="Прямая со стрелкой 18"/>
          <p:cNvCxnSpPr/>
          <p:nvPr/>
        </p:nvCxnSpPr>
        <p:spPr>
          <a:xfrm rot="5400000" flipH="1" flipV="1">
            <a:off x="4036215" y="5393545"/>
            <a:ext cx="1143008" cy="214314"/>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74758" name="Picture 6" descr="E-plug"/>
          <p:cNvPicPr>
            <a:picLocks noChangeAspect="1" noChangeArrowheads="1"/>
          </p:cNvPicPr>
          <p:nvPr/>
        </p:nvPicPr>
        <p:blipFill>
          <a:blip r:embed="rId7" cstate="print"/>
          <a:srcRect/>
          <a:stretch>
            <a:fillRect/>
          </a:stretch>
        </p:blipFill>
        <p:spPr bwMode="auto">
          <a:xfrm>
            <a:off x="357158" y="4714884"/>
            <a:ext cx="1510490" cy="571504"/>
          </a:xfrm>
          <a:prstGeom prst="rect">
            <a:avLst/>
          </a:prstGeom>
          <a:noFill/>
          <a:ln w="9525">
            <a:noFill/>
            <a:miter lim="800000"/>
            <a:headEnd/>
            <a:tailEnd/>
          </a:ln>
        </p:spPr>
      </p:pic>
      <p:pic>
        <p:nvPicPr>
          <p:cNvPr id="74759" name="Picture 7" descr="E-F-plug"/>
          <p:cNvPicPr>
            <a:picLocks noChangeAspect="1" noChangeArrowheads="1"/>
          </p:cNvPicPr>
          <p:nvPr/>
        </p:nvPicPr>
        <p:blipFill>
          <a:blip r:embed="rId8" cstate="print"/>
          <a:srcRect/>
          <a:stretch>
            <a:fillRect/>
          </a:stretch>
        </p:blipFill>
        <p:spPr bwMode="auto">
          <a:xfrm>
            <a:off x="6715140" y="1142984"/>
            <a:ext cx="1109045" cy="714380"/>
          </a:xfrm>
          <a:prstGeom prst="rect">
            <a:avLst/>
          </a:prstGeom>
          <a:noFill/>
          <a:ln w="9525">
            <a:noFill/>
            <a:miter lim="800000"/>
            <a:headEnd/>
            <a:tailEnd/>
          </a:ln>
        </p:spPr>
      </p:pic>
      <p:cxnSp>
        <p:nvCxnSpPr>
          <p:cNvPr id="27" name="Прямая со стрелкой 26"/>
          <p:cNvCxnSpPr>
            <a:stCxn id="74759" idx="2"/>
          </p:cNvCxnSpPr>
          <p:nvPr/>
        </p:nvCxnSpPr>
        <p:spPr>
          <a:xfrm rot="5400000">
            <a:off x="6528055" y="1758698"/>
            <a:ext cx="642942" cy="840275"/>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74760" name="Picture 8" descr="G-plug"/>
          <p:cNvPicPr>
            <a:picLocks noChangeAspect="1" noChangeArrowheads="1"/>
          </p:cNvPicPr>
          <p:nvPr/>
        </p:nvPicPr>
        <p:blipFill>
          <a:blip r:embed="rId9" cstate="print"/>
          <a:srcRect/>
          <a:stretch>
            <a:fillRect/>
          </a:stretch>
        </p:blipFill>
        <p:spPr bwMode="auto">
          <a:xfrm>
            <a:off x="2000232" y="1214422"/>
            <a:ext cx="1357322" cy="690663"/>
          </a:xfrm>
          <a:prstGeom prst="rect">
            <a:avLst/>
          </a:prstGeom>
          <a:noFill/>
          <a:ln w="9525">
            <a:noFill/>
            <a:miter lim="800000"/>
            <a:headEnd/>
            <a:tailEnd/>
          </a:ln>
        </p:spPr>
      </p:pic>
      <p:cxnSp>
        <p:nvCxnSpPr>
          <p:cNvPr id="34" name="Прямая со стрелкой 33"/>
          <p:cNvCxnSpPr/>
          <p:nvPr/>
        </p:nvCxnSpPr>
        <p:spPr>
          <a:xfrm>
            <a:off x="3214678" y="1785926"/>
            <a:ext cx="1071570" cy="1000132"/>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74761" name="Picture 9" descr="H-plug"/>
          <p:cNvPicPr>
            <a:picLocks noChangeAspect="1" noChangeArrowheads="1"/>
          </p:cNvPicPr>
          <p:nvPr/>
        </p:nvPicPr>
        <p:blipFill>
          <a:blip r:embed="rId10" cstate="print"/>
          <a:srcRect/>
          <a:stretch>
            <a:fillRect/>
          </a:stretch>
        </p:blipFill>
        <p:spPr bwMode="auto">
          <a:xfrm>
            <a:off x="4857752" y="5937836"/>
            <a:ext cx="1357322" cy="634436"/>
          </a:xfrm>
          <a:prstGeom prst="rect">
            <a:avLst/>
          </a:prstGeom>
          <a:noFill/>
          <a:ln w="9525">
            <a:noFill/>
            <a:miter lim="800000"/>
            <a:headEnd/>
            <a:tailEnd/>
          </a:ln>
        </p:spPr>
      </p:pic>
      <p:cxnSp>
        <p:nvCxnSpPr>
          <p:cNvPr id="38" name="Прямая со стрелкой 37"/>
          <p:cNvCxnSpPr/>
          <p:nvPr/>
        </p:nvCxnSpPr>
        <p:spPr>
          <a:xfrm rot="16200000" flipV="1">
            <a:off x="3946150" y="4589100"/>
            <a:ext cx="2697552" cy="268660"/>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74762" name="Picture 10" descr="I-plug"/>
          <p:cNvPicPr>
            <a:picLocks noChangeAspect="1" noChangeArrowheads="1"/>
          </p:cNvPicPr>
          <p:nvPr/>
        </p:nvPicPr>
        <p:blipFill>
          <a:blip r:embed="rId11" cstate="print"/>
          <a:srcRect/>
          <a:stretch>
            <a:fillRect/>
          </a:stretch>
        </p:blipFill>
        <p:spPr bwMode="auto">
          <a:xfrm>
            <a:off x="6786578" y="5929330"/>
            <a:ext cx="1357321" cy="678661"/>
          </a:xfrm>
          <a:prstGeom prst="rect">
            <a:avLst/>
          </a:prstGeom>
          <a:noFill/>
          <a:ln w="9525">
            <a:noFill/>
            <a:miter lim="800000"/>
            <a:headEnd/>
            <a:tailEnd/>
          </a:ln>
        </p:spPr>
      </p:pic>
      <p:cxnSp>
        <p:nvCxnSpPr>
          <p:cNvPr id="42" name="Прямая со стрелкой 41"/>
          <p:cNvCxnSpPr/>
          <p:nvPr/>
        </p:nvCxnSpPr>
        <p:spPr>
          <a:xfrm rot="5400000" flipH="1" flipV="1">
            <a:off x="6929454" y="5500702"/>
            <a:ext cx="1071570" cy="71438"/>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74763" name="Picture 11" descr="J-plug"/>
          <p:cNvPicPr>
            <a:picLocks noChangeAspect="1" noChangeArrowheads="1"/>
          </p:cNvPicPr>
          <p:nvPr/>
        </p:nvPicPr>
        <p:blipFill>
          <a:blip r:embed="rId12" cstate="print"/>
          <a:srcRect/>
          <a:stretch>
            <a:fillRect/>
          </a:stretch>
        </p:blipFill>
        <p:spPr bwMode="auto">
          <a:xfrm>
            <a:off x="5143504" y="1142984"/>
            <a:ext cx="1571636" cy="763692"/>
          </a:xfrm>
          <a:prstGeom prst="rect">
            <a:avLst/>
          </a:prstGeom>
          <a:noFill/>
          <a:ln w="9525">
            <a:noFill/>
            <a:miter lim="800000"/>
            <a:headEnd/>
            <a:tailEnd/>
          </a:ln>
        </p:spPr>
      </p:pic>
      <p:cxnSp>
        <p:nvCxnSpPr>
          <p:cNvPr id="45" name="Прямая со стрелкой 44"/>
          <p:cNvCxnSpPr/>
          <p:nvPr/>
        </p:nvCxnSpPr>
        <p:spPr>
          <a:xfrm flipV="1">
            <a:off x="1731572" y="2928934"/>
            <a:ext cx="2697552" cy="1954464"/>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74764" name="Picture 12" descr="K-plug"/>
          <p:cNvPicPr>
            <a:picLocks noChangeAspect="1" noChangeArrowheads="1"/>
          </p:cNvPicPr>
          <p:nvPr/>
        </p:nvPicPr>
        <p:blipFill>
          <a:blip r:embed="rId13" cstate="print"/>
          <a:srcRect/>
          <a:stretch>
            <a:fillRect/>
          </a:stretch>
        </p:blipFill>
        <p:spPr bwMode="auto">
          <a:xfrm>
            <a:off x="3643306" y="1214422"/>
            <a:ext cx="1490646" cy="659834"/>
          </a:xfrm>
          <a:prstGeom prst="rect">
            <a:avLst/>
          </a:prstGeom>
          <a:noFill/>
          <a:ln w="9525">
            <a:noFill/>
            <a:miter lim="800000"/>
            <a:headEnd/>
            <a:tailEnd/>
          </a:ln>
        </p:spPr>
      </p:pic>
      <p:cxnSp>
        <p:nvCxnSpPr>
          <p:cNvPr id="48" name="Прямая со стрелкой 47"/>
          <p:cNvCxnSpPr/>
          <p:nvPr/>
        </p:nvCxnSpPr>
        <p:spPr>
          <a:xfrm rot="16200000" flipH="1">
            <a:off x="4063388" y="2223100"/>
            <a:ext cx="928694" cy="54346"/>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74765" name="Picture 13" descr="L-plug"/>
          <p:cNvPicPr>
            <a:picLocks noChangeAspect="1" noChangeArrowheads="1"/>
          </p:cNvPicPr>
          <p:nvPr/>
        </p:nvPicPr>
        <p:blipFill>
          <a:blip r:embed="rId14" cstate="print"/>
          <a:srcRect/>
          <a:stretch>
            <a:fillRect/>
          </a:stretch>
        </p:blipFill>
        <p:spPr bwMode="auto">
          <a:xfrm>
            <a:off x="857224" y="5572140"/>
            <a:ext cx="1500198" cy="685215"/>
          </a:xfrm>
          <a:prstGeom prst="rect">
            <a:avLst/>
          </a:prstGeom>
          <a:noFill/>
          <a:ln w="9525">
            <a:noFill/>
            <a:miter lim="800000"/>
            <a:headEnd/>
            <a:tailEnd/>
          </a:ln>
        </p:spPr>
      </p:pic>
      <p:cxnSp>
        <p:nvCxnSpPr>
          <p:cNvPr id="52" name="Прямая со стрелкой 51"/>
          <p:cNvCxnSpPr/>
          <p:nvPr/>
        </p:nvCxnSpPr>
        <p:spPr>
          <a:xfrm rot="5400000" flipH="1" flipV="1">
            <a:off x="2066840" y="3111802"/>
            <a:ext cx="2608044" cy="2598384"/>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5400000">
            <a:off x="4716680" y="1629627"/>
            <a:ext cx="1143010" cy="1541063"/>
          </a:xfrm>
          <a:prstGeom prst="straightConnector1">
            <a:avLst/>
          </a:prstGeom>
          <a:ln w="317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74760"/>
                                        </p:tgtEl>
                                        <p:attrNameLst>
                                          <p:attrName>style.visibility</p:attrName>
                                        </p:attrNameLst>
                                      </p:cBhvr>
                                      <p:to>
                                        <p:strVal val="visible"/>
                                      </p:to>
                                    </p:set>
                                    <p:anim calcmode="lin" valueType="num">
                                      <p:cBhvr>
                                        <p:cTn id="13" dur="500" fill="hold"/>
                                        <p:tgtEl>
                                          <p:spTgt spid="74760"/>
                                        </p:tgtEl>
                                        <p:attrNameLst>
                                          <p:attrName>ppt_w</p:attrName>
                                        </p:attrNameLst>
                                      </p:cBhvr>
                                      <p:tavLst>
                                        <p:tav tm="0">
                                          <p:val>
                                            <p:fltVal val="0"/>
                                          </p:val>
                                        </p:tav>
                                        <p:tav tm="100000">
                                          <p:val>
                                            <p:strVal val="#ppt_w"/>
                                          </p:val>
                                        </p:tav>
                                      </p:tavLst>
                                    </p:anim>
                                    <p:anim calcmode="lin" valueType="num">
                                      <p:cBhvr>
                                        <p:cTn id="14" dur="500" fill="hold"/>
                                        <p:tgtEl>
                                          <p:spTgt spid="74760"/>
                                        </p:tgtEl>
                                        <p:attrNameLst>
                                          <p:attrName>ppt_h</p:attrName>
                                        </p:attrNameLst>
                                      </p:cBhvr>
                                      <p:tavLst>
                                        <p:tav tm="0">
                                          <p:val>
                                            <p:fltVal val="0"/>
                                          </p:val>
                                        </p:tav>
                                        <p:tav tm="100000">
                                          <p:val>
                                            <p:strVal val="#ppt_h"/>
                                          </p:val>
                                        </p:tav>
                                      </p:tavLst>
                                    </p:anim>
                                    <p:animEffect transition="in" filter="fade">
                                      <p:cBhvr>
                                        <p:cTn id="15" dur="500"/>
                                        <p:tgtEl>
                                          <p:spTgt spid="74760"/>
                                        </p:tgtEl>
                                      </p:cBhvr>
                                    </p:animEffect>
                                  </p:childTnLst>
                                </p:cTn>
                              </p:par>
                              <p:par>
                                <p:cTn id="16" presetID="22" presetClass="entr" presetSubtype="1"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74764"/>
                                        </p:tgtEl>
                                        <p:attrNameLst>
                                          <p:attrName>style.visibility</p:attrName>
                                        </p:attrNameLst>
                                      </p:cBhvr>
                                      <p:to>
                                        <p:strVal val="visible"/>
                                      </p:to>
                                    </p:set>
                                    <p:anim calcmode="lin" valueType="num">
                                      <p:cBhvr>
                                        <p:cTn id="22" dur="500" fill="hold"/>
                                        <p:tgtEl>
                                          <p:spTgt spid="74764"/>
                                        </p:tgtEl>
                                        <p:attrNameLst>
                                          <p:attrName>ppt_w</p:attrName>
                                        </p:attrNameLst>
                                      </p:cBhvr>
                                      <p:tavLst>
                                        <p:tav tm="0">
                                          <p:val>
                                            <p:fltVal val="0"/>
                                          </p:val>
                                        </p:tav>
                                        <p:tav tm="100000">
                                          <p:val>
                                            <p:strVal val="#ppt_w"/>
                                          </p:val>
                                        </p:tav>
                                      </p:tavLst>
                                    </p:anim>
                                    <p:anim calcmode="lin" valueType="num">
                                      <p:cBhvr>
                                        <p:cTn id="23" dur="500" fill="hold"/>
                                        <p:tgtEl>
                                          <p:spTgt spid="74764"/>
                                        </p:tgtEl>
                                        <p:attrNameLst>
                                          <p:attrName>ppt_h</p:attrName>
                                        </p:attrNameLst>
                                      </p:cBhvr>
                                      <p:tavLst>
                                        <p:tav tm="0">
                                          <p:val>
                                            <p:fltVal val="0"/>
                                          </p:val>
                                        </p:tav>
                                        <p:tav tm="100000">
                                          <p:val>
                                            <p:strVal val="#ppt_h"/>
                                          </p:val>
                                        </p:tav>
                                      </p:tavLst>
                                    </p:anim>
                                    <p:animEffect transition="in" filter="fade">
                                      <p:cBhvr>
                                        <p:cTn id="24" dur="500"/>
                                        <p:tgtEl>
                                          <p:spTgt spid="74764"/>
                                        </p:tgtEl>
                                      </p:cBhvr>
                                    </p:animEffect>
                                  </p:childTnLst>
                                </p:cTn>
                              </p:par>
                              <p:par>
                                <p:cTn id="25" presetID="22" presetClass="entr" presetSubtype="1"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74763"/>
                                        </p:tgtEl>
                                        <p:attrNameLst>
                                          <p:attrName>style.visibility</p:attrName>
                                        </p:attrNameLst>
                                      </p:cBhvr>
                                      <p:to>
                                        <p:strVal val="visible"/>
                                      </p:to>
                                    </p:set>
                                    <p:anim calcmode="lin" valueType="num">
                                      <p:cBhvr>
                                        <p:cTn id="31" dur="500" fill="hold"/>
                                        <p:tgtEl>
                                          <p:spTgt spid="74763"/>
                                        </p:tgtEl>
                                        <p:attrNameLst>
                                          <p:attrName>ppt_w</p:attrName>
                                        </p:attrNameLst>
                                      </p:cBhvr>
                                      <p:tavLst>
                                        <p:tav tm="0">
                                          <p:val>
                                            <p:fltVal val="0"/>
                                          </p:val>
                                        </p:tav>
                                        <p:tav tm="100000">
                                          <p:val>
                                            <p:strVal val="#ppt_w"/>
                                          </p:val>
                                        </p:tav>
                                      </p:tavLst>
                                    </p:anim>
                                    <p:anim calcmode="lin" valueType="num">
                                      <p:cBhvr>
                                        <p:cTn id="32" dur="500" fill="hold"/>
                                        <p:tgtEl>
                                          <p:spTgt spid="74763"/>
                                        </p:tgtEl>
                                        <p:attrNameLst>
                                          <p:attrName>ppt_h</p:attrName>
                                        </p:attrNameLst>
                                      </p:cBhvr>
                                      <p:tavLst>
                                        <p:tav tm="0">
                                          <p:val>
                                            <p:fltVal val="0"/>
                                          </p:val>
                                        </p:tav>
                                        <p:tav tm="100000">
                                          <p:val>
                                            <p:strVal val="#ppt_h"/>
                                          </p:val>
                                        </p:tav>
                                      </p:tavLst>
                                    </p:anim>
                                    <p:animEffect transition="in" filter="fade">
                                      <p:cBhvr>
                                        <p:cTn id="33" dur="500"/>
                                        <p:tgtEl>
                                          <p:spTgt spid="74763"/>
                                        </p:tgtEl>
                                      </p:cBhvr>
                                    </p:animEffect>
                                  </p:childTnLst>
                                </p:cTn>
                              </p:par>
                              <p:par>
                                <p:cTn id="34" presetID="22" presetClass="entr" presetSubtype="2"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childTnLst>
                          </p:cTn>
                        </p:par>
                        <p:par>
                          <p:cTn id="37" fill="hold">
                            <p:stCondLst>
                              <p:cond delay="2000"/>
                            </p:stCondLst>
                            <p:childTnLst>
                              <p:par>
                                <p:cTn id="38" presetID="53" presetClass="entr" presetSubtype="0" fill="hold" nodeType="afterEffect">
                                  <p:stCondLst>
                                    <p:cond delay="0"/>
                                  </p:stCondLst>
                                  <p:childTnLst>
                                    <p:set>
                                      <p:cBhvr>
                                        <p:cTn id="39" dur="1" fill="hold">
                                          <p:stCondLst>
                                            <p:cond delay="0"/>
                                          </p:stCondLst>
                                        </p:cTn>
                                        <p:tgtEl>
                                          <p:spTgt spid="74759"/>
                                        </p:tgtEl>
                                        <p:attrNameLst>
                                          <p:attrName>style.visibility</p:attrName>
                                        </p:attrNameLst>
                                      </p:cBhvr>
                                      <p:to>
                                        <p:strVal val="visible"/>
                                      </p:to>
                                    </p:set>
                                    <p:anim calcmode="lin" valueType="num">
                                      <p:cBhvr>
                                        <p:cTn id="40" dur="500" fill="hold"/>
                                        <p:tgtEl>
                                          <p:spTgt spid="74759"/>
                                        </p:tgtEl>
                                        <p:attrNameLst>
                                          <p:attrName>ppt_w</p:attrName>
                                        </p:attrNameLst>
                                      </p:cBhvr>
                                      <p:tavLst>
                                        <p:tav tm="0">
                                          <p:val>
                                            <p:fltVal val="0"/>
                                          </p:val>
                                        </p:tav>
                                        <p:tav tm="100000">
                                          <p:val>
                                            <p:strVal val="#ppt_w"/>
                                          </p:val>
                                        </p:tav>
                                      </p:tavLst>
                                    </p:anim>
                                    <p:anim calcmode="lin" valueType="num">
                                      <p:cBhvr>
                                        <p:cTn id="41" dur="500" fill="hold"/>
                                        <p:tgtEl>
                                          <p:spTgt spid="74759"/>
                                        </p:tgtEl>
                                        <p:attrNameLst>
                                          <p:attrName>ppt_h</p:attrName>
                                        </p:attrNameLst>
                                      </p:cBhvr>
                                      <p:tavLst>
                                        <p:tav tm="0">
                                          <p:val>
                                            <p:fltVal val="0"/>
                                          </p:val>
                                        </p:tav>
                                        <p:tav tm="100000">
                                          <p:val>
                                            <p:strVal val="#ppt_h"/>
                                          </p:val>
                                        </p:tav>
                                      </p:tavLst>
                                    </p:anim>
                                    <p:animEffect transition="in" filter="fade">
                                      <p:cBhvr>
                                        <p:cTn id="42" dur="500"/>
                                        <p:tgtEl>
                                          <p:spTgt spid="74759"/>
                                        </p:tgtEl>
                                      </p:cBhvr>
                                    </p:animEffect>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par>
                          <p:cTn id="46" fill="hold">
                            <p:stCondLst>
                              <p:cond delay="2500"/>
                            </p:stCondLst>
                            <p:childTnLst>
                              <p:par>
                                <p:cTn id="47" presetID="53" presetClass="entr" presetSubtype="0" fill="hold" nodeType="afterEffect">
                                  <p:stCondLst>
                                    <p:cond delay="0"/>
                                  </p:stCondLst>
                                  <p:childTnLst>
                                    <p:set>
                                      <p:cBhvr>
                                        <p:cTn id="48" dur="1" fill="hold">
                                          <p:stCondLst>
                                            <p:cond delay="0"/>
                                          </p:stCondLst>
                                        </p:cTn>
                                        <p:tgtEl>
                                          <p:spTgt spid="74756"/>
                                        </p:tgtEl>
                                        <p:attrNameLst>
                                          <p:attrName>style.visibility</p:attrName>
                                        </p:attrNameLst>
                                      </p:cBhvr>
                                      <p:to>
                                        <p:strVal val="visible"/>
                                      </p:to>
                                    </p:set>
                                    <p:anim calcmode="lin" valueType="num">
                                      <p:cBhvr>
                                        <p:cTn id="49" dur="500" fill="hold"/>
                                        <p:tgtEl>
                                          <p:spTgt spid="74756"/>
                                        </p:tgtEl>
                                        <p:attrNameLst>
                                          <p:attrName>ppt_w</p:attrName>
                                        </p:attrNameLst>
                                      </p:cBhvr>
                                      <p:tavLst>
                                        <p:tav tm="0">
                                          <p:val>
                                            <p:fltVal val="0"/>
                                          </p:val>
                                        </p:tav>
                                        <p:tav tm="100000">
                                          <p:val>
                                            <p:strVal val="#ppt_w"/>
                                          </p:val>
                                        </p:tav>
                                      </p:tavLst>
                                    </p:anim>
                                    <p:anim calcmode="lin" valueType="num">
                                      <p:cBhvr>
                                        <p:cTn id="50" dur="500" fill="hold"/>
                                        <p:tgtEl>
                                          <p:spTgt spid="74756"/>
                                        </p:tgtEl>
                                        <p:attrNameLst>
                                          <p:attrName>ppt_h</p:attrName>
                                        </p:attrNameLst>
                                      </p:cBhvr>
                                      <p:tavLst>
                                        <p:tav tm="0">
                                          <p:val>
                                            <p:fltVal val="0"/>
                                          </p:val>
                                        </p:tav>
                                        <p:tav tm="100000">
                                          <p:val>
                                            <p:strVal val="#ppt_h"/>
                                          </p:val>
                                        </p:tav>
                                      </p:tavLst>
                                    </p:anim>
                                    <p:animEffect transition="in" filter="fade">
                                      <p:cBhvr>
                                        <p:cTn id="51" dur="500"/>
                                        <p:tgtEl>
                                          <p:spTgt spid="74756"/>
                                        </p:tgtEl>
                                      </p:cBhvr>
                                    </p:animEffect>
                                  </p:childTnLst>
                                </p:cTn>
                              </p:par>
                              <p:par>
                                <p:cTn id="52" presetID="22" presetClass="entr" presetSubtype="2"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par>
                          <p:cTn id="55" fill="hold">
                            <p:stCondLst>
                              <p:cond delay="3000"/>
                            </p:stCondLst>
                            <p:childTnLst>
                              <p:par>
                                <p:cTn id="56" presetID="53" presetClass="entr" presetSubtype="0" fill="hold" nodeType="afterEffect">
                                  <p:stCondLst>
                                    <p:cond delay="0"/>
                                  </p:stCondLst>
                                  <p:childTnLst>
                                    <p:set>
                                      <p:cBhvr>
                                        <p:cTn id="57" dur="1" fill="hold">
                                          <p:stCondLst>
                                            <p:cond delay="0"/>
                                          </p:stCondLst>
                                        </p:cTn>
                                        <p:tgtEl>
                                          <p:spTgt spid="74762"/>
                                        </p:tgtEl>
                                        <p:attrNameLst>
                                          <p:attrName>style.visibility</p:attrName>
                                        </p:attrNameLst>
                                      </p:cBhvr>
                                      <p:to>
                                        <p:strVal val="visible"/>
                                      </p:to>
                                    </p:set>
                                    <p:anim calcmode="lin" valueType="num">
                                      <p:cBhvr>
                                        <p:cTn id="58" dur="500" fill="hold"/>
                                        <p:tgtEl>
                                          <p:spTgt spid="74762"/>
                                        </p:tgtEl>
                                        <p:attrNameLst>
                                          <p:attrName>ppt_w</p:attrName>
                                        </p:attrNameLst>
                                      </p:cBhvr>
                                      <p:tavLst>
                                        <p:tav tm="0">
                                          <p:val>
                                            <p:fltVal val="0"/>
                                          </p:val>
                                        </p:tav>
                                        <p:tav tm="100000">
                                          <p:val>
                                            <p:strVal val="#ppt_w"/>
                                          </p:val>
                                        </p:tav>
                                      </p:tavLst>
                                    </p:anim>
                                    <p:anim calcmode="lin" valueType="num">
                                      <p:cBhvr>
                                        <p:cTn id="59" dur="500" fill="hold"/>
                                        <p:tgtEl>
                                          <p:spTgt spid="74762"/>
                                        </p:tgtEl>
                                        <p:attrNameLst>
                                          <p:attrName>ppt_h</p:attrName>
                                        </p:attrNameLst>
                                      </p:cBhvr>
                                      <p:tavLst>
                                        <p:tav tm="0">
                                          <p:val>
                                            <p:fltVal val="0"/>
                                          </p:val>
                                        </p:tav>
                                        <p:tav tm="100000">
                                          <p:val>
                                            <p:strVal val="#ppt_h"/>
                                          </p:val>
                                        </p:tav>
                                      </p:tavLst>
                                    </p:anim>
                                    <p:animEffect transition="in" filter="fade">
                                      <p:cBhvr>
                                        <p:cTn id="60" dur="500"/>
                                        <p:tgtEl>
                                          <p:spTgt spid="74762"/>
                                        </p:tgtEl>
                                      </p:cBhvr>
                                    </p:animEffect>
                                  </p:childTnLst>
                                </p:cTn>
                              </p:par>
                              <p:par>
                                <p:cTn id="61" presetID="22" presetClass="entr" presetSubtype="4"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3500"/>
                            </p:stCondLst>
                            <p:childTnLst>
                              <p:par>
                                <p:cTn id="65" presetID="53" presetClass="entr" presetSubtype="0" fill="hold" nodeType="afterEffect">
                                  <p:stCondLst>
                                    <p:cond delay="0"/>
                                  </p:stCondLst>
                                  <p:childTnLst>
                                    <p:set>
                                      <p:cBhvr>
                                        <p:cTn id="66" dur="1" fill="hold">
                                          <p:stCondLst>
                                            <p:cond delay="0"/>
                                          </p:stCondLst>
                                        </p:cTn>
                                        <p:tgtEl>
                                          <p:spTgt spid="74761"/>
                                        </p:tgtEl>
                                        <p:attrNameLst>
                                          <p:attrName>style.visibility</p:attrName>
                                        </p:attrNameLst>
                                      </p:cBhvr>
                                      <p:to>
                                        <p:strVal val="visible"/>
                                      </p:to>
                                    </p:set>
                                    <p:anim calcmode="lin" valueType="num">
                                      <p:cBhvr>
                                        <p:cTn id="67" dur="500" fill="hold"/>
                                        <p:tgtEl>
                                          <p:spTgt spid="74761"/>
                                        </p:tgtEl>
                                        <p:attrNameLst>
                                          <p:attrName>ppt_w</p:attrName>
                                        </p:attrNameLst>
                                      </p:cBhvr>
                                      <p:tavLst>
                                        <p:tav tm="0">
                                          <p:val>
                                            <p:fltVal val="0"/>
                                          </p:val>
                                        </p:tav>
                                        <p:tav tm="100000">
                                          <p:val>
                                            <p:strVal val="#ppt_w"/>
                                          </p:val>
                                        </p:tav>
                                      </p:tavLst>
                                    </p:anim>
                                    <p:anim calcmode="lin" valueType="num">
                                      <p:cBhvr>
                                        <p:cTn id="68" dur="500" fill="hold"/>
                                        <p:tgtEl>
                                          <p:spTgt spid="74761"/>
                                        </p:tgtEl>
                                        <p:attrNameLst>
                                          <p:attrName>ppt_h</p:attrName>
                                        </p:attrNameLst>
                                      </p:cBhvr>
                                      <p:tavLst>
                                        <p:tav tm="0">
                                          <p:val>
                                            <p:fltVal val="0"/>
                                          </p:val>
                                        </p:tav>
                                        <p:tav tm="100000">
                                          <p:val>
                                            <p:strVal val="#ppt_h"/>
                                          </p:val>
                                        </p:tav>
                                      </p:tavLst>
                                    </p:anim>
                                    <p:animEffect transition="in" filter="fade">
                                      <p:cBhvr>
                                        <p:cTn id="69" dur="500"/>
                                        <p:tgtEl>
                                          <p:spTgt spid="74761"/>
                                        </p:tgtEl>
                                      </p:cBhvr>
                                    </p:animEffect>
                                  </p:childTnLst>
                                </p:cTn>
                              </p:par>
                              <p:par>
                                <p:cTn id="70" presetID="22" presetClass="entr" presetSubtype="4"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down)">
                                      <p:cBhvr>
                                        <p:cTn id="72" dur="500"/>
                                        <p:tgtEl>
                                          <p:spTgt spid="38"/>
                                        </p:tgtEl>
                                      </p:cBhvr>
                                    </p:animEffect>
                                  </p:childTnLst>
                                </p:cTn>
                              </p:par>
                            </p:childTnLst>
                          </p:cTn>
                        </p:par>
                        <p:par>
                          <p:cTn id="73" fill="hold">
                            <p:stCondLst>
                              <p:cond delay="4000"/>
                            </p:stCondLst>
                            <p:childTnLst>
                              <p:par>
                                <p:cTn id="74" presetID="53" presetClass="entr" presetSubtype="0" fill="hold" nodeType="afterEffect">
                                  <p:stCondLst>
                                    <p:cond delay="0"/>
                                  </p:stCondLst>
                                  <p:childTnLst>
                                    <p:set>
                                      <p:cBhvr>
                                        <p:cTn id="75" dur="1" fill="hold">
                                          <p:stCondLst>
                                            <p:cond delay="0"/>
                                          </p:stCondLst>
                                        </p:cTn>
                                        <p:tgtEl>
                                          <p:spTgt spid="74757"/>
                                        </p:tgtEl>
                                        <p:attrNameLst>
                                          <p:attrName>style.visibility</p:attrName>
                                        </p:attrNameLst>
                                      </p:cBhvr>
                                      <p:to>
                                        <p:strVal val="visible"/>
                                      </p:to>
                                    </p:set>
                                    <p:anim calcmode="lin" valueType="num">
                                      <p:cBhvr>
                                        <p:cTn id="76" dur="500" fill="hold"/>
                                        <p:tgtEl>
                                          <p:spTgt spid="74757"/>
                                        </p:tgtEl>
                                        <p:attrNameLst>
                                          <p:attrName>ppt_w</p:attrName>
                                        </p:attrNameLst>
                                      </p:cBhvr>
                                      <p:tavLst>
                                        <p:tav tm="0">
                                          <p:val>
                                            <p:fltVal val="0"/>
                                          </p:val>
                                        </p:tav>
                                        <p:tav tm="100000">
                                          <p:val>
                                            <p:strVal val="#ppt_w"/>
                                          </p:val>
                                        </p:tav>
                                      </p:tavLst>
                                    </p:anim>
                                    <p:anim calcmode="lin" valueType="num">
                                      <p:cBhvr>
                                        <p:cTn id="77" dur="500" fill="hold"/>
                                        <p:tgtEl>
                                          <p:spTgt spid="74757"/>
                                        </p:tgtEl>
                                        <p:attrNameLst>
                                          <p:attrName>ppt_h</p:attrName>
                                        </p:attrNameLst>
                                      </p:cBhvr>
                                      <p:tavLst>
                                        <p:tav tm="0">
                                          <p:val>
                                            <p:fltVal val="0"/>
                                          </p:val>
                                        </p:tav>
                                        <p:tav tm="100000">
                                          <p:val>
                                            <p:strVal val="#ppt_h"/>
                                          </p:val>
                                        </p:tav>
                                      </p:tavLst>
                                    </p:anim>
                                    <p:animEffect transition="in" filter="fade">
                                      <p:cBhvr>
                                        <p:cTn id="78" dur="500"/>
                                        <p:tgtEl>
                                          <p:spTgt spid="74757"/>
                                        </p:tgtEl>
                                      </p:cBhvr>
                                    </p:animEffect>
                                  </p:childTnLst>
                                </p:cTn>
                              </p:par>
                              <p:par>
                                <p:cTn id="79" presetID="22" presetClass="entr" presetSubtype="4"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down)">
                                      <p:cBhvr>
                                        <p:cTn id="81" dur="500"/>
                                        <p:tgtEl>
                                          <p:spTgt spid="19"/>
                                        </p:tgtEl>
                                      </p:cBhvr>
                                    </p:animEffect>
                                  </p:childTnLst>
                                </p:cTn>
                              </p:par>
                            </p:childTnLst>
                          </p:cTn>
                        </p:par>
                        <p:par>
                          <p:cTn id="82" fill="hold">
                            <p:stCondLst>
                              <p:cond delay="4500"/>
                            </p:stCondLst>
                            <p:childTnLst>
                              <p:par>
                                <p:cTn id="83" presetID="53" presetClass="entr" presetSubtype="0" fill="hold" nodeType="afterEffect">
                                  <p:stCondLst>
                                    <p:cond delay="0"/>
                                  </p:stCondLst>
                                  <p:childTnLst>
                                    <p:set>
                                      <p:cBhvr>
                                        <p:cTn id="84" dur="1" fill="hold">
                                          <p:stCondLst>
                                            <p:cond delay="0"/>
                                          </p:stCondLst>
                                        </p:cTn>
                                        <p:tgtEl>
                                          <p:spTgt spid="74765"/>
                                        </p:tgtEl>
                                        <p:attrNameLst>
                                          <p:attrName>style.visibility</p:attrName>
                                        </p:attrNameLst>
                                      </p:cBhvr>
                                      <p:to>
                                        <p:strVal val="visible"/>
                                      </p:to>
                                    </p:set>
                                    <p:anim calcmode="lin" valueType="num">
                                      <p:cBhvr>
                                        <p:cTn id="85" dur="500" fill="hold"/>
                                        <p:tgtEl>
                                          <p:spTgt spid="74765"/>
                                        </p:tgtEl>
                                        <p:attrNameLst>
                                          <p:attrName>ppt_w</p:attrName>
                                        </p:attrNameLst>
                                      </p:cBhvr>
                                      <p:tavLst>
                                        <p:tav tm="0">
                                          <p:val>
                                            <p:fltVal val="0"/>
                                          </p:val>
                                        </p:tav>
                                        <p:tav tm="100000">
                                          <p:val>
                                            <p:strVal val="#ppt_w"/>
                                          </p:val>
                                        </p:tav>
                                      </p:tavLst>
                                    </p:anim>
                                    <p:anim calcmode="lin" valueType="num">
                                      <p:cBhvr>
                                        <p:cTn id="86" dur="500" fill="hold"/>
                                        <p:tgtEl>
                                          <p:spTgt spid="74765"/>
                                        </p:tgtEl>
                                        <p:attrNameLst>
                                          <p:attrName>ppt_h</p:attrName>
                                        </p:attrNameLst>
                                      </p:cBhvr>
                                      <p:tavLst>
                                        <p:tav tm="0">
                                          <p:val>
                                            <p:fltVal val="0"/>
                                          </p:val>
                                        </p:tav>
                                        <p:tav tm="100000">
                                          <p:val>
                                            <p:strVal val="#ppt_h"/>
                                          </p:val>
                                        </p:tav>
                                      </p:tavLst>
                                    </p:anim>
                                    <p:animEffect transition="in" filter="fade">
                                      <p:cBhvr>
                                        <p:cTn id="87" dur="500"/>
                                        <p:tgtEl>
                                          <p:spTgt spid="74765"/>
                                        </p:tgtEl>
                                      </p:cBhvr>
                                    </p:animEffect>
                                  </p:childTnLst>
                                </p:cTn>
                              </p:par>
                              <p:par>
                                <p:cTn id="88" presetID="22" presetClass="entr" presetSubtype="4" fill="hold"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down)">
                                      <p:cBhvr>
                                        <p:cTn id="90" dur="500"/>
                                        <p:tgtEl>
                                          <p:spTgt spid="52"/>
                                        </p:tgtEl>
                                      </p:cBhvr>
                                    </p:animEffect>
                                  </p:childTnLst>
                                </p:cTn>
                              </p:par>
                            </p:childTnLst>
                          </p:cTn>
                        </p:par>
                        <p:par>
                          <p:cTn id="91" fill="hold">
                            <p:stCondLst>
                              <p:cond delay="5000"/>
                            </p:stCondLst>
                            <p:childTnLst>
                              <p:par>
                                <p:cTn id="92" presetID="53" presetClass="entr" presetSubtype="0" fill="hold" nodeType="afterEffect">
                                  <p:stCondLst>
                                    <p:cond delay="0"/>
                                  </p:stCondLst>
                                  <p:childTnLst>
                                    <p:set>
                                      <p:cBhvr>
                                        <p:cTn id="93" dur="1" fill="hold">
                                          <p:stCondLst>
                                            <p:cond delay="0"/>
                                          </p:stCondLst>
                                        </p:cTn>
                                        <p:tgtEl>
                                          <p:spTgt spid="74758"/>
                                        </p:tgtEl>
                                        <p:attrNameLst>
                                          <p:attrName>style.visibility</p:attrName>
                                        </p:attrNameLst>
                                      </p:cBhvr>
                                      <p:to>
                                        <p:strVal val="visible"/>
                                      </p:to>
                                    </p:set>
                                    <p:anim calcmode="lin" valueType="num">
                                      <p:cBhvr>
                                        <p:cTn id="94" dur="500" fill="hold"/>
                                        <p:tgtEl>
                                          <p:spTgt spid="74758"/>
                                        </p:tgtEl>
                                        <p:attrNameLst>
                                          <p:attrName>ppt_w</p:attrName>
                                        </p:attrNameLst>
                                      </p:cBhvr>
                                      <p:tavLst>
                                        <p:tav tm="0">
                                          <p:val>
                                            <p:fltVal val="0"/>
                                          </p:val>
                                        </p:tav>
                                        <p:tav tm="100000">
                                          <p:val>
                                            <p:strVal val="#ppt_w"/>
                                          </p:val>
                                        </p:tav>
                                      </p:tavLst>
                                    </p:anim>
                                    <p:anim calcmode="lin" valueType="num">
                                      <p:cBhvr>
                                        <p:cTn id="95" dur="500" fill="hold"/>
                                        <p:tgtEl>
                                          <p:spTgt spid="74758"/>
                                        </p:tgtEl>
                                        <p:attrNameLst>
                                          <p:attrName>ppt_h</p:attrName>
                                        </p:attrNameLst>
                                      </p:cBhvr>
                                      <p:tavLst>
                                        <p:tav tm="0">
                                          <p:val>
                                            <p:fltVal val="0"/>
                                          </p:val>
                                        </p:tav>
                                        <p:tav tm="100000">
                                          <p:val>
                                            <p:strVal val="#ppt_h"/>
                                          </p:val>
                                        </p:tav>
                                      </p:tavLst>
                                    </p:anim>
                                    <p:animEffect transition="in" filter="fade">
                                      <p:cBhvr>
                                        <p:cTn id="96" dur="500"/>
                                        <p:tgtEl>
                                          <p:spTgt spid="74758"/>
                                        </p:tgtEl>
                                      </p:cBhvr>
                                    </p:animEffect>
                                  </p:childTnLst>
                                </p:cTn>
                              </p:par>
                              <p:par>
                                <p:cTn id="97" presetID="22" presetClass="entr" presetSubtype="4"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down)">
                                      <p:cBhvr>
                                        <p:cTn id="99" dur="500"/>
                                        <p:tgtEl>
                                          <p:spTgt spid="45"/>
                                        </p:tgtEl>
                                      </p:cBhvr>
                                    </p:animEffect>
                                  </p:childTnLst>
                                </p:cTn>
                              </p:par>
                            </p:childTnLst>
                          </p:cTn>
                        </p:par>
                        <p:par>
                          <p:cTn id="100" fill="hold">
                            <p:stCondLst>
                              <p:cond delay="5500"/>
                            </p:stCondLst>
                            <p:childTnLst>
                              <p:par>
                                <p:cTn id="101" presetID="53" presetClass="entr" presetSubtype="0" fill="hold" nodeType="afterEffect">
                                  <p:stCondLst>
                                    <p:cond delay="0"/>
                                  </p:stCondLst>
                                  <p:childTnLst>
                                    <p:set>
                                      <p:cBhvr>
                                        <p:cTn id="102" dur="1" fill="hold">
                                          <p:stCondLst>
                                            <p:cond delay="0"/>
                                          </p:stCondLst>
                                        </p:cTn>
                                        <p:tgtEl>
                                          <p:spTgt spid="74754"/>
                                        </p:tgtEl>
                                        <p:attrNameLst>
                                          <p:attrName>style.visibility</p:attrName>
                                        </p:attrNameLst>
                                      </p:cBhvr>
                                      <p:to>
                                        <p:strVal val="visible"/>
                                      </p:to>
                                    </p:set>
                                    <p:anim calcmode="lin" valueType="num">
                                      <p:cBhvr>
                                        <p:cTn id="103" dur="500" fill="hold"/>
                                        <p:tgtEl>
                                          <p:spTgt spid="74754"/>
                                        </p:tgtEl>
                                        <p:attrNameLst>
                                          <p:attrName>ppt_w</p:attrName>
                                        </p:attrNameLst>
                                      </p:cBhvr>
                                      <p:tavLst>
                                        <p:tav tm="0">
                                          <p:val>
                                            <p:fltVal val="0"/>
                                          </p:val>
                                        </p:tav>
                                        <p:tav tm="100000">
                                          <p:val>
                                            <p:strVal val="#ppt_w"/>
                                          </p:val>
                                        </p:tav>
                                      </p:tavLst>
                                    </p:anim>
                                    <p:anim calcmode="lin" valueType="num">
                                      <p:cBhvr>
                                        <p:cTn id="104" dur="500" fill="hold"/>
                                        <p:tgtEl>
                                          <p:spTgt spid="74754"/>
                                        </p:tgtEl>
                                        <p:attrNameLst>
                                          <p:attrName>ppt_h</p:attrName>
                                        </p:attrNameLst>
                                      </p:cBhvr>
                                      <p:tavLst>
                                        <p:tav tm="0">
                                          <p:val>
                                            <p:fltVal val="0"/>
                                          </p:val>
                                        </p:tav>
                                        <p:tav tm="100000">
                                          <p:val>
                                            <p:strVal val="#ppt_h"/>
                                          </p:val>
                                        </p:tav>
                                      </p:tavLst>
                                    </p:anim>
                                    <p:animEffect transition="in" filter="fade">
                                      <p:cBhvr>
                                        <p:cTn id="105" dur="500"/>
                                        <p:tgtEl>
                                          <p:spTgt spid="74754"/>
                                        </p:tgtEl>
                                      </p:cBhvr>
                                    </p:animEffect>
                                  </p:childTnLst>
                                </p:cTn>
                              </p:par>
                              <p:par>
                                <p:cTn id="106" presetID="22" presetClass="entr" presetSubtype="8" fill="hold"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wipe(left)">
                                      <p:cBhvr>
                                        <p:cTn id="108" dur="500"/>
                                        <p:tgtEl>
                                          <p:spTgt spid="10"/>
                                        </p:tgtEl>
                                      </p:cBhvr>
                                    </p:animEffect>
                                  </p:childTnLst>
                                </p:cTn>
                              </p:par>
                            </p:childTnLst>
                          </p:cTn>
                        </p:par>
                        <p:par>
                          <p:cTn id="109" fill="hold">
                            <p:stCondLst>
                              <p:cond delay="6000"/>
                            </p:stCondLst>
                            <p:childTnLst>
                              <p:par>
                                <p:cTn id="110" presetID="53" presetClass="entr" presetSubtype="0" fill="hold" nodeType="afterEffect">
                                  <p:stCondLst>
                                    <p:cond delay="0"/>
                                  </p:stCondLst>
                                  <p:childTnLst>
                                    <p:set>
                                      <p:cBhvr>
                                        <p:cTn id="111" dur="1" fill="hold">
                                          <p:stCondLst>
                                            <p:cond delay="0"/>
                                          </p:stCondLst>
                                        </p:cTn>
                                        <p:tgtEl>
                                          <p:spTgt spid="74755"/>
                                        </p:tgtEl>
                                        <p:attrNameLst>
                                          <p:attrName>style.visibility</p:attrName>
                                        </p:attrNameLst>
                                      </p:cBhvr>
                                      <p:to>
                                        <p:strVal val="visible"/>
                                      </p:to>
                                    </p:set>
                                    <p:anim calcmode="lin" valueType="num">
                                      <p:cBhvr>
                                        <p:cTn id="112" dur="500" fill="hold"/>
                                        <p:tgtEl>
                                          <p:spTgt spid="74755"/>
                                        </p:tgtEl>
                                        <p:attrNameLst>
                                          <p:attrName>ppt_w</p:attrName>
                                        </p:attrNameLst>
                                      </p:cBhvr>
                                      <p:tavLst>
                                        <p:tav tm="0">
                                          <p:val>
                                            <p:fltVal val="0"/>
                                          </p:val>
                                        </p:tav>
                                        <p:tav tm="100000">
                                          <p:val>
                                            <p:strVal val="#ppt_w"/>
                                          </p:val>
                                        </p:tav>
                                      </p:tavLst>
                                    </p:anim>
                                    <p:anim calcmode="lin" valueType="num">
                                      <p:cBhvr>
                                        <p:cTn id="113" dur="500" fill="hold"/>
                                        <p:tgtEl>
                                          <p:spTgt spid="74755"/>
                                        </p:tgtEl>
                                        <p:attrNameLst>
                                          <p:attrName>ppt_h</p:attrName>
                                        </p:attrNameLst>
                                      </p:cBhvr>
                                      <p:tavLst>
                                        <p:tav tm="0">
                                          <p:val>
                                            <p:fltVal val="0"/>
                                          </p:val>
                                        </p:tav>
                                        <p:tav tm="100000">
                                          <p:val>
                                            <p:strVal val="#ppt_h"/>
                                          </p:val>
                                        </p:tav>
                                      </p:tavLst>
                                    </p:anim>
                                    <p:animEffect transition="in" filter="fade">
                                      <p:cBhvr>
                                        <p:cTn id="114" dur="500"/>
                                        <p:tgtEl>
                                          <p:spTgt spid="74755"/>
                                        </p:tgtEl>
                                      </p:cBhvr>
                                    </p:animEffect>
                                  </p:childTnLst>
                                </p:cTn>
                              </p:par>
                              <p:par>
                                <p:cTn id="115" presetID="22" presetClass="entr" presetSubtype="8" fill="hold" nodeType="with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left)">
                                      <p:cBhvr>
                                        <p:cTn id="1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Однозначность и совместимость</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44</a:t>
            </a:fld>
            <a:endParaRPr lang="ru-RU"/>
          </a:p>
        </p:txBody>
      </p:sp>
      <p:sp>
        <p:nvSpPr>
          <p:cNvPr id="4" name="AutoShape 6"/>
          <p:cNvSpPr>
            <a:spLocks noChangeArrowheads="1"/>
          </p:cNvSpPr>
          <p:nvPr/>
        </p:nvSpPr>
        <p:spPr bwMode="auto">
          <a:xfrm>
            <a:off x="1071538" y="2857496"/>
            <a:ext cx="1571636" cy="1285884"/>
          </a:xfrm>
          <a:prstGeom prst="cloudCallout">
            <a:avLst>
              <a:gd name="adj1" fmla="val -25548"/>
              <a:gd name="adj2" fmla="val 79237"/>
            </a:avLst>
          </a:prstGeom>
          <a:solidFill>
            <a:srgbClr val="FFFFFF"/>
          </a:solidFill>
          <a:ln w="12700">
            <a:solidFill>
              <a:srgbClr val="000000"/>
            </a:solidFill>
            <a:prstDash val="sysDot"/>
            <a:round/>
            <a:headEnd/>
            <a:tailEnd/>
          </a:ln>
        </p:spPr>
        <p:txBody>
          <a:bodyPr/>
          <a:lstStyle/>
          <a:p>
            <a:pPr algn="l"/>
            <a:endParaRPr lang="ru-RU"/>
          </a:p>
        </p:txBody>
      </p:sp>
      <p:cxnSp>
        <p:nvCxnSpPr>
          <p:cNvPr id="5" name="AutoShape 11"/>
          <p:cNvCxnSpPr>
            <a:cxnSpLocks noChangeShapeType="1"/>
            <a:stCxn id="6" idx="0"/>
            <a:endCxn id="10" idx="2"/>
          </p:cNvCxnSpPr>
          <p:nvPr/>
        </p:nvCxnSpPr>
        <p:spPr bwMode="auto">
          <a:xfrm rot="16200000">
            <a:off x="3282950" y="2152651"/>
            <a:ext cx="300037" cy="1268412"/>
          </a:xfrm>
          <a:prstGeom prst="curvedConnector2">
            <a:avLst/>
          </a:prstGeom>
          <a:noFill/>
          <a:ln w="38100">
            <a:solidFill>
              <a:srgbClr val="000000"/>
            </a:solidFill>
            <a:round/>
            <a:headEnd/>
            <a:tailEnd type="triangle" w="med" len="med"/>
          </a:ln>
        </p:spPr>
      </p:cxnSp>
      <p:sp>
        <p:nvSpPr>
          <p:cNvPr id="6" name="Oval 12"/>
          <p:cNvSpPr>
            <a:spLocks noChangeArrowheads="1"/>
          </p:cNvSpPr>
          <p:nvPr/>
        </p:nvSpPr>
        <p:spPr bwMode="auto">
          <a:xfrm>
            <a:off x="2249488" y="2936875"/>
            <a:ext cx="1098550" cy="1373188"/>
          </a:xfrm>
          <a:prstGeom prst="ellipse">
            <a:avLst/>
          </a:prstGeom>
          <a:noFill/>
          <a:ln w="9525">
            <a:noFill/>
            <a:round/>
            <a:headEnd/>
            <a:tailEnd/>
          </a:ln>
        </p:spPr>
        <p:txBody>
          <a:bodyPr/>
          <a:lstStyle/>
          <a:p>
            <a:endParaRPr lang="ru-RU"/>
          </a:p>
        </p:txBody>
      </p:sp>
      <p:grpSp>
        <p:nvGrpSpPr>
          <p:cNvPr id="7" name="Group 6"/>
          <p:cNvGrpSpPr>
            <a:grpSpLocks/>
          </p:cNvGrpSpPr>
          <p:nvPr/>
        </p:nvGrpSpPr>
        <p:grpSpPr bwMode="auto">
          <a:xfrm>
            <a:off x="4173538" y="2365375"/>
            <a:ext cx="576262" cy="576263"/>
            <a:chOff x="2961" y="4356"/>
            <a:chExt cx="719" cy="720"/>
          </a:xfrm>
        </p:grpSpPr>
        <p:sp>
          <p:nvSpPr>
            <p:cNvPr id="8" name="AutoShape 9"/>
            <p:cNvSpPr>
              <a:spLocks noChangeArrowheads="1"/>
            </p:cNvSpPr>
            <p:nvPr/>
          </p:nvSpPr>
          <p:spPr bwMode="auto">
            <a:xfrm>
              <a:off x="2961" y="4356"/>
              <a:ext cx="719" cy="720"/>
            </a:xfrm>
            <a:prstGeom prst="smileyFace">
              <a:avLst>
                <a:gd name="adj" fmla="val 4653"/>
              </a:avLst>
            </a:prstGeom>
            <a:solidFill>
              <a:srgbClr val="FFFFFF"/>
            </a:solidFill>
            <a:ln w="15875">
              <a:solidFill>
                <a:srgbClr val="000000"/>
              </a:solidFill>
              <a:round/>
              <a:headEnd/>
              <a:tailEnd/>
            </a:ln>
          </p:spPr>
          <p:txBody>
            <a:bodyPr/>
            <a:lstStyle/>
            <a:p>
              <a:endParaRPr lang="ru-RU"/>
            </a:p>
          </p:txBody>
        </p:sp>
        <p:sp>
          <p:nvSpPr>
            <p:cNvPr id="9" name="Line 10"/>
            <p:cNvSpPr>
              <a:spLocks noChangeShapeType="1"/>
            </p:cNvSpPr>
            <p:nvPr/>
          </p:nvSpPr>
          <p:spPr bwMode="auto">
            <a:xfrm flipH="1">
              <a:off x="3322" y="4677"/>
              <a:ext cx="1" cy="142"/>
            </a:xfrm>
            <a:prstGeom prst="line">
              <a:avLst/>
            </a:prstGeom>
            <a:noFill/>
            <a:ln w="15875">
              <a:solidFill>
                <a:srgbClr val="000000"/>
              </a:solidFill>
              <a:round/>
              <a:headEnd/>
              <a:tailEnd/>
            </a:ln>
          </p:spPr>
          <p:txBody>
            <a:bodyPr/>
            <a:lstStyle/>
            <a:p>
              <a:endParaRPr lang="ru-RU"/>
            </a:p>
          </p:txBody>
        </p:sp>
      </p:grpSp>
      <p:sp>
        <p:nvSpPr>
          <p:cNvPr id="10" name="Oval 13"/>
          <p:cNvSpPr>
            <a:spLocks noChangeArrowheads="1"/>
          </p:cNvSpPr>
          <p:nvPr/>
        </p:nvSpPr>
        <p:spPr bwMode="auto">
          <a:xfrm>
            <a:off x="4067175" y="2220913"/>
            <a:ext cx="792163" cy="830262"/>
          </a:xfrm>
          <a:prstGeom prst="ellipse">
            <a:avLst/>
          </a:prstGeom>
          <a:noFill/>
          <a:ln w="9525">
            <a:noFill/>
            <a:round/>
            <a:headEnd/>
            <a:tailEnd/>
          </a:ln>
        </p:spPr>
        <p:txBody>
          <a:bodyPr/>
          <a:lstStyle/>
          <a:p>
            <a:endParaRPr lang="ru-RU"/>
          </a:p>
        </p:txBody>
      </p:sp>
      <p:sp>
        <p:nvSpPr>
          <p:cNvPr id="11" name="Oval 16"/>
          <p:cNvSpPr>
            <a:spLocks noChangeArrowheads="1"/>
          </p:cNvSpPr>
          <p:nvPr/>
        </p:nvSpPr>
        <p:spPr bwMode="auto">
          <a:xfrm>
            <a:off x="5867400" y="3179763"/>
            <a:ext cx="706438" cy="892175"/>
          </a:xfrm>
          <a:prstGeom prst="ellipse">
            <a:avLst/>
          </a:prstGeom>
          <a:noFill/>
          <a:ln w="9525">
            <a:noFill/>
            <a:round/>
            <a:headEnd/>
            <a:tailEnd/>
          </a:ln>
        </p:spPr>
        <p:txBody>
          <a:bodyPr/>
          <a:lstStyle/>
          <a:p>
            <a:endParaRPr lang="ru-RU"/>
          </a:p>
        </p:txBody>
      </p:sp>
      <p:sp>
        <p:nvSpPr>
          <p:cNvPr id="12" name="Oval 18"/>
          <p:cNvSpPr>
            <a:spLocks noChangeArrowheads="1"/>
          </p:cNvSpPr>
          <p:nvPr/>
        </p:nvSpPr>
        <p:spPr bwMode="auto">
          <a:xfrm>
            <a:off x="2147888" y="3051175"/>
            <a:ext cx="685800" cy="685800"/>
          </a:xfrm>
          <a:prstGeom prst="ellipse">
            <a:avLst/>
          </a:prstGeom>
          <a:noFill/>
          <a:ln w="9525">
            <a:noFill/>
            <a:round/>
            <a:headEnd/>
            <a:tailEnd/>
          </a:ln>
        </p:spPr>
        <p:txBody>
          <a:bodyPr/>
          <a:lstStyle/>
          <a:p>
            <a:endParaRPr lang="ru-RU"/>
          </a:p>
        </p:txBody>
      </p:sp>
      <p:cxnSp>
        <p:nvCxnSpPr>
          <p:cNvPr id="13" name="AutoShape 27"/>
          <p:cNvCxnSpPr>
            <a:cxnSpLocks noChangeShapeType="1"/>
            <a:stCxn id="6" idx="6"/>
            <a:endCxn id="15" idx="2"/>
          </p:cNvCxnSpPr>
          <p:nvPr/>
        </p:nvCxnSpPr>
        <p:spPr bwMode="auto">
          <a:xfrm>
            <a:off x="3348038" y="3624263"/>
            <a:ext cx="719137" cy="0"/>
          </a:xfrm>
          <a:prstGeom prst="straightConnector1">
            <a:avLst/>
          </a:prstGeom>
          <a:noFill/>
          <a:ln w="38100">
            <a:solidFill>
              <a:srgbClr val="000000"/>
            </a:solidFill>
            <a:round/>
            <a:headEnd/>
            <a:tailEnd type="triangle" w="med" len="med"/>
          </a:ln>
        </p:spPr>
      </p:cxnSp>
      <p:cxnSp>
        <p:nvCxnSpPr>
          <p:cNvPr id="14" name="AutoShape 28"/>
          <p:cNvCxnSpPr>
            <a:cxnSpLocks noChangeShapeType="1"/>
            <a:stCxn id="6" idx="4"/>
            <a:endCxn id="30" idx="2"/>
          </p:cNvCxnSpPr>
          <p:nvPr/>
        </p:nvCxnSpPr>
        <p:spPr bwMode="auto">
          <a:xfrm rot="16200000" flipH="1">
            <a:off x="3273425" y="3835401"/>
            <a:ext cx="350837" cy="1300162"/>
          </a:xfrm>
          <a:prstGeom prst="curvedConnector2">
            <a:avLst/>
          </a:prstGeom>
          <a:noFill/>
          <a:ln w="38100">
            <a:solidFill>
              <a:srgbClr val="000000"/>
            </a:solidFill>
            <a:round/>
            <a:headEnd/>
            <a:tailEnd type="triangle" w="med" len="med"/>
          </a:ln>
        </p:spPr>
      </p:cxnSp>
      <p:sp>
        <p:nvSpPr>
          <p:cNvPr id="15" name="Oval 14"/>
          <p:cNvSpPr>
            <a:spLocks noChangeArrowheads="1"/>
          </p:cNvSpPr>
          <p:nvPr/>
        </p:nvSpPr>
        <p:spPr bwMode="auto">
          <a:xfrm>
            <a:off x="4067175" y="3195638"/>
            <a:ext cx="823913" cy="855662"/>
          </a:xfrm>
          <a:prstGeom prst="ellipse">
            <a:avLst/>
          </a:prstGeom>
          <a:noFill/>
          <a:ln w="9525">
            <a:noFill/>
            <a:round/>
            <a:headEnd/>
            <a:tailEnd/>
          </a:ln>
        </p:spPr>
        <p:txBody>
          <a:bodyPr/>
          <a:lstStyle/>
          <a:p>
            <a:endParaRPr lang="ru-RU"/>
          </a:p>
        </p:txBody>
      </p:sp>
      <p:grpSp>
        <p:nvGrpSpPr>
          <p:cNvPr id="16" name="Group 15"/>
          <p:cNvGrpSpPr/>
          <p:nvPr/>
        </p:nvGrpSpPr>
        <p:grpSpPr>
          <a:xfrm>
            <a:off x="4189413" y="3268663"/>
            <a:ext cx="584200" cy="649287"/>
            <a:chOff x="4189413" y="3268663"/>
            <a:chExt cx="584200" cy="649287"/>
          </a:xfrm>
        </p:grpSpPr>
        <p:grpSp>
          <p:nvGrpSpPr>
            <p:cNvPr id="17" name="Group 19"/>
            <p:cNvGrpSpPr>
              <a:grpSpLocks/>
            </p:cNvGrpSpPr>
            <p:nvPr/>
          </p:nvGrpSpPr>
          <p:grpSpPr bwMode="auto">
            <a:xfrm>
              <a:off x="4189413" y="3333592"/>
              <a:ext cx="584200" cy="584358"/>
              <a:chOff x="2961" y="4356"/>
              <a:chExt cx="719" cy="720"/>
            </a:xfrm>
          </p:grpSpPr>
          <p:sp>
            <p:nvSpPr>
              <p:cNvPr id="28" name="AutoShape 20"/>
              <p:cNvSpPr>
                <a:spLocks noChangeArrowheads="1"/>
              </p:cNvSpPr>
              <p:nvPr/>
            </p:nvSpPr>
            <p:spPr bwMode="auto">
              <a:xfrm>
                <a:off x="2961" y="4356"/>
                <a:ext cx="719" cy="720"/>
              </a:xfrm>
              <a:prstGeom prst="smileyFace">
                <a:avLst>
                  <a:gd name="adj" fmla="val 4653"/>
                </a:avLst>
              </a:prstGeom>
              <a:solidFill>
                <a:srgbClr val="FFFFFF"/>
              </a:solidFill>
              <a:ln w="15875">
                <a:solidFill>
                  <a:srgbClr val="000000"/>
                </a:solidFill>
                <a:round/>
                <a:headEnd/>
                <a:tailEnd/>
              </a:ln>
            </p:spPr>
            <p:txBody>
              <a:bodyPr/>
              <a:lstStyle/>
              <a:p>
                <a:endParaRPr lang="ru-RU"/>
              </a:p>
            </p:txBody>
          </p:sp>
          <p:sp>
            <p:nvSpPr>
              <p:cNvPr id="29" name="Line 21"/>
              <p:cNvSpPr>
                <a:spLocks noChangeShapeType="1"/>
              </p:cNvSpPr>
              <p:nvPr/>
            </p:nvSpPr>
            <p:spPr bwMode="auto">
              <a:xfrm flipH="1">
                <a:off x="3322" y="4677"/>
                <a:ext cx="1" cy="142"/>
              </a:xfrm>
              <a:prstGeom prst="line">
                <a:avLst/>
              </a:prstGeom>
              <a:noFill/>
              <a:ln w="15875">
                <a:solidFill>
                  <a:srgbClr val="000000"/>
                </a:solidFill>
                <a:round/>
                <a:headEnd/>
                <a:tailEnd/>
              </a:ln>
            </p:spPr>
            <p:txBody>
              <a:bodyPr/>
              <a:lstStyle/>
              <a:p>
                <a:endParaRPr lang="ru-RU"/>
              </a:p>
            </p:txBody>
          </p:sp>
        </p:grpSp>
        <p:grpSp>
          <p:nvGrpSpPr>
            <p:cNvPr id="18" name="Group 31"/>
            <p:cNvGrpSpPr>
              <a:grpSpLocks/>
            </p:cNvGrpSpPr>
            <p:nvPr/>
          </p:nvGrpSpPr>
          <p:grpSpPr bwMode="auto">
            <a:xfrm>
              <a:off x="4247485" y="3268659"/>
              <a:ext cx="470727" cy="127828"/>
              <a:chOff x="6102" y="5896"/>
              <a:chExt cx="579" cy="157"/>
            </a:xfrm>
          </p:grpSpPr>
          <p:sp>
            <p:nvSpPr>
              <p:cNvPr id="19" name="Line 32"/>
              <p:cNvSpPr>
                <a:spLocks noChangeShapeType="1"/>
              </p:cNvSpPr>
              <p:nvPr/>
            </p:nvSpPr>
            <p:spPr bwMode="auto">
              <a:xfrm rot="420000">
                <a:off x="6443" y="5896"/>
                <a:ext cx="1" cy="85"/>
              </a:xfrm>
              <a:prstGeom prst="line">
                <a:avLst/>
              </a:prstGeom>
              <a:noFill/>
              <a:ln w="15875">
                <a:solidFill>
                  <a:srgbClr val="000000"/>
                </a:solidFill>
                <a:round/>
                <a:headEnd/>
                <a:tailEnd/>
              </a:ln>
            </p:spPr>
            <p:txBody>
              <a:bodyPr/>
              <a:lstStyle/>
              <a:p>
                <a:endParaRPr lang="ru-RU"/>
              </a:p>
            </p:txBody>
          </p:sp>
          <p:sp>
            <p:nvSpPr>
              <p:cNvPr id="20" name="Line 33"/>
              <p:cNvSpPr>
                <a:spLocks noChangeShapeType="1"/>
              </p:cNvSpPr>
              <p:nvPr/>
            </p:nvSpPr>
            <p:spPr bwMode="auto">
              <a:xfrm rot="-480000">
                <a:off x="6320" y="5896"/>
                <a:ext cx="1" cy="85"/>
              </a:xfrm>
              <a:prstGeom prst="line">
                <a:avLst/>
              </a:prstGeom>
              <a:noFill/>
              <a:ln w="15875">
                <a:solidFill>
                  <a:srgbClr val="000000"/>
                </a:solidFill>
                <a:round/>
                <a:headEnd/>
                <a:tailEnd/>
              </a:ln>
            </p:spPr>
            <p:txBody>
              <a:bodyPr/>
              <a:lstStyle/>
              <a:p>
                <a:endParaRPr lang="ru-RU"/>
              </a:p>
            </p:txBody>
          </p:sp>
          <p:sp>
            <p:nvSpPr>
              <p:cNvPr id="21" name="Line 34"/>
              <p:cNvSpPr>
                <a:spLocks noChangeShapeType="1"/>
              </p:cNvSpPr>
              <p:nvPr/>
            </p:nvSpPr>
            <p:spPr bwMode="auto">
              <a:xfrm rot="1140000">
                <a:off x="6513" y="5911"/>
                <a:ext cx="1" cy="85"/>
              </a:xfrm>
              <a:prstGeom prst="line">
                <a:avLst/>
              </a:prstGeom>
              <a:noFill/>
              <a:ln w="15875">
                <a:solidFill>
                  <a:srgbClr val="000000"/>
                </a:solidFill>
                <a:round/>
                <a:headEnd/>
                <a:tailEnd/>
              </a:ln>
            </p:spPr>
            <p:txBody>
              <a:bodyPr/>
              <a:lstStyle/>
              <a:p>
                <a:endParaRPr lang="ru-RU"/>
              </a:p>
            </p:txBody>
          </p:sp>
          <p:sp>
            <p:nvSpPr>
              <p:cNvPr id="22" name="Line 35"/>
              <p:cNvSpPr>
                <a:spLocks noChangeShapeType="1"/>
              </p:cNvSpPr>
              <p:nvPr/>
            </p:nvSpPr>
            <p:spPr bwMode="auto">
              <a:xfrm rot="19740000" flipV="1">
                <a:off x="6551" y="5966"/>
                <a:ext cx="80" cy="46"/>
              </a:xfrm>
              <a:prstGeom prst="line">
                <a:avLst/>
              </a:prstGeom>
              <a:noFill/>
              <a:ln w="15875">
                <a:solidFill>
                  <a:srgbClr val="000000"/>
                </a:solidFill>
                <a:round/>
                <a:headEnd/>
                <a:tailEnd/>
              </a:ln>
            </p:spPr>
            <p:txBody>
              <a:bodyPr/>
              <a:lstStyle/>
              <a:p>
                <a:endParaRPr lang="ru-RU"/>
              </a:p>
            </p:txBody>
          </p:sp>
          <p:sp>
            <p:nvSpPr>
              <p:cNvPr id="23" name="Line 36"/>
              <p:cNvSpPr>
                <a:spLocks noChangeShapeType="1"/>
              </p:cNvSpPr>
              <p:nvPr/>
            </p:nvSpPr>
            <p:spPr bwMode="auto">
              <a:xfrm rot="420000">
                <a:off x="6102" y="5984"/>
                <a:ext cx="62" cy="57"/>
              </a:xfrm>
              <a:prstGeom prst="line">
                <a:avLst/>
              </a:prstGeom>
              <a:noFill/>
              <a:ln w="15875">
                <a:solidFill>
                  <a:srgbClr val="000000"/>
                </a:solidFill>
                <a:round/>
                <a:headEnd/>
                <a:tailEnd/>
              </a:ln>
            </p:spPr>
            <p:txBody>
              <a:bodyPr/>
              <a:lstStyle/>
              <a:p>
                <a:endParaRPr lang="ru-RU"/>
              </a:p>
            </p:txBody>
          </p:sp>
          <p:sp>
            <p:nvSpPr>
              <p:cNvPr id="24" name="Line 37"/>
              <p:cNvSpPr>
                <a:spLocks noChangeShapeType="1"/>
              </p:cNvSpPr>
              <p:nvPr/>
            </p:nvSpPr>
            <p:spPr bwMode="auto">
              <a:xfrm flipH="1">
                <a:off x="6380" y="5896"/>
                <a:ext cx="1" cy="85"/>
              </a:xfrm>
              <a:prstGeom prst="line">
                <a:avLst/>
              </a:prstGeom>
              <a:noFill/>
              <a:ln w="15875">
                <a:solidFill>
                  <a:srgbClr val="000000"/>
                </a:solidFill>
                <a:round/>
                <a:headEnd/>
                <a:tailEnd/>
              </a:ln>
            </p:spPr>
            <p:txBody>
              <a:bodyPr/>
              <a:lstStyle/>
              <a:p>
                <a:endParaRPr lang="ru-RU"/>
              </a:p>
            </p:txBody>
          </p:sp>
          <p:sp>
            <p:nvSpPr>
              <p:cNvPr id="25" name="Line 38"/>
              <p:cNvSpPr>
                <a:spLocks noChangeShapeType="1"/>
              </p:cNvSpPr>
              <p:nvPr/>
            </p:nvSpPr>
            <p:spPr bwMode="auto">
              <a:xfrm rot="20700000" flipH="1">
                <a:off x="6251" y="5916"/>
                <a:ext cx="1" cy="85"/>
              </a:xfrm>
              <a:prstGeom prst="line">
                <a:avLst/>
              </a:prstGeom>
              <a:noFill/>
              <a:ln w="15875">
                <a:solidFill>
                  <a:srgbClr val="000000"/>
                </a:solidFill>
                <a:round/>
                <a:headEnd/>
                <a:tailEnd/>
              </a:ln>
            </p:spPr>
            <p:txBody>
              <a:bodyPr/>
              <a:lstStyle/>
              <a:p>
                <a:endParaRPr lang="ru-RU"/>
              </a:p>
            </p:txBody>
          </p:sp>
          <p:sp>
            <p:nvSpPr>
              <p:cNvPr id="26" name="Line 39"/>
              <p:cNvSpPr>
                <a:spLocks noChangeShapeType="1"/>
              </p:cNvSpPr>
              <p:nvPr/>
            </p:nvSpPr>
            <p:spPr bwMode="auto">
              <a:xfrm rot="1860000" flipH="1" flipV="1">
                <a:off x="6151" y="5956"/>
                <a:ext cx="80" cy="46"/>
              </a:xfrm>
              <a:prstGeom prst="line">
                <a:avLst/>
              </a:prstGeom>
              <a:noFill/>
              <a:ln w="15875">
                <a:solidFill>
                  <a:srgbClr val="000000"/>
                </a:solidFill>
                <a:round/>
                <a:headEnd/>
                <a:tailEnd/>
              </a:ln>
            </p:spPr>
            <p:txBody>
              <a:bodyPr/>
              <a:lstStyle/>
              <a:p>
                <a:endParaRPr lang="ru-RU"/>
              </a:p>
            </p:txBody>
          </p:sp>
          <p:sp>
            <p:nvSpPr>
              <p:cNvPr id="27" name="Line 40"/>
              <p:cNvSpPr>
                <a:spLocks noChangeShapeType="1"/>
              </p:cNvSpPr>
              <p:nvPr/>
            </p:nvSpPr>
            <p:spPr bwMode="auto">
              <a:xfrm rot="21180000" flipH="1">
                <a:off x="6619" y="5996"/>
                <a:ext cx="62" cy="57"/>
              </a:xfrm>
              <a:prstGeom prst="line">
                <a:avLst/>
              </a:prstGeom>
              <a:noFill/>
              <a:ln w="15875">
                <a:solidFill>
                  <a:srgbClr val="000000"/>
                </a:solidFill>
                <a:round/>
                <a:headEnd/>
                <a:tailEnd/>
              </a:ln>
            </p:spPr>
            <p:txBody>
              <a:bodyPr/>
              <a:lstStyle/>
              <a:p>
                <a:endParaRPr lang="ru-RU"/>
              </a:p>
            </p:txBody>
          </p:sp>
        </p:grpSp>
      </p:grpSp>
      <p:sp>
        <p:nvSpPr>
          <p:cNvPr id="30" name="Oval 26"/>
          <p:cNvSpPr>
            <a:spLocks noChangeArrowheads="1"/>
          </p:cNvSpPr>
          <p:nvPr/>
        </p:nvSpPr>
        <p:spPr bwMode="auto">
          <a:xfrm>
            <a:off x="4098925" y="4237038"/>
            <a:ext cx="833438" cy="847725"/>
          </a:xfrm>
          <a:prstGeom prst="ellipse">
            <a:avLst/>
          </a:prstGeom>
          <a:noFill/>
          <a:ln w="9525">
            <a:noFill/>
            <a:round/>
            <a:headEnd/>
            <a:tailEnd/>
          </a:ln>
        </p:spPr>
        <p:txBody>
          <a:bodyPr/>
          <a:lstStyle/>
          <a:p>
            <a:endParaRPr lang="ru-RU"/>
          </a:p>
        </p:txBody>
      </p:sp>
      <p:grpSp>
        <p:nvGrpSpPr>
          <p:cNvPr id="31" name="Group 30"/>
          <p:cNvGrpSpPr/>
          <p:nvPr/>
        </p:nvGrpSpPr>
        <p:grpSpPr>
          <a:xfrm>
            <a:off x="4230688" y="4365625"/>
            <a:ext cx="574675" cy="661988"/>
            <a:chOff x="4230688" y="4365625"/>
            <a:chExt cx="574675" cy="661988"/>
          </a:xfrm>
        </p:grpSpPr>
        <p:grpSp>
          <p:nvGrpSpPr>
            <p:cNvPr id="32" name="Group 23"/>
            <p:cNvGrpSpPr>
              <a:grpSpLocks/>
            </p:cNvGrpSpPr>
            <p:nvPr/>
          </p:nvGrpSpPr>
          <p:grpSpPr bwMode="auto">
            <a:xfrm>
              <a:off x="4230688" y="4365625"/>
              <a:ext cx="574675" cy="574255"/>
              <a:chOff x="2961" y="4356"/>
              <a:chExt cx="719" cy="720"/>
            </a:xfrm>
          </p:grpSpPr>
          <p:sp>
            <p:nvSpPr>
              <p:cNvPr id="40" name="AutoShape 24"/>
              <p:cNvSpPr>
                <a:spLocks noChangeArrowheads="1"/>
              </p:cNvSpPr>
              <p:nvPr/>
            </p:nvSpPr>
            <p:spPr bwMode="auto">
              <a:xfrm>
                <a:off x="2961" y="4356"/>
                <a:ext cx="719" cy="720"/>
              </a:xfrm>
              <a:prstGeom prst="smileyFace">
                <a:avLst>
                  <a:gd name="adj" fmla="val 4653"/>
                </a:avLst>
              </a:prstGeom>
              <a:solidFill>
                <a:srgbClr val="FFFFFF"/>
              </a:solidFill>
              <a:ln w="15875">
                <a:solidFill>
                  <a:srgbClr val="000000"/>
                </a:solidFill>
                <a:round/>
                <a:headEnd/>
                <a:tailEnd/>
              </a:ln>
            </p:spPr>
            <p:txBody>
              <a:bodyPr/>
              <a:lstStyle/>
              <a:p>
                <a:endParaRPr lang="ru-RU"/>
              </a:p>
            </p:txBody>
          </p:sp>
          <p:sp>
            <p:nvSpPr>
              <p:cNvPr id="41" name="Line 25"/>
              <p:cNvSpPr>
                <a:spLocks noChangeShapeType="1"/>
              </p:cNvSpPr>
              <p:nvPr/>
            </p:nvSpPr>
            <p:spPr bwMode="auto">
              <a:xfrm flipH="1">
                <a:off x="3322" y="4677"/>
                <a:ext cx="1" cy="142"/>
              </a:xfrm>
              <a:prstGeom prst="line">
                <a:avLst/>
              </a:prstGeom>
              <a:noFill/>
              <a:ln w="15875">
                <a:solidFill>
                  <a:srgbClr val="000000"/>
                </a:solidFill>
                <a:round/>
                <a:headEnd/>
                <a:tailEnd/>
              </a:ln>
            </p:spPr>
            <p:txBody>
              <a:bodyPr/>
              <a:lstStyle/>
              <a:p>
                <a:endParaRPr lang="ru-RU"/>
              </a:p>
            </p:txBody>
          </p:sp>
        </p:grpSp>
        <p:grpSp>
          <p:nvGrpSpPr>
            <p:cNvPr id="33" name="Group 41"/>
            <p:cNvGrpSpPr>
              <a:grpSpLocks/>
            </p:cNvGrpSpPr>
            <p:nvPr/>
          </p:nvGrpSpPr>
          <p:grpSpPr bwMode="auto">
            <a:xfrm>
              <a:off x="4420701" y="4892025"/>
              <a:ext cx="201553" cy="135588"/>
              <a:chOff x="6270" y="7897"/>
              <a:chExt cx="251" cy="170"/>
            </a:xfrm>
          </p:grpSpPr>
          <p:sp>
            <p:nvSpPr>
              <p:cNvPr id="34" name="Line 42"/>
              <p:cNvSpPr>
                <a:spLocks noChangeShapeType="1"/>
              </p:cNvSpPr>
              <p:nvPr/>
            </p:nvSpPr>
            <p:spPr bwMode="auto">
              <a:xfrm rot="10800000" flipH="1">
                <a:off x="6370" y="7897"/>
                <a:ext cx="1" cy="170"/>
              </a:xfrm>
              <a:prstGeom prst="line">
                <a:avLst/>
              </a:prstGeom>
              <a:noFill/>
              <a:ln w="15875">
                <a:solidFill>
                  <a:srgbClr val="000000"/>
                </a:solidFill>
                <a:round/>
                <a:headEnd/>
                <a:tailEnd/>
              </a:ln>
            </p:spPr>
            <p:txBody>
              <a:bodyPr/>
              <a:lstStyle/>
              <a:p>
                <a:endParaRPr lang="ru-RU"/>
              </a:p>
            </p:txBody>
          </p:sp>
          <p:sp>
            <p:nvSpPr>
              <p:cNvPr id="35" name="Line 43"/>
              <p:cNvSpPr>
                <a:spLocks noChangeShapeType="1"/>
              </p:cNvSpPr>
              <p:nvPr/>
            </p:nvSpPr>
            <p:spPr bwMode="auto">
              <a:xfrm rot="10800000" flipH="1">
                <a:off x="6420" y="7897"/>
                <a:ext cx="1" cy="170"/>
              </a:xfrm>
              <a:prstGeom prst="line">
                <a:avLst/>
              </a:prstGeom>
              <a:noFill/>
              <a:ln w="15875">
                <a:solidFill>
                  <a:srgbClr val="000000"/>
                </a:solidFill>
                <a:round/>
                <a:headEnd/>
                <a:tailEnd/>
              </a:ln>
            </p:spPr>
            <p:txBody>
              <a:bodyPr/>
              <a:lstStyle/>
              <a:p>
                <a:endParaRPr lang="ru-RU"/>
              </a:p>
            </p:txBody>
          </p:sp>
          <p:sp>
            <p:nvSpPr>
              <p:cNvPr id="36" name="Line 44"/>
              <p:cNvSpPr>
                <a:spLocks noChangeShapeType="1"/>
              </p:cNvSpPr>
              <p:nvPr/>
            </p:nvSpPr>
            <p:spPr bwMode="auto">
              <a:xfrm rot="10800000" flipH="1">
                <a:off x="6321" y="7905"/>
                <a:ext cx="1" cy="142"/>
              </a:xfrm>
              <a:prstGeom prst="line">
                <a:avLst/>
              </a:prstGeom>
              <a:noFill/>
              <a:ln w="15875">
                <a:solidFill>
                  <a:srgbClr val="000000"/>
                </a:solidFill>
                <a:round/>
                <a:headEnd/>
                <a:tailEnd/>
              </a:ln>
            </p:spPr>
            <p:txBody>
              <a:bodyPr/>
              <a:lstStyle/>
              <a:p>
                <a:endParaRPr lang="ru-RU"/>
              </a:p>
            </p:txBody>
          </p:sp>
          <p:sp>
            <p:nvSpPr>
              <p:cNvPr id="37" name="Line 45"/>
              <p:cNvSpPr>
                <a:spLocks noChangeShapeType="1"/>
              </p:cNvSpPr>
              <p:nvPr/>
            </p:nvSpPr>
            <p:spPr bwMode="auto">
              <a:xfrm rot="10800000" flipH="1">
                <a:off x="6270" y="7903"/>
                <a:ext cx="1" cy="113"/>
              </a:xfrm>
              <a:prstGeom prst="line">
                <a:avLst/>
              </a:prstGeom>
              <a:noFill/>
              <a:ln w="15875">
                <a:solidFill>
                  <a:srgbClr val="000000"/>
                </a:solidFill>
                <a:round/>
                <a:headEnd/>
                <a:tailEnd/>
              </a:ln>
            </p:spPr>
            <p:txBody>
              <a:bodyPr/>
              <a:lstStyle/>
              <a:p>
                <a:endParaRPr lang="ru-RU"/>
              </a:p>
            </p:txBody>
          </p:sp>
          <p:sp>
            <p:nvSpPr>
              <p:cNvPr id="38" name="Line 46"/>
              <p:cNvSpPr>
                <a:spLocks noChangeShapeType="1"/>
              </p:cNvSpPr>
              <p:nvPr/>
            </p:nvSpPr>
            <p:spPr bwMode="auto">
              <a:xfrm rot="10800000" flipH="1">
                <a:off x="6520" y="7903"/>
                <a:ext cx="1" cy="113"/>
              </a:xfrm>
              <a:prstGeom prst="line">
                <a:avLst/>
              </a:prstGeom>
              <a:noFill/>
              <a:ln w="15875">
                <a:solidFill>
                  <a:srgbClr val="000000"/>
                </a:solidFill>
                <a:round/>
                <a:headEnd/>
                <a:tailEnd/>
              </a:ln>
            </p:spPr>
            <p:txBody>
              <a:bodyPr/>
              <a:lstStyle/>
              <a:p>
                <a:endParaRPr lang="ru-RU"/>
              </a:p>
            </p:txBody>
          </p:sp>
          <p:sp>
            <p:nvSpPr>
              <p:cNvPr id="39" name="Line 47"/>
              <p:cNvSpPr>
                <a:spLocks noChangeShapeType="1"/>
              </p:cNvSpPr>
              <p:nvPr/>
            </p:nvSpPr>
            <p:spPr bwMode="auto">
              <a:xfrm rot="10800000" flipH="1">
                <a:off x="6471" y="7905"/>
                <a:ext cx="1" cy="142"/>
              </a:xfrm>
              <a:prstGeom prst="line">
                <a:avLst/>
              </a:prstGeom>
              <a:noFill/>
              <a:ln w="15875">
                <a:solidFill>
                  <a:srgbClr val="000000"/>
                </a:solidFill>
                <a:round/>
                <a:headEnd/>
                <a:tailEnd/>
              </a:ln>
            </p:spPr>
            <p:txBody>
              <a:bodyPr/>
              <a:lstStyle/>
              <a:p>
                <a:endParaRPr lang="ru-RU"/>
              </a:p>
            </p:txBody>
          </p:sp>
        </p:grpSp>
      </p:grpSp>
      <p:grpSp>
        <p:nvGrpSpPr>
          <p:cNvPr id="42" name="Group 48"/>
          <p:cNvGrpSpPr>
            <a:grpSpLocks/>
          </p:cNvGrpSpPr>
          <p:nvPr/>
        </p:nvGrpSpPr>
        <p:grpSpPr bwMode="auto">
          <a:xfrm>
            <a:off x="2411413" y="3249613"/>
            <a:ext cx="617537" cy="771525"/>
            <a:chOff x="5841" y="5976"/>
            <a:chExt cx="720" cy="900"/>
          </a:xfrm>
        </p:grpSpPr>
        <p:sp>
          <p:nvSpPr>
            <p:cNvPr id="43" name="AutoShape 49"/>
            <p:cNvSpPr>
              <a:spLocks noChangeArrowheads="1"/>
            </p:cNvSpPr>
            <p:nvPr/>
          </p:nvSpPr>
          <p:spPr bwMode="auto">
            <a:xfrm>
              <a:off x="5841" y="5976"/>
              <a:ext cx="720" cy="900"/>
            </a:xfrm>
            <a:prstGeom prst="foldedCorner">
              <a:avLst>
                <a:gd name="adj" fmla="val 12500"/>
              </a:avLst>
            </a:prstGeom>
            <a:solidFill>
              <a:srgbClr val="FFFFFF"/>
            </a:solidFill>
            <a:ln w="15875">
              <a:solidFill>
                <a:srgbClr val="000000"/>
              </a:solidFill>
              <a:round/>
              <a:headEnd/>
              <a:tailEnd/>
            </a:ln>
          </p:spPr>
          <p:txBody>
            <a:bodyPr/>
            <a:lstStyle/>
            <a:p>
              <a:endParaRPr lang="ru-RU"/>
            </a:p>
          </p:txBody>
        </p:sp>
        <p:sp>
          <p:nvSpPr>
            <p:cNvPr id="44" name="Line 50"/>
            <p:cNvSpPr>
              <a:spLocks noChangeShapeType="1"/>
            </p:cNvSpPr>
            <p:nvPr/>
          </p:nvSpPr>
          <p:spPr bwMode="auto">
            <a:xfrm>
              <a:off x="5977" y="6156"/>
              <a:ext cx="454" cy="1"/>
            </a:xfrm>
            <a:prstGeom prst="line">
              <a:avLst/>
            </a:prstGeom>
            <a:noFill/>
            <a:ln w="15875">
              <a:solidFill>
                <a:srgbClr val="000000"/>
              </a:solidFill>
              <a:round/>
              <a:headEnd/>
              <a:tailEnd/>
            </a:ln>
          </p:spPr>
          <p:txBody>
            <a:bodyPr/>
            <a:lstStyle/>
            <a:p>
              <a:endParaRPr lang="ru-RU"/>
            </a:p>
          </p:txBody>
        </p:sp>
        <p:sp>
          <p:nvSpPr>
            <p:cNvPr id="45" name="Line 51"/>
            <p:cNvSpPr>
              <a:spLocks noChangeShapeType="1"/>
            </p:cNvSpPr>
            <p:nvPr/>
          </p:nvSpPr>
          <p:spPr bwMode="auto">
            <a:xfrm>
              <a:off x="5977" y="6336"/>
              <a:ext cx="454" cy="1"/>
            </a:xfrm>
            <a:prstGeom prst="line">
              <a:avLst/>
            </a:prstGeom>
            <a:noFill/>
            <a:ln w="15875">
              <a:solidFill>
                <a:srgbClr val="000000"/>
              </a:solidFill>
              <a:round/>
              <a:headEnd/>
              <a:tailEnd/>
            </a:ln>
          </p:spPr>
          <p:txBody>
            <a:bodyPr/>
            <a:lstStyle/>
            <a:p>
              <a:endParaRPr lang="ru-RU"/>
            </a:p>
          </p:txBody>
        </p:sp>
        <p:sp>
          <p:nvSpPr>
            <p:cNvPr id="46" name="Line 52"/>
            <p:cNvSpPr>
              <a:spLocks noChangeShapeType="1"/>
            </p:cNvSpPr>
            <p:nvPr/>
          </p:nvSpPr>
          <p:spPr bwMode="auto">
            <a:xfrm>
              <a:off x="5973" y="6516"/>
              <a:ext cx="454" cy="1"/>
            </a:xfrm>
            <a:prstGeom prst="line">
              <a:avLst/>
            </a:prstGeom>
            <a:noFill/>
            <a:ln w="15875">
              <a:solidFill>
                <a:srgbClr val="000000"/>
              </a:solidFill>
              <a:round/>
              <a:headEnd/>
              <a:tailEnd/>
            </a:ln>
          </p:spPr>
          <p:txBody>
            <a:bodyPr/>
            <a:lstStyle/>
            <a:p>
              <a:endParaRPr lang="ru-RU"/>
            </a:p>
          </p:txBody>
        </p:sp>
        <p:sp>
          <p:nvSpPr>
            <p:cNvPr id="47" name="Line 53"/>
            <p:cNvSpPr>
              <a:spLocks noChangeShapeType="1"/>
            </p:cNvSpPr>
            <p:nvPr/>
          </p:nvSpPr>
          <p:spPr bwMode="auto">
            <a:xfrm>
              <a:off x="5977" y="6696"/>
              <a:ext cx="454" cy="1"/>
            </a:xfrm>
            <a:prstGeom prst="line">
              <a:avLst/>
            </a:prstGeom>
            <a:noFill/>
            <a:ln w="15875">
              <a:solidFill>
                <a:srgbClr val="000000"/>
              </a:solidFill>
              <a:round/>
              <a:headEnd/>
              <a:tailEnd/>
            </a:ln>
          </p:spPr>
          <p:txBody>
            <a:bodyPr/>
            <a:lstStyle/>
            <a:p>
              <a:endParaRPr lang="ru-RU"/>
            </a:p>
          </p:txBody>
        </p:sp>
        <p:sp>
          <p:nvSpPr>
            <p:cNvPr id="48" name="Line 54"/>
            <p:cNvSpPr>
              <a:spLocks noChangeShapeType="1"/>
            </p:cNvSpPr>
            <p:nvPr/>
          </p:nvSpPr>
          <p:spPr bwMode="auto">
            <a:xfrm>
              <a:off x="5977" y="6246"/>
              <a:ext cx="454" cy="1"/>
            </a:xfrm>
            <a:prstGeom prst="line">
              <a:avLst/>
            </a:prstGeom>
            <a:noFill/>
            <a:ln w="15875">
              <a:solidFill>
                <a:srgbClr val="000000"/>
              </a:solidFill>
              <a:round/>
              <a:headEnd/>
              <a:tailEnd/>
            </a:ln>
          </p:spPr>
          <p:txBody>
            <a:bodyPr/>
            <a:lstStyle/>
            <a:p>
              <a:endParaRPr lang="ru-RU"/>
            </a:p>
          </p:txBody>
        </p:sp>
        <p:sp>
          <p:nvSpPr>
            <p:cNvPr id="49" name="Line 55"/>
            <p:cNvSpPr>
              <a:spLocks noChangeShapeType="1"/>
            </p:cNvSpPr>
            <p:nvPr/>
          </p:nvSpPr>
          <p:spPr bwMode="auto">
            <a:xfrm>
              <a:off x="5977" y="6426"/>
              <a:ext cx="454" cy="1"/>
            </a:xfrm>
            <a:prstGeom prst="line">
              <a:avLst/>
            </a:prstGeom>
            <a:noFill/>
            <a:ln w="15875">
              <a:solidFill>
                <a:srgbClr val="000000"/>
              </a:solidFill>
              <a:round/>
              <a:headEnd/>
              <a:tailEnd/>
            </a:ln>
          </p:spPr>
          <p:txBody>
            <a:bodyPr/>
            <a:lstStyle/>
            <a:p>
              <a:endParaRPr lang="ru-RU"/>
            </a:p>
          </p:txBody>
        </p:sp>
        <p:sp>
          <p:nvSpPr>
            <p:cNvPr id="50" name="Line 56"/>
            <p:cNvSpPr>
              <a:spLocks noChangeShapeType="1"/>
            </p:cNvSpPr>
            <p:nvPr/>
          </p:nvSpPr>
          <p:spPr bwMode="auto">
            <a:xfrm>
              <a:off x="5977" y="6606"/>
              <a:ext cx="454" cy="1"/>
            </a:xfrm>
            <a:prstGeom prst="line">
              <a:avLst/>
            </a:prstGeom>
            <a:noFill/>
            <a:ln w="15875">
              <a:solidFill>
                <a:srgbClr val="000000"/>
              </a:solidFill>
              <a:round/>
              <a:headEnd/>
              <a:tailEnd/>
            </a:ln>
          </p:spPr>
          <p:txBody>
            <a:bodyPr/>
            <a:lstStyle/>
            <a:p>
              <a:endParaRPr lang="ru-RU"/>
            </a:p>
          </p:txBody>
        </p:sp>
      </p:grpSp>
      <p:grpSp>
        <p:nvGrpSpPr>
          <p:cNvPr id="51" name="Group 50"/>
          <p:cNvGrpSpPr/>
          <p:nvPr/>
        </p:nvGrpSpPr>
        <p:grpSpPr>
          <a:xfrm>
            <a:off x="1000100" y="4572008"/>
            <a:ext cx="695325" cy="665162"/>
            <a:chOff x="1331913" y="4221163"/>
            <a:chExt cx="695325" cy="665162"/>
          </a:xfrm>
        </p:grpSpPr>
        <p:sp>
          <p:nvSpPr>
            <p:cNvPr id="52" name="AutoShape 58"/>
            <p:cNvSpPr>
              <a:spLocks noChangeArrowheads="1"/>
            </p:cNvSpPr>
            <p:nvPr/>
          </p:nvSpPr>
          <p:spPr bwMode="auto">
            <a:xfrm>
              <a:off x="1386701" y="4306523"/>
              <a:ext cx="579303" cy="579802"/>
            </a:xfrm>
            <a:prstGeom prst="smileyFace">
              <a:avLst>
                <a:gd name="adj" fmla="val 4653"/>
              </a:avLst>
            </a:prstGeom>
            <a:solidFill>
              <a:srgbClr val="FFFFFF"/>
            </a:solidFill>
            <a:ln w="15875">
              <a:solidFill>
                <a:srgbClr val="000000"/>
              </a:solidFill>
              <a:round/>
              <a:headEnd/>
              <a:tailEnd/>
            </a:ln>
          </p:spPr>
          <p:txBody>
            <a:bodyPr/>
            <a:lstStyle/>
            <a:p>
              <a:endParaRPr lang="ru-RU"/>
            </a:p>
          </p:txBody>
        </p:sp>
        <p:sp>
          <p:nvSpPr>
            <p:cNvPr id="53" name="Line 59"/>
            <p:cNvSpPr>
              <a:spLocks noChangeShapeType="1"/>
            </p:cNvSpPr>
            <p:nvPr/>
          </p:nvSpPr>
          <p:spPr bwMode="auto">
            <a:xfrm flipH="1">
              <a:off x="1677561" y="4565018"/>
              <a:ext cx="806" cy="114350"/>
            </a:xfrm>
            <a:prstGeom prst="line">
              <a:avLst/>
            </a:prstGeom>
            <a:noFill/>
            <a:ln w="15875">
              <a:solidFill>
                <a:srgbClr val="000000"/>
              </a:solidFill>
              <a:round/>
              <a:headEnd/>
              <a:tailEnd/>
            </a:ln>
          </p:spPr>
          <p:txBody>
            <a:bodyPr/>
            <a:lstStyle/>
            <a:p>
              <a:endParaRPr lang="ru-RU"/>
            </a:p>
          </p:txBody>
        </p:sp>
        <p:sp>
          <p:nvSpPr>
            <p:cNvPr id="54" name="Arc 60"/>
            <p:cNvSpPr>
              <a:spLocks/>
            </p:cNvSpPr>
            <p:nvPr/>
          </p:nvSpPr>
          <p:spPr bwMode="auto">
            <a:xfrm>
              <a:off x="1400398" y="4305717"/>
              <a:ext cx="91045" cy="86165"/>
            </a:xfrm>
            <a:custGeom>
              <a:avLst/>
              <a:gdLst>
                <a:gd name="T0" fmla="*/ 8 w 43200"/>
                <a:gd name="T1" fmla="*/ 89 h 39341"/>
                <a:gd name="T2" fmla="*/ 89 w 43200"/>
                <a:gd name="T3" fmla="*/ 107 h 39341"/>
                <a:gd name="T4" fmla="*/ 57 w 43200"/>
                <a:gd name="T5" fmla="*/ 59 h 39341"/>
                <a:gd name="T6" fmla="*/ 0 60000 65536"/>
                <a:gd name="T7" fmla="*/ 0 60000 65536"/>
                <a:gd name="T8" fmla="*/ 0 60000 65536"/>
                <a:gd name="T9" fmla="*/ 0 w 43200"/>
                <a:gd name="T10" fmla="*/ 0 h 39341"/>
                <a:gd name="T11" fmla="*/ 43200 w 43200"/>
                <a:gd name="T12" fmla="*/ 39341 h 39341"/>
              </a:gdLst>
              <a:ahLst/>
              <a:cxnLst>
                <a:cxn ang="T6">
                  <a:pos x="T0" y="T1"/>
                </a:cxn>
                <a:cxn ang="T7">
                  <a:pos x="T2" y="T3"/>
                </a:cxn>
                <a:cxn ang="T8">
                  <a:pos x="T4" y="T5"/>
                </a:cxn>
              </a:cxnLst>
              <a:rect l="T9" t="T10" r="T11" b="T12"/>
              <a:pathLst>
                <a:path w="43200" h="39341"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28676"/>
                    <a:pt x="39733" y="35304"/>
                    <a:pt x="33921" y="39341"/>
                  </a:cubicBezTo>
                </a:path>
                <a:path w="43200" h="39341"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28676"/>
                    <a:pt x="39733" y="35304"/>
                    <a:pt x="33921" y="39341"/>
                  </a:cubicBezTo>
                  <a:lnTo>
                    <a:pt x="21600" y="21600"/>
                  </a:lnTo>
                  <a:close/>
                </a:path>
              </a:pathLst>
            </a:custGeom>
            <a:noFill/>
            <a:ln w="15875">
              <a:solidFill>
                <a:srgbClr val="000000"/>
              </a:solidFill>
              <a:round/>
              <a:headEnd/>
              <a:tailEnd/>
            </a:ln>
          </p:spPr>
          <p:txBody>
            <a:bodyPr/>
            <a:lstStyle/>
            <a:p>
              <a:endParaRPr lang="ru-RU"/>
            </a:p>
          </p:txBody>
        </p:sp>
        <p:sp>
          <p:nvSpPr>
            <p:cNvPr id="55" name="Arc 61"/>
            <p:cNvSpPr>
              <a:spLocks/>
            </p:cNvSpPr>
            <p:nvPr/>
          </p:nvSpPr>
          <p:spPr bwMode="auto">
            <a:xfrm rot="21096579">
              <a:off x="1936193" y="4406378"/>
              <a:ext cx="91045" cy="94218"/>
            </a:xfrm>
            <a:custGeom>
              <a:avLst/>
              <a:gdLst>
                <a:gd name="T0" fmla="*/ 8 w 43200"/>
                <a:gd name="T1" fmla="*/ 89 h 43161"/>
                <a:gd name="T2" fmla="*/ 60 w 43200"/>
                <a:gd name="T3" fmla="*/ 117 h 43161"/>
                <a:gd name="T4" fmla="*/ 57 w 43200"/>
                <a:gd name="T5" fmla="*/ 59 h 43161"/>
                <a:gd name="T6" fmla="*/ 0 60000 65536"/>
                <a:gd name="T7" fmla="*/ 0 60000 65536"/>
                <a:gd name="T8" fmla="*/ 0 60000 65536"/>
                <a:gd name="T9" fmla="*/ 0 w 43200"/>
                <a:gd name="T10" fmla="*/ 0 h 43161"/>
                <a:gd name="T11" fmla="*/ 43200 w 43200"/>
                <a:gd name="T12" fmla="*/ 43161 h 43161"/>
              </a:gdLst>
              <a:ahLst/>
              <a:cxnLst>
                <a:cxn ang="T6">
                  <a:pos x="T0" y="T1"/>
                </a:cxn>
                <a:cxn ang="T7">
                  <a:pos x="T2" y="T3"/>
                </a:cxn>
                <a:cxn ang="T8">
                  <a:pos x="T4" y="T5"/>
                </a:cxn>
              </a:cxnLst>
              <a:rect l="T9" t="T10" r="T11" b="T12"/>
              <a:pathLst>
                <a:path w="43200" h="43161"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3025"/>
                    <a:pt x="34302" y="42474"/>
                    <a:pt x="22897" y="43161"/>
                  </a:cubicBezTo>
                </a:path>
                <a:path w="43200" h="43161"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3025"/>
                    <a:pt x="34302" y="42474"/>
                    <a:pt x="22897" y="43161"/>
                  </a:cubicBezTo>
                  <a:lnTo>
                    <a:pt x="21600" y="21600"/>
                  </a:lnTo>
                  <a:close/>
                </a:path>
              </a:pathLst>
            </a:custGeom>
            <a:noFill/>
            <a:ln w="15875">
              <a:solidFill>
                <a:srgbClr val="000000"/>
              </a:solidFill>
              <a:round/>
              <a:headEnd/>
              <a:tailEnd/>
            </a:ln>
          </p:spPr>
          <p:txBody>
            <a:bodyPr/>
            <a:lstStyle/>
            <a:p>
              <a:endParaRPr lang="ru-RU"/>
            </a:p>
          </p:txBody>
        </p:sp>
        <p:sp>
          <p:nvSpPr>
            <p:cNvPr id="56" name="Arc 62"/>
            <p:cNvSpPr>
              <a:spLocks/>
            </p:cNvSpPr>
            <p:nvPr/>
          </p:nvSpPr>
          <p:spPr bwMode="auto">
            <a:xfrm rot="20407772">
              <a:off x="1331913" y="4403962"/>
              <a:ext cx="91045" cy="90997"/>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57" name="Arc 63"/>
            <p:cNvSpPr>
              <a:spLocks/>
            </p:cNvSpPr>
            <p:nvPr/>
          </p:nvSpPr>
          <p:spPr bwMode="auto">
            <a:xfrm>
              <a:off x="1815337" y="4271090"/>
              <a:ext cx="91045" cy="90997"/>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58" name="Arc 64"/>
            <p:cNvSpPr>
              <a:spLocks/>
            </p:cNvSpPr>
            <p:nvPr/>
          </p:nvSpPr>
          <p:spPr bwMode="auto">
            <a:xfrm>
              <a:off x="1772635" y="4254985"/>
              <a:ext cx="91045" cy="90997"/>
            </a:xfrm>
            <a:custGeom>
              <a:avLst/>
              <a:gdLst>
                <a:gd name="T0" fmla="*/ 0 w 43200"/>
                <a:gd name="T1" fmla="*/ 5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0" y="21763"/>
                  </a:moveTo>
                  <a:cubicBezTo>
                    <a:pt x="0" y="21708"/>
                    <a:pt x="0" y="21654"/>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0" y="21763"/>
                  </a:moveTo>
                  <a:cubicBezTo>
                    <a:pt x="0" y="21708"/>
                    <a:pt x="0" y="21654"/>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59" name="Arc 65"/>
            <p:cNvSpPr>
              <a:spLocks/>
            </p:cNvSpPr>
            <p:nvPr/>
          </p:nvSpPr>
          <p:spPr bwMode="auto">
            <a:xfrm>
              <a:off x="1367364" y="4346787"/>
              <a:ext cx="91045" cy="90997"/>
            </a:xfrm>
            <a:custGeom>
              <a:avLst/>
              <a:gdLst>
                <a:gd name="T0" fmla="*/ 26 w 43200"/>
                <a:gd name="T1" fmla="*/ 108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9806" y="39695"/>
                  </a:moveTo>
                  <a:cubicBezTo>
                    <a:pt x="3688" y="35709"/>
                    <a:pt x="0" y="28901"/>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9806" y="39695"/>
                  </a:moveTo>
                  <a:cubicBezTo>
                    <a:pt x="3688" y="35709"/>
                    <a:pt x="0" y="28901"/>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60" name="Arc 66"/>
            <p:cNvSpPr>
              <a:spLocks/>
            </p:cNvSpPr>
            <p:nvPr/>
          </p:nvSpPr>
          <p:spPr bwMode="auto">
            <a:xfrm flipH="1">
              <a:off x="1909605" y="4360477"/>
              <a:ext cx="91045" cy="90191"/>
            </a:xfrm>
            <a:custGeom>
              <a:avLst/>
              <a:gdLst>
                <a:gd name="T0" fmla="*/ 34 w 43200"/>
                <a:gd name="T1" fmla="*/ 112 h 41485"/>
                <a:gd name="T2" fmla="*/ 95 w 43200"/>
                <a:gd name="T3" fmla="*/ 101 h 41485"/>
                <a:gd name="T4" fmla="*/ 57 w 43200"/>
                <a:gd name="T5" fmla="*/ 58 h 41485"/>
                <a:gd name="T6" fmla="*/ 0 60000 65536"/>
                <a:gd name="T7" fmla="*/ 0 60000 65536"/>
                <a:gd name="T8" fmla="*/ 0 60000 65536"/>
                <a:gd name="T9" fmla="*/ 0 w 43200"/>
                <a:gd name="T10" fmla="*/ 0 h 41485"/>
                <a:gd name="T11" fmla="*/ 43200 w 43200"/>
                <a:gd name="T12" fmla="*/ 41485 h 41485"/>
              </a:gdLst>
              <a:ahLst/>
              <a:cxnLst>
                <a:cxn ang="T6">
                  <a:pos x="T0" y="T1"/>
                </a:cxn>
                <a:cxn ang="T7">
                  <a:pos x="T2" y="T3"/>
                </a:cxn>
                <a:cxn ang="T8">
                  <a:pos x="T4" y="T5"/>
                </a:cxn>
              </a:cxnLst>
              <a:rect l="T9" t="T10" r="T11" b="T12"/>
              <a:pathLst>
                <a:path w="43200" h="41485" fill="none" extrusionOk="0">
                  <a:moveTo>
                    <a:pt x="13165" y="41485"/>
                  </a:moveTo>
                  <a:cubicBezTo>
                    <a:pt x="5184" y="38099"/>
                    <a:pt x="0" y="30270"/>
                    <a:pt x="0" y="21600"/>
                  </a:cubicBezTo>
                  <a:cubicBezTo>
                    <a:pt x="0" y="9670"/>
                    <a:pt x="9670" y="0"/>
                    <a:pt x="21600" y="0"/>
                  </a:cubicBezTo>
                  <a:cubicBezTo>
                    <a:pt x="33529" y="0"/>
                    <a:pt x="43200" y="9670"/>
                    <a:pt x="43200" y="21600"/>
                  </a:cubicBezTo>
                  <a:cubicBezTo>
                    <a:pt x="43200" y="27516"/>
                    <a:pt x="40772" y="33174"/>
                    <a:pt x="36485" y="37252"/>
                  </a:cubicBezTo>
                </a:path>
                <a:path w="43200" h="41485" stroke="0" extrusionOk="0">
                  <a:moveTo>
                    <a:pt x="13165" y="41485"/>
                  </a:moveTo>
                  <a:cubicBezTo>
                    <a:pt x="5184" y="38099"/>
                    <a:pt x="0" y="30270"/>
                    <a:pt x="0" y="21600"/>
                  </a:cubicBezTo>
                  <a:cubicBezTo>
                    <a:pt x="0" y="9670"/>
                    <a:pt x="9670" y="0"/>
                    <a:pt x="21600" y="0"/>
                  </a:cubicBezTo>
                  <a:cubicBezTo>
                    <a:pt x="33529" y="0"/>
                    <a:pt x="43200" y="9670"/>
                    <a:pt x="43200" y="21600"/>
                  </a:cubicBezTo>
                  <a:cubicBezTo>
                    <a:pt x="43200" y="27516"/>
                    <a:pt x="40772" y="33174"/>
                    <a:pt x="36485" y="37252"/>
                  </a:cubicBezTo>
                  <a:lnTo>
                    <a:pt x="21600" y="21600"/>
                  </a:lnTo>
                  <a:close/>
                </a:path>
              </a:pathLst>
            </a:custGeom>
            <a:noFill/>
            <a:ln w="15875">
              <a:solidFill>
                <a:srgbClr val="000000"/>
              </a:solidFill>
              <a:round/>
              <a:headEnd/>
              <a:tailEnd/>
            </a:ln>
          </p:spPr>
          <p:txBody>
            <a:bodyPr/>
            <a:lstStyle/>
            <a:p>
              <a:endParaRPr lang="ru-RU"/>
            </a:p>
          </p:txBody>
        </p:sp>
        <p:sp>
          <p:nvSpPr>
            <p:cNvPr id="61" name="Arc 67"/>
            <p:cNvSpPr>
              <a:spLocks/>
            </p:cNvSpPr>
            <p:nvPr/>
          </p:nvSpPr>
          <p:spPr bwMode="auto">
            <a:xfrm flipH="1">
              <a:off x="1861262" y="4307328"/>
              <a:ext cx="91045" cy="90997"/>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62" name="Arc 68"/>
            <p:cNvSpPr>
              <a:spLocks/>
            </p:cNvSpPr>
            <p:nvPr/>
          </p:nvSpPr>
          <p:spPr bwMode="auto">
            <a:xfrm>
              <a:off x="1716235" y="4232437"/>
              <a:ext cx="91045" cy="74086"/>
            </a:xfrm>
            <a:custGeom>
              <a:avLst/>
              <a:gdLst>
                <a:gd name="T0" fmla="*/ 10 w 43200"/>
                <a:gd name="T1" fmla="*/ 92 h 33809"/>
                <a:gd name="T2" fmla="*/ 106 w 43200"/>
                <a:gd name="T3" fmla="*/ 86 h 33809"/>
                <a:gd name="T4" fmla="*/ 57 w 43200"/>
                <a:gd name="T5" fmla="*/ 59 h 33809"/>
                <a:gd name="T6" fmla="*/ 0 60000 65536"/>
                <a:gd name="T7" fmla="*/ 0 60000 65536"/>
                <a:gd name="T8" fmla="*/ 0 60000 65536"/>
                <a:gd name="T9" fmla="*/ 0 w 43200"/>
                <a:gd name="T10" fmla="*/ 0 h 33809"/>
                <a:gd name="T11" fmla="*/ 43200 w 43200"/>
                <a:gd name="T12" fmla="*/ 33809 h 33809"/>
              </a:gdLst>
              <a:ahLst/>
              <a:cxnLst>
                <a:cxn ang="T6">
                  <a:pos x="T0" y="T1"/>
                </a:cxn>
                <a:cxn ang="T7">
                  <a:pos x="T2" y="T3"/>
                </a:cxn>
                <a:cxn ang="T8">
                  <a:pos x="T4" y="T5"/>
                </a:cxn>
              </a:cxnLst>
              <a:rect l="T9" t="T10" r="T11" b="T12"/>
              <a:pathLst>
                <a:path w="43200" h="33809" fill="none" extrusionOk="0">
                  <a:moveTo>
                    <a:pt x="3781" y="33809"/>
                  </a:moveTo>
                  <a:cubicBezTo>
                    <a:pt x="1318" y="30214"/>
                    <a:pt x="0" y="25958"/>
                    <a:pt x="0" y="21600"/>
                  </a:cubicBezTo>
                  <a:cubicBezTo>
                    <a:pt x="0" y="9670"/>
                    <a:pt x="9670" y="0"/>
                    <a:pt x="21600" y="0"/>
                  </a:cubicBezTo>
                  <a:cubicBezTo>
                    <a:pt x="33529" y="0"/>
                    <a:pt x="43200" y="9670"/>
                    <a:pt x="43200" y="21600"/>
                  </a:cubicBezTo>
                  <a:cubicBezTo>
                    <a:pt x="43200" y="25131"/>
                    <a:pt x="42334" y="28609"/>
                    <a:pt x="40677" y="31728"/>
                  </a:cubicBezTo>
                </a:path>
                <a:path w="43200" h="33809" stroke="0" extrusionOk="0">
                  <a:moveTo>
                    <a:pt x="3781" y="33809"/>
                  </a:moveTo>
                  <a:cubicBezTo>
                    <a:pt x="1318" y="30214"/>
                    <a:pt x="0" y="25958"/>
                    <a:pt x="0" y="21600"/>
                  </a:cubicBezTo>
                  <a:cubicBezTo>
                    <a:pt x="0" y="9670"/>
                    <a:pt x="9670" y="0"/>
                    <a:pt x="21600" y="0"/>
                  </a:cubicBezTo>
                  <a:cubicBezTo>
                    <a:pt x="33529" y="0"/>
                    <a:pt x="43200" y="9670"/>
                    <a:pt x="43200" y="21600"/>
                  </a:cubicBezTo>
                  <a:cubicBezTo>
                    <a:pt x="43200" y="25131"/>
                    <a:pt x="42334" y="28609"/>
                    <a:pt x="40677" y="31728"/>
                  </a:cubicBezTo>
                  <a:lnTo>
                    <a:pt x="21600" y="21600"/>
                  </a:lnTo>
                  <a:close/>
                </a:path>
              </a:pathLst>
            </a:custGeom>
            <a:noFill/>
            <a:ln w="15875">
              <a:solidFill>
                <a:srgbClr val="000000"/>
              </a:solidFill>
              <a:round/>
              <a:headEnd/>
              <a:tailEnd/>
            </a:ln>
          </p:spPr>
          <p:txBody>
            <a:bodyPr/>
            <a:lstStyle/>
            <a:p>
              <a:endParaRPr lang="ru-RU"/>
            </a:p>
          </p:txBody>
        </p:sp>
        <p:sp>
          <p:nvSpPr>
            <p:cNvPr id="63" name="Arc 69"/>
            <p:cNvSpPr>
              <a:spLocks/>
            </p:cNvSpPr>
            <p:nvPr/>
          </p:nvSpPr>
          <p:spPr bwMode="auto">
            <a:xfrm rot="19721128">
              <a:off x="1518837" y="4238074"/>
              <a:ext cx="91045" cy="90997"/>
            </a:xfrm>
            <a:custGeom>
              <a:avLst/>
              <a:gdLst>
                <a:gd name="T0" fmla="*/ 1 w 43200"/>
                <a:gd name="T1" fmla="*/ 72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539" y="26399"/>
                  </a:moveTo>
                  <a:cubicBezTo>
                    <a:pt x="181" y="24824"/>
                    <a:pt x="0" y="23214"/>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539" y="26399"/>
                  </a:moveTo>
                  <a:cubicBezTo>
                    <a:pt x="181" y="24824"/>
                    <a:pt x="0" y="23214"/>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64" name="Arc 70"/>
            <p:cNvSpPr>
              <a:spLocks/>
            </p:cNvSpPr>
            <p:nvPr/>
          </p:nvSpPr>
          <p:spPr bwMode="auto">
            <a:xfrm rot="21236912">
              <a:off x="1460020" y="4259816"/>
              <a:ext cx="91045" cy="90997"/>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65" name="Arc 71"/>
            <p:cNvSpPr>
              <a:spLocks/>
            </p:cNvSpPr>
            <p:nvPr/>
          </p:nvSpPr>
          <p:spPr bwMode="auto">
            <a:xfrm flipH="1">
              <a:off x="1579265" y="4221163"/>
              <a:ext cx="91045" cy="90997"/>
            </a:xfrm>
            <a:custGeom>
              <a:avLst/>
              <a:gdLst>
                <a:gd name="T0" fmla="*/ 0 w 43200"/>
                <a:gd name="T1" fmla="*/ 64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81" y="23478"/>
                  </a:moveTo>
                  <a:cubicBezTo>
                    <a:pt x="27" y="22853"/>
                    <a:pt x="0" y="22226"/>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81" y="23478"/>
                  </a:moveTo>
                  <a:cubicBezTo>
                    <a:pt x="27" y="22853"/>
                    <a:pt x="0" y="22226"/>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66" name="Arc 72"/>
            <p:cNvSpPr>
              <a:spLocks/>
            </p:cNvSpPr>
            <p:nvPr/>
          </p:nvSpPr>
          <p:spPr bwMode="auto">
            <a:xfrm>
              <a:off x="1644527" y="4226800"/>
              <a:ext cx="91045" cy="74086"/>
            </a:xfrm>
            <a:custGeom>
              <a:avLst/>
              <a:gdLst>
                <a:gd name="T0" fmla="*/ 10 w 43200"/>
                <a:gd name="T1" fmla="*/ 92 h 33809"/>
                <a:gd name="T2" fmla="*/ 113 w 43200"/>
                <a:gd name="T3" fmla="*/ 61 h 33809"/>
                <a:gd name="T4" fmla="*/ 57 w 43200"/>
                <a:gd name="T5" fmla="*/ 59 h 33809"/>
                <a:gd name="T6" fmla="*/ 0 60000 65536"/>
                <a:gd name="T7" fmla="*/ 0 60000 65536"/>
                <a:gd name="T8" fmla="*/ 0 60000 65536"/>
                <a:gd name="T9" fmla="*/ 0 w 43200"/>
                <a:gd name="T10" fmla="*/ 0 h 33809"/>
                <a:gd name="T11" fmla="*/ 43200 w 43200"/>
                <a:gd name="T12" fmla="*/ 33809 h 33809"/>
              </a:gdLst>
              <a:ahLst/>
              <a:cxnLst>
                <a:cxn ang="T6">
                  <a:pos x="T0" y="T1"/>
                </a:cxn>
                <a:cxn ang="T7">
                  <a:pos x="T2" y="T3"/>
                </a:cxn>
                <a:cxn ang="T8">
                  <a:pos x="T4" y="T5"/>
                </a:cxn>
              </a:cxnLst>
              <a:rect l="T9" t="T10" r="T11" b="T12"/>
              <a:pathLst>
                <a:path w="43200" h="33809" fill="none" extrusionOk="0">
                  <a:moveTo>
                    <a:pt x="3781" y="33809"/>
                  </a:moveTo>
                  <a:cubicBezTo>
                    <a:pt x="1318" y="30214"/>
                    <a:pt x="0" y="25958"/>
                    <a:pt x="0" y="21600"/>
                  </a:cubicBezTo>
                  <a:cubicBezTo>
                    <a:pt x="0" y="9670"/>
                    <a:pt x="9670" y="0"/>
                    <a:pt x="21600" y="0"/>
                  </a:cubicBezTo>
                  <a:cubicBezTo>
                    <a:pt x="33529" y="0"/>
                    <a:pt x="43200" y="9670"/>
                    <a:pt x="43200" y="21600"/>
                  </a:cubicBezTo>
                  <a:cubicBezTo>
                    <a:pt x="43200" y="21930"/>
                    <a:pt x="43192" y="22260"/>
                    <a:pt x="43177" y="22590"/>
                  </a:cubicBezTo>
                </a:path>
                <a:path w="43200" h="33809" stroke="0" extrusionOk="0">
                  <a:moveTo>
                    <a:pt x="3781" y="33809"/>
                  </a:moveTo>
                  <a:cubicBezTo>
                    <a:pt x="1318" y="30214"/>
                    <a:pt x="0" y="25958"/>
                    <a:pt x="0" y="21600"/>
                  </a:cubicBezTo>
                  <a:cubicBezTo>
                    <a:pt x="0" y="9670"/>
                    <a:pt x="9670" y="0"/>
                    <a:pt x="21600" y="0"/>
                  </a:cubicBezTo>
                  <a:cubicBezTo>
                    <a:pt x="33529" y="0"/>
                    <a:pt x="43200" y="9670"/>
                    <a:pt x="43200" y="21600"/>
                  </a:cubicBezTo>
                  <a:cubicBezTo>
                    <a:pt x="43200" y="21930"/>
                    <a:pt x="43192" y="22260"/>
                    <a:pt x="43177" y="22590"/>
                  </a:cubicBezTo>
                  <a:lnTo>
                    <a:pt x="21600" y="21600"/>
                  </a:lnTo>
                  <a:close/>
                </a:path>
              </a:pathLst>
            </a:custGeom>
            <a:noFill/>
            <a:ln w="15875">
              <a:solidFill>
                <a:srgbClr val="000000"/>
              </a:solidFill>
              <a:round/>
              <a:headEnd/>
              <a:tailEnd/>
            </a:ln>
          </p:spPr>
          <p:txBody>
            <a:bodyPr/>
            <a:lstStyle/>
            <a:p>
              <a:endParaRPr lang="ru-RU"/>
            </a:p>
          </p:txBody>
        </p:sp>
      </p:grpSp>
      <p:cxnSp>
        <p:nvCxnSpPr>
          <p:cNvPr id="67" name="AutoShape 92"/>
          <p:cNvCxnSpPr>
            <a:cxnSpLocks noChangeShapeType="1"/>
            <a:stCxn id="10" idx="6"/>
            <a:endCxn id="69" idx="2"/>
          </p:cNvCxnSpPr>
          <p:nvPr/>
        </p:nvCxnSpPr>
        <p:spPr bwMode="auto">
          <a:xfrm>
            <a:off x="4859338" y="2636838"/>
            <a:ext cx="1052512" cy="7937"/>
          </a:xfrm>
          <a:prstGeom prst="curvedConnector3">
            <a:avLst>
              <a:gd name="adj1" fmla="val 49926"/>
            </a:avLst>
          </a:prstGeom>
          <a:noFill/>
          <a:ln w="38100">
            <a:solidFill>
              <a:srgbClr val="000000"/>
            </a:solidFill>
            <a:round/>
            <a:headEnd/>
            <a:tailEnd type="triangle" w="med" len="med"/>
          </a:ln>
        </p:spPr>
      </p:cxnSp>
      <p:cxnSp>
        <p:nvCxnSpPr>
          <p:cNvPr id="68" name="AutoShape 93"/>
          <p:cNvCxnSpPr>
            <a:cxnSpLocks noChangeShapeType="1"/>
            <a:stCxn id="30" idx="6"/>
            <a:endCxn id="70" idx="2"/>
          </p:cNvCxnSpPr>
          <p:nvPr/>
        </p:nvCxnSpPr>
        <p:spPr bwMode="auto">
          <a:xfrm flipV="1">
            <a:off x="4932363" y="4654550"/>
            <a:ext cx="935037" cy="6350"/>
          </a:xfrm>
          <a:prstGeom prst="curvedConnector3">
            <a:avLst>
              <a:gd name="adj1" fmla="val 49917"/>
            </a:avLst>
          </a:prstGeom>
          <a:noFill/>
          <a:ln w="38100">
            <a:solidFill>
              <a:srgbClr val="000000"/>
            </a:solidFill>
            <a:round/>
            <a:headEnd/>
            <a:tailEnd type="triangle" w="med" len="med"/>
          </a:ln>
        </p:spPr>
      </p:cxnSp>
      <p:sp>
        <p:nvSpPr>
          <p:cNvPr id="69" name="Oval 94"/>
          <p:cNvSpPr>
            <a:spLocks noChangeArrowheads="1"/>
          </p:cNvSpPr>
          <p:nvPr/>
        </p:nvSpPr>
        <p:spPr bwMode="auto">
          <a:xfrm>
            <a:off x="5911850" y="2301875"/>
            <a:ext cx="673100" cy="685800"/>
          </a:xfrm>
          <a:prstGeom prst="ellipse">
            <a:avLst/>
          </a:prstGeom>
          <a:noFill/>
          <a:ln w="9525">
            <a:noFill/>
            <a:round/>
            <a:headEnd/>
            <a:tailEnd/>
          </a:ln>
        </p:spPr>
        <p:txBody>
          <a:bodyPr/>
          <a:lstStyle/>
          <a:p>
            <a:endParaRPr lang="ru-RU"/>
          </a:p>
        </p:txBody>
      </p:sp>
      <p:sp>
        <p:nvSpPr>
          <p:cNvPr id="70" name="Oval 97"/>
          <p:cNvSpPr>
            <a:spLocks noChangeArrowheads="1"/>
          </p:cNvSpPr>
          <p:nvPr/>
        </p:nvSpPr>
        <p:spPr bwMode="auto">
          <a:xfrm>
            <a:off x="5867400" y="4311650"/>
            <a:ext cx="571500" cy="685800"/>
          </a:xfrm>
          <a:prstGeom prst="ellipse">
            <a:avLst/>
          </a:prstGeom>
          <a:noFill/>
          <a:ln w="9525">
            <a:noFill/>
            <a:round/>
            <a:headEnd/>
            <a:tailEnd/>
          </a:ln>
        </p:spPr>
        <p:txBody>
          <a:bodyPr/>
          <a:lstStyle/>
          <a:p>
            <a:endParaRPr lang="ru-RU"/>
          </a:p>
        </p:txBody>
      </p:sp>
      <p:cxnSp>
        <p:nvCxnSpPr>
          <p:cNvPr id="71" name="AutoShape 177"/>
          <p:cNvCxnSpPr>
            <a:cxnSpLocks noChangeShapeType="1"/>
          </p:cNvCxnSpPr>
          <p:nvPr/>
        </p:nvCxnSpPr>
        <p:spPr bwMode="auto">
          <a:xfrm>
            <a:off x="4891088" y="3641727"/>
            <a:ext cx="976312" cy="1587"/>
          </a:xfrm>
          <a:prstGeom prst="curvedConnector3">
            <a:avLst>
              <a:gd name="adj1" fmla="val 49917"/>
            </a:avLst>
          </a:prstGeom>
          <a:noFill/>
          <a:ln w="38100">
            <a:solidFill>
              <a:srgbClr val="000000"/>
            </a:solidFill>
            <a:round/>
            <a:headEnd/>
            <a:tailEnd type="triangle" w="med" len="med"/>
          </a:ln>
        </p:spPr>
      </p:cxnSp>
      <p:pic>
        <p:nvPicPr>
          <p:cNvPr id="72" name="Picture 71" descr="US-3-outlet.gif"/>
          <p:cNvPicPr>
            <a:picLocks noChangeAspect="1"/>
          </p:cNvPicPr>
          <p:nvPr/>
        </p:nvPicPr>
        <p:blipFill>
          <a:blip r:embed="rId2" cstate="print"/>
          <a:stretch>
            <a:fillRect/>
          </a:stretch>
        </p:blipFill>
        <p:spPr>
          <a:xfrm>
            <a:off x="5945049" y="2264972"/>
            <a:ext cx="931855" cy="785818"/>
          </a:xfrm>
          <a:prstGeom prst="rect">
            <a:avLst/>
          </a:prstGeom>
        </p:spPr>
      </p:pic>
      <p:pic>
        <p:nvPicPr>
          <p:cNvPr id="73" name="Picture 72" descr="Au-outlet.gif"/>
          <p:cNvPicPr>
            <a:picLocks noChangeAspect="1"/>
          </p:cNvPicPr>
          <p:nvPr/>
        </p:nvPicPr>
        <p:blipFill>
          <a:blip r:embed="rId3" cstate="print"/>
          <a:stretch>
            <a:fillRect/>
          </a:stretch>
        </p:blipFill>
        <p:spPr>
          <a:xfrm>
            <a:off x="5979740" y="4183288"/>
            <a:ext cx="829567" cy="1000132"/>
          </a:xfrm>
          <a:prstGeom prst="rect">
            <a:avLst/>
          </a:prstGeom>
        </p:spPr>
      </p:pic>
      <p:pic>
        <p:nvPicPr>
          <p:cNvPr id="74" name="Picture 73" descr="EU-2-plug.jpg"/>
          <p:cNvPicPr>
            <a:picLocks noChangeAspect="1"/>
          </p:cNvPicPr>
          <p:nvPr/>
        </p:nvPicPr>
        <p:blipFill>
          <a:blip r:embed="rId4" cstate="print"/>
          <a:stretch>
            <a:fillRect/>
          </a:stretch>
        </p:blipFill>
        <p:spPr>
          <a:xfrm>
            <a:off x="7429520" y="3643314"/>
            <a:ext cx="1535953" cy="945718"/>
          </a:xfrm>
          <a:prstGeom prst="rect">
            <a:avLst/>
          </a:prstGeom>
        </p:spPr>
      </p:pic>
      <p:pic>
        <p:nvPicPr>
          <p:cNvPr id="75" name="Picture 74" descr="Euro-3-outlet.gif"/>
          <p:cNvPicPr>
            <a:picLocks noChangeAspect="1"/>
          </p:cNvPicPr>
          <p:nvPr/>
        </p:nvPicPr>
        <p:blipFill>
          <a:blip r:embed="rId5" cstate="print"/>
          <a:stretch>
            <a:fillRect/>
          </a:stretch>
        </p:blipFill>
        <p:spPr>
          <a:xfrm>
            <a:off x="1428728" y="3071810"/>
            <a:ext cx="789129" cy="857256"/>
          </a:xfrm>
          <a:prstGeom prst="rect">
            <a:avLst/>
          </a:prstGeom>
        </p:spPr>
      </p:pic>
      <p:pic>
        <p:nvPicPr>
          <p:cNvPr id="76" name="Picture 75" descr="UK-3-outlet.gif"/>
          <p:cNvPicPr>
            <a:picLocks noChangeAspect="1"/>
          </p:cNvPicPr>
          <p:nvPr/>
        </p:nvPicPr>
        <p:blipFill>
          <a:blip r:embed="rId6" cstate="print"/>
          <a:stretch>
            <a:fillRect/>
          </a:stretch>
        </p:blipFill>
        <p:spPr>
          <a:xfrm>
            <a:off x="5997415" y="3235706"/>
            <a:ext cx="818561" cy="785818"/>
          </a:xfrm>
          <a:prstGeom prst="rect">
            <a:avLst/>
          </a:prstGeom>
        </p:spPr>
      </p:pic>
      <p:grpSp>
        <p:nvGrpSpPr>
          <p:cNvPr id="77" name="Group 76"/>
          <p:cNvGrpSpPr/>
          <p:nvPr/>
        </p:nvGrpSpPr>
        <p:grpSpPr>
          <a:xfrm>
            <a:off x="6948488" y="3357563"/>
            <a:ext cx="719137" cy="687387"/>
            <a:chOff x="6948488" y="3357563"/>
            <a:chExt cx="719137" cy="687387"/>
          </a:xfrm>
        </p:grpSpPr>
        <p:sp>
          <p:nvSpPr>
            <p:cNvPr id="78" name="AutoShape 135"/>
            <p:cNvSpPr>
              <a:spLocks noChangeArrowheads="1"/>
            </p:cNvSpPr>
            <p:nvPr/>
          </p:nvSpPr>
          <p:spPr bwMode="auto">
            <a:xfrm>
              <a:off x="7005152" y="3445775"/>
              <a:ext cx="599142" cy="599175"/>
            </a:xfrm>
            <a:prstGeom prst="smileyFace">
              <a:avLst>
                <a:gd name="adj" fmla="val -4653"/>
              </a:avLst>
            </a:prstGeom>
            <a:solidFill>
              <a:srgbClr val="FFFFFF"/>
            </a:solidFill>
            <a:ln w="15875">
              <a:solidFill>
                <a:srgbClr val="000000"/>
              </a:solidFill>
              <a:round/>
              <a:headEnd/>
              <a:tailEnd/>
            </a:ln>
          </p:spPr>
          <p:txBody>
            <a:bodyPr/>
            <a:lstStyle/>
            <a:p>
              <a:endParaRPr lang="ru-RU"/>
            </a:p>
          </p:txBody>
        </p:sp>
        <p:sp>
          <p:nvSpPr>
            <p:cNvPr id="79" name="Line 136"/>
            <p:cNvSpPr>
              <a:spLocks noChangeShapeType="1"/>
            </p:cNvSpPr>
            <p:nvPr/>
          </p:nvSpPr>
          <p:spPr bwMode="auto">
            <a:xfrm flipH="1">
              <a:off x="7305973" y="3712907"/>
              <a:ext cx="833" cy="118171"/>
            </a:xfrm>
            <a:prstGeom prst="line">
              <a:avLst/>
            </a:prstGeom>
            <a:noFill/>
            <a:ln w="15875">
              <a:solidFill>
                <a:srgbClr val="000000"/>
              </a:solidFill>
              <a:round/>
              <a:headEnd/>
              <a:tailEnd/>
            </a:ln>
          </p:spPr>
          <p:txBody>
            <a:bodyPr/>
            <a:lstStyle/>
            <a:p>
              <a:endParaRPr lang="ru-RU"/>
            </a:p>
          </p:txBody>
        </p:sp>
        <p:sp>
          <p:nvSpPr>
            <p:cNvPr id="80" name="Arc 137"/>
            <p:cNvSpPr>
              <a:spLocks/>
            </p:cNvSpPr>
            <p:nvPr/>
          </p:nvSpPr>
          <p:spPr bwMode="auto">
            <a:xfrm>
              <a:off x="7019318" y="3444943"/>
              <a:ext cx="94163" cy="89044"/>
            </a:xfrm>
            <a:custGeom>
              <a:avLst/>
              <a:gdLst>
                <a:gd name="T0" fmla="*/ 8 w 43200"/>
                <a:gd name="T1" fmla="*/ 89 h 39341"/>
                <a:gd name="T2" fmla="*/ 89 w 43200"/>
                <a:gd name="T3" fmla="*/ 107 h 39341"/>
                <a:gd name="T4" fmla="*/ 57 w 43200"/>
                <a:gd name="T5" fmla="*/ 59 h 39341"/>
                <a:gd name="T6" fmla="*/ 0 60000 65536"/>
                <a:gd name="T7" fmla="*/ 0 60000 65536"/>
                <a:gd name="T8" fmla="*/ 0 60000 65536"/>
                <a:gd name="T9" fmla="*/ 0 w 43200"/>
                <a:gd name="T10" fmla="*/ 0 h 39341"/>
                <a:gd name="T11" fmla="*/ 43200 w 43200"/>
                <a:gd name="T12" fmla="*/ 39341 h 39341"/>
              </a:gdLst>
              <a:ahLst/>
              <a:cxnLst>
                <a:cxn ang="T6">
                  <a:pos x="T0" y="T1"/>
                </a:cxn>
                <a:cxn ang="T7">
                  <a:pos x="T2" y="T3"/>
                </a:cxn>
                <a:cxn ang="T8">
                  <a:pos x="T4" y="T5"/>
                </a:cxn>
              </a:cxnLst>
              <a:rect l="T9" t="T10" r="T11" b="T12"/>
              <a:pathLst>
                <a:path w="43200" h="39341"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28676"/>
                    <a:pt x="39733" y="35304"/>
                    <a:pt x="33921" y="39341"/>
                  </a:cubicBezTo>
                </a:path>
                <a:path w="43200" h="39341"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28676"/>
                    <a:pt x="39733" y="35304"/>
                    <a:pt x="33921" y="39341"/>
                  </a:cubicBezTo>
                  <a:lnTo>
                    <a:pt x="21600" y="21600"/>
                  </a:lnTo>
                  <a:close/>
                </a:path>
              </a:pathLst>
            </a:custGeom>
            <a:noFill/>
            <a:ln w="15875">
              <a:solidFill>
                <a:srgbClr val="000000"/>
              </a:solidFill>
              <a:round/>
              <a:headEnd/>
              <a:tailEnd/>
            </a:ln>
          </p:spPr>
          <p:txBody>
            <a:bodyPr/>
            <a:lstStyle/>
            <a:p>
              <a:endParaRPr lang="ru-RU"/>
            </a:p>
          </p:txBody>
        </p:sp>
        <p:sp>
          <p:nvSpPr>
            <p:cNvPr id="81" name="Arc 138"/>
            <p:cNvSpPr>
              <a:spLocks/>
            </p:cNvSpPr>
            <p:nvPr/>
          </p:nvSpPr>
          <p:spPr bwMode="auto">
            <a:xfrm rot="21096579">
              <a:off x="7573462" y="3548966"/>
              <a:ext cx="94163" cy="97366"/>
            </a:xfrm>
            <a:custGeom>
              <a:avLst/>
              <a:gdLst>
                <a:gd name="T0" fmla="*/ 8 w 43200"/>
                <a:gd name="T1" fmla="*/ 89 h 43161"/>
                <a:gd name="T2" fmla="*/ 60 w 43200"/>
                <a:gd name="T3" fmla="*/ 117 h 43161"/>
                <a:gd name="T4" fmla="*/ 57 w 43200"/>
                <a:gd name="T5" fmla="*/ 59 h 43161"/>
                <a:gd name="T6" fmla="*/ 0 60000 65536"/>
                <a:gd name="T7" fmla="*/ 0 60000 65536"/>
                <a:gd name="T8" fmla="*/ 0 60000 65536"/>
                <a:gd name="T9" fmla="*/ 0 w 43200"/>
                <a:gd name="T10" fmla="*/ 0 h 43161"/>
                <a:gd name="T11" fmla="*/ 43200 w 43200"/>
                <a:gd name="T12" fmla="*/ 43161 h 43161"/>
              </a:gdLst>
              <a:ahLst/>
              <a:cxnLst>
                <a:cxn ang="T6">
                  <a:pos x="T0" y="T1"/>
                </a:cxn>
                <a:cxn ang="T7">
                  <a:pos x="T2" y="T3"/>
                </a:cxn>
                <a:cxn ang="T8">
                  <a:pos x="T4" y="T5"/>
                </a:cxn>
              </a:cxnLst>
              <a:rect l="T9" t="T10" r="T11" b="T12"/>
              <a:pathLst>
                <a:path w="43200" h="43161"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3025"/>
                    <a:pt x="34302" y="42474"/>
                    <a:pt x="22897" y="43161"/>
                  </a:cubicBezTo>
                </a:path>
                <a:path w="43200" h="43161"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3025"/>
                    <a:pt x="34302" y="42474"/>
                    <a:pt x="22897" y="43161"/>
                  </a:cubicBezTo>
                  <a:lnTo>
                    <a:pt x="21600" y="21600"/>
                  </a:lnTo>
                  <a:close/>
                </a:path>
              </a:pathLst>
            </a:custGeom>
            <a:noFill/>
            <a:ln w="15875">
              <a:solidFill>
                <a:srgbClr val="000000"/>
              </a:solidFill>
              <a:round/>
              <a:headEnd/>
              <a:tailEnd/>
            </a:ln>
          </p:spPr>
          <p:txBody>
            <a:bodyPr/>
            <a:lstStyle/>
            <a:p>
              <a:endParaRPr lang="ru-RU"/>
            </a:p>
          </p:txBody>
        </p:sp>
        <p:sp>
          <p:nvSpPr>
            <p:cNvPr id="82" name="Arc 139"/>
            <p:cNvSpPr>
              <a:spLocks/>
            </p:cNvSpPr>
            <p:nvPr/>
          </p:nvSpPr>
          <p:spPr bwMode="auto">
            <a:xfrm rot="20407772">
              <a:off x="6948488" y="3546470"/>
              <a:ext cx="94163" cy="94037"/>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83" name="Arc 140"/>
            <p:cNvSpPr>
              <a:spLocks/>
            </p:cNvSpPr>
            <p:nvPr/>
          </p:nvSpPr>
          <p:spPr bwMode="auto">
            <a:xfrm>
              <a:off x="7448467" y="3409159"/>
              <a:ext cx="94163" cy="94037"/>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84" name="Arc 141"/>
            <p:cNvSpPr>
              <a:spLocks/>
            </p:cNvSpPr>
            <p:nvPr/>
          </p:nvSpPr>
          <p:spPr bwMode="auto">
            <a:xfrm>
              <a:off x="7404303" y="3392515"/>
              <a:ext cx="94163" cy="94037"/>
            </a:xfrm>
            <a:custGeom>
              <a:avLst/>
              <a:gdLst>
                <a:gd name="T0" fmla="*/ 0 w 43200"/>
                <a:gd name="T1" fmla="*/ 5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0" y="21763"/>
                  </a:moveTo>
                  <a:cubicBezTo>
                    <a:pt x="0" y="21708"/>
                    <a:pt x="0" y="21654"/>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0" y="21763"/>
                  </a:moveTo>
                  <a:cubicBezTo>
                    <a:pt x="0" y="21708"/>
                    <a:pt x="0" y="21654"/>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85" name="Arc 142"/>
            <p:cNvSpPr>
              <a:spLocks/>
            </p:cNvSpPr>
            <p:nvPr/>
          </p:nvSpPr>
          <p:spPr bwMode="auto">
            <a:xfrm>
              <a:off x="6985153" y="3487384"/>
              <a:ext cx="94163" cy="94037"/>
            </a:xfrm>
            <a:custGeom>
              <a:avLst/>
              <a:gdLst>
                <a:gd name="T0" fmla="*/ 26 w 43200"/>
                <a:gd name="T1" fmla="*/ 108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9806" y="39695"/>
                  </a:moveTo>
                  <a:cubicBezTo>
                    <a:pt x="3688" y="35709"/>
                    <a:pt x="0" y="28901"/>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9806" y="39695"/>
                  </a:moveTo>
                  <a:cubicBezTo>
                    <a:pt x="3688" y="35709"/>
                    <a:pt x="0" y="28901"/>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86" name="Arc 143"/>
            <p:cNvSpPr>
              <a:spLocks/>
            </p:cNvSpPr>
            <p:nvPr/>
          </p:nvSpPr>
          <p:spPr bwMode="auto">
            <a:xfrm flipH="1">
              <a:off x="7545963" y="3501531"/>
              <a:ext cx="94163" cy="93205"/>
            </a:xfrm>
            <a:custGeom>
              <a:avLst/>
              <a:gdLst>
                <a:gd name="T0" fmla="*/ 34 w 43200"/>
                <a:gd name="T1" fmla="*/ 112 h 41485"/>
                <a:gd name="T2" fmla="*/ 95 w 43200"/>
                <a:gd name="T3" fmla="*/ 101 h 41485"/>
                <a:gd name="T4" fmla="*/ 57 w 43200"/>
                <a:gd name="T5" fmla="*/ 58 h 41485"/>
                <a:gd name="T6" fmla="*/ 0 60000 65536"/>
                <a:gd name="T7" fmla="*/ 0 60000 65536"/>
                <a:gd name="T8" fmla="*/ 0 60000 65536"/>
                <a:gd name="T9" fmla="*/ 0 w 43200"/>
                <a:gd name="T10" fmla="*/ 0 h 41485"/>
                <a:gd name="T11" fmla="*/ 43200 w 43200"/>
                <a:gd name="T12" fmla="*/ 41485 h 41485"/>
              </a:gdLst>
              <a:ahLst/>
              <a:cxnLst>
                <a:cxn ang="T6">
                  <a:pos x="T0" y="T1"/>
                </a:cxn>
                <a:cxn ang="T7">
                  <a:pos x="T2" y="T3"/>
                </a:cxn>
                <a:cxn ang="T8">
                  <a:pos x="T4" y="T5"/>
                </a:cxn>
              </a:cxnLst>
              <a:rect l="T9" t="T10" r="T11" b="T12"/>
              <a:pathLst>
                <a:path w="43200" h="41485" fill="none" extrusionOk="0">
                  <a:moveTo>
                    <a:pt x="13165" y="41485"/>
                  </a:moveTo>
                  <a:cubicBezTo>
                    <a:pt x="5184" y="38099"/>
                    <a:pt x="0" y="30270"/>
                    <a:pt x="0" y="21600"/>
                  </a:cubicBezTo>
                  <a:cubicBezTo>
                    <a:pt x="0" y="9670"/>
                    <a:pt x="9670" y="0"/>
                    <a:pt x="21600" y="0"/>
                  </a:cubicBezTo>
                  <a:cubicBezTo>
                    <a:pt x="33529" y="0"/>
                    <a:pt x="43200" y="9670"/>
                    <a:pt x="43200" y="21600"/>
                  </a:cubicBezTo>
                  <a:cubicBezTo>
                    <a:pt x="43200" y="27516"/>
                    <a:pt x="40772" y="33174"/>
                    <a:pt x="36485" y="37252"/>
                  </a:cubicBezTo>
                </a:path>
                <a:path w="43200" h="41485" stroke="0" extrusionOk="0">
                  <a:moveTo>
                    <a:pt x="13165" y="41485"/>
                  </a:moveTo>
                  <a:cubicBezTo>
                    <a:pt x="5184" y="38099"/>
                    <a:pt x="0" y="30270"/>
                    <a:pt x="0" y="21600"/>
                  </a:cubicBezTo>
                  <a:cubicBezTo>
                    <a:pt x="0" y="9670"/>
                    <a:pt x="9670" y="0"/>
                    <a:pt x="21600" y="0"/>
                  </a:cubicBezTo>
                  <a:cubicBezTo>
                    <a:pt x="33529" y="0"/>
                    <a:pt x="43200" y="9670"/>
                    <a:pt x="43200" y="21600"/>
                  </a:cubicBezTo>
                  <a:cubicBezTo>
                    <a:pt x="43200" y="27516"/>
                    <a:pt x="40772" y="33174"/>
                    <a:pt x="36485" y="37252"/>
                  </a:cubicBezTo>
                  <a:lnTo>
                    <a:pt x="21600" y="21600"/>
                  </a:lnTo>
                  <a:close/>
                </a:path>
              </a:pathLst>
            </a:custGeom>
            <a:noFill/>
            <a:ln w="15875">
              <a:solidFill>
                <a:srgbClr val="000000"/>
              </a:solidFill>
              <a:round/>
              <a:headEnd/>
              <a:tailEnd/>
            </a:ln>
          </p:spPr>
          <p:txBody>
            <a:bodyPr/>
            <a:lstStyle/>
            <a:p>
              <a:endParaRPr lang="ru-RU"/>
            </a:p>
          </p:txBody>
        </p:sp>
        <p:sp>
          <p:nvSpPr>
            <p:cNvPr id="87" name="Arc 144"/>
            <p:cNvSpPr>
              <a:spLocks/>
            </p:cNvSpPr>
            <p:nvPr/>
          </p:nvSpPr>
          <p:spPr bwMode="auto">
            <a:xfrm flipH="1">
              <a:off x="7495965" y="3446607"/>
              <a:ext cx="94163" cy="94037"/>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88" name="Arc 145"/>
            <p:cNvSpPr>
              <a:spLocks/>
            </p:cNvSpPr>
            <p:nvPr/>
          </p:nvSpPr>
          <p:spPr bwMode="auto">
            <a:xfrm>
              <a:off x="7345972" y="3369214"/>
              <a:ext cx="94163" cy="76561"/>
            </a:xfrm>
            <a:custGeom>
              <a:avLst/>
              <a:gdLst>
                <a:gd name="T0" fmla="*/ 10 w 43200"/>
                <a:gd name="T1" fmla="*/ 92 h 33809"/>
                <a:gd name="T2" fmla="*/ 106 w 43200"/>
                <a:gd name="T3" fmla="*/ 86 h 33809"/>
                <a:gd name="T4" fmla="*/ 57 w 43200"/>
                <a:gd name="T5" fmla="*/ 59 h 33809"/>
                <a:gd name="T6" fmla="*/ 0 60000 65536"/>
                <a:gd name="T7" fmla="*/ 0 60000 65536"/>
                <a:gd name="T8" fmla="*/ 0 60000 65536"/>
                <a:gd name="T9" fmla="*/ 0 w 43200"/>
                <a:gd name="T10" fmla="*/ 0 h 33809"/>
                <a:gd name="T11" fmla="*/ 43200 w 43200"/>
                <a:gd name="T12" fmla="*/ 33809 h 33809"/>
              </a:gdLst>
              <a:ahLst/>
              <a:cxnLst>
                <a:cxn ang="T6">
                  <a:pos x="T0" y="T1"/>
                </a:cxn>
                <a:cxn ang="T7">
                  <a:pos x="T2" y="T3"/>
                </a:cxn>
                <a:cxn ang="T8">
                  <a:pos x="T4" y="T5"/>
                </a:cxn>
              </a:cxnLst>
              <a:rect l="T9" t="T10" r="T11" b="T12"/>
              <a:pathLst>
                <a:path w="43200" h="33809" fill="none" extrusionOk="0">
                  <a:moveTo>
                    <a:pt x="3781" y="33809"/>
                  </a:moveTo>
                  <a:cubicBezTo>
                    <a:pt x="1318" y="30214"/>
                    <a:pt x="0" y="25958"/>
                    <a:pt x="0" y="21600"/>
                  </a:cubicBezTo>
                  <a:cubicBezTo>
                    <a:pt x="0" y="9670"/>
                    <a:pt x="9670" y="0"/>
                    <a:pt x="21600" y="0"/>
                  </a:cubicBezTo>
                  <a:cubicBezTo>
                    <a:pt x="33529" y="0"/>
                    <a:pt x="43200" y="9670"/>
                    <a:pt x="43200" y="21600"/>
                  </a:cubicBezTo>
                  <a:cubicBezTo>
                    <a:pt x="43200" y="25131"/>
                    <a:pt x="42334" y="28609"/>
                    <a:pt x="40677" y="31728"/>
                  </a:cubicBezTo>
                </a:path>
                <a:path w="43200" h="33809" stroke="0" extrusionOk="0">
                  <a:moveTo>
                    <a:pt x="3781" y="33809"/>
                  </a:moveTo>
                  <a:cubicBezTo>
                    <a:pt x="1318" y="30214"/>
                    <a:pt x="0" y="25958"/>
                    <a:pt x="0" y="21600"/>
                  </a:cubicBezTo>
                  <a:cubicBezTo>
                    <a:pt x="0" y="9670"/>
                    <a:pt x="9670" y="0"/>
                    <a:pt x="21600" y="0"/>
                  </a:cubicBezTo>
                  <a:cubicBezTo>
                    <a:pt x="33529" y="0"/>
                    <a:pt x="43200" y="9670"/>
                    <a:pt x="43200" y="21600"/>
                  </a:cubicBezTo>
                  <a:cubicBezTo>
                    <a:pt x="43200" y="25131"/>
                    <a:pt x="42334" y="28609"/>
                    <a:pt x="40677" y="31728"/>
                  </a:cubicBezTo>
                  <a:lnTo>
                    <a:pt x="21600" y="21600"/>
                  </a:lnTo>
                  <a:close/>
                </a:path>
              </a:pathLst>
            </a:custGeom>
            <a:noFill/>
            <a:ln w="15875">
              <a:solidFill>
                <a:srgbClr val="000000"/>
              </a:solidFill>
              <a:round/>
              <a:headEnd/>
              <a:tailEnd/>
            </a:ln>
          </p:spPr>
          <p:txBody>
            <a:bodyPr/>
            <a:lstStyle/>
            <a:p>
              <a:endParaRPr lang="ru-RU"/>
            </a:p>
          </p:txBody>
        </p:sp>
        <p:sp>
          <p:nvSpPr>
            <p:cNvPr id="89" name="Arc 146"/>
            <p:cNvSpPr>
              <a:spLocks/>
            </p:cNvSpPr>
            <p:nvPr/>
          </p:nvSpPr>
          <p:spPr bwMode="auto">
            <a:xfrm rot="19721128">
              <a:off x="7141813" y="3375039"/>
              <a:ext cx="94163" cy="94037"/>
            </a:xfrm>
            <a:custGeom>
              <a:avLst/>
              <a:gdLst>
                <a:gd name="T0" fmla="*/ 1 w 43200"/>
                <a:gd name="T1" fmla="*/ 72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539" y="26399"/>
                  </a:moveTo>
                  <a:cubicBezTo>
                    <a:pt x="181" y="24824"/>
                    <a:pt x="0" y="23214"/>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539" y="26399"/>
                  </a:moveTo>
                  <a:cubicBezTo>
                    <a:pt x="181" y="24824"/>
                    <a:pt x="0" y="23214"/>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90" name="Arc 147"/>
            <p:cNvSpPr>
              <a:spLocks/>
            </p:cNvSpPr>
            <p:nvPr/>
          </p:nvSpPr>
          <p:spPr bwMode="auto">
            <a:xfrm rot="21236912">
              <a:off x="7080983" y="3397508"/>
              <a:ext cx="94163" cy="94037"/>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91" name="Arc 148"/>
            <p:cNvSpPr>
              <a:spLocks/>
            </p:cNvSpPr>
            <p:nvPr/>
          </p:nvSpPr>
          <p:spPr bwMode="auto">
            <a:xfrm flipH="1">
              <a:off x="7204311" y="3357563"/>
              <a:ext cx="94163" cy="94037"/>
            </a:xfrm>
            <a:custGeom>
              <a:avLst/>
              <a:gdLst>
                <a:gd name="T0" fmla="*/ 0 w 43200"/>
                <a:gd name="T1" fmla="*/ 64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81" y="23478"/>
                  </a:moveTo>
                  <a:cubicBezTo>
                    <a:pt x="27" y="22853"/>
                    <a:pt x="0" y="22226"/>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81" y="23478"/>
                  </a:moveTo>
                  <a:cubicBezTo>
                    <a:pt x="27" y="22853"/>
                    <a:pt x="0" y="22226"/>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92" name="Arc 149"/>
            <p:cNvSpPr>
              <a:spLocks/>
            </p:cNvSpPr>
            <p:nvPr/>
          </p:nvSpPr>
          <p:spPr bwMode="auto">
            <a:xfrm>
              <a:off x="7271808" y="3363388"/>
              <a:ext cx="94163" cy="76561"/>
            </a:xfrm>
            <a:custGeom>
              <a:avLst/>
              <a:gdLst>
                <a:gd name="T0" fmla="*/ 10 w 43200"/>
                <a:gd name="T1" fmla="*/ 92 h 33809"/>
                <a:gd name="T2" fmla="*/ 113 w 43200"/>
                <a:gd name="T3" fmla="*/ 61 h 33809"/>
                <a:gd name="T4" fmla="*/ 57 w 43200"/>
                <a:gd name="T5" fmla="*/ 59 h 33809"/>
                <a:gd name="T6" fmla="*/ 0 60000 65536"/>
                <a:gd name="T7" fmla="*/ 0 60000 65536"/>
                <a:gd name="T8" fmla="*/ 0 60000 65536"/>
                <a:gd name="T9" fmla="*/ 0 w 43200"/>
                <a:gd name="T10" fmla="*/ 0 h 33809"/>
                <a:gd name="T11" fmla="*/ 43200 w 43200"/>
                <a:gd name="T12" fmla="*/ 33809 h 33809"/>
              </a:gdLst>
              <a:ahLst/>
              <a:cxnLst>
                <a:cxn ang="T6">
                  <a:pos x="T0" y="T1"/>
                </a:cxn>
                <a:cxn ang="T7">
                  <a:pos x="T2" y="T3"/>
                </a:cxn>
                <a:cxn ang="T8">
                  <a:pos x="T4" y="T5"/>
                </a:cxn>
              </a:cxnLst>
              <a:rect l="T9" t="T10" r="T11" b="T12"/>
              <a:pathLst>
                <a:path w="43200" h="33809" fill="none" extrusionOk="0">
                  <a:moveTo>
                    <a:pt x="3781" y="33809"/>
                  </a:moveTo>
                  <a:cubicBezTo>
                    <a:pt x="1318" y="30214"/>
                    <a:pt x="0" y="25958"/>
                    <a:pt x="0" y="21600"/>
                  </a:cubicBezTo>
                  <a:cubicBezTo>
                    <a:pt x="0" y="9670"/>
                    <a:pt x="9670" y="0"/>
                    <a:pt x="21600" y="0"/>
                  </a:cubicBezTo>
                  <a:cubicBezTo>
                    <a:pt x="33529" y="0"/>
                    <a:pt x="43200" y="9670"/>
                    <a:pt x="43200" y="21600"/>
                  </a:cubicBezTo>
                  <a:cubicBezTo>
                    <a:pt x="43200" y="21930"/>
                    <a:pt x="43192" y="22260"/>
                    <a:pt x="43177" y="22590"/>
                  </a:cubicBezTo>
                </a:path>
                <a:path w="43200" h="33809" stroke="0" extrusionOk="0">
                  <a:moveTo>
                    <a:pt x="3781" y="33809"/>
                  </a:moveTo>
                  <a:cubicBezTo>
                    <a:pt x="1318" y="30214"/>
                    <a:pt x="0" y="25958"/>
                    <a:pt x="0" y="21600"/>
                  </a:cubicBezTo>
                  <a:cubicBezTo>
                    <a:pt x="0" y="9670"/>
                    <a:pt x="9670" y="0"/>
                    <a:pt x="21600" y="0"/>
                  </a:cubicBezTo>
                  <a:cubicBezTo>
                    <a:pt x="33529" y="0"/>
                    <a:pt x="43200" y="9670"/>
                    <a:pt x="43200" y="21600"/>
                  </a:cubicBezTo>
                  <a:cubicBezTo>
                    <a:pt x="43200" y="21930"/>
                    <a:pt x="43192" y="22260"/>
                    <a:pt x="43177" y="22590"/>
                  </a:cubicBezTo>
                  <a:lnTo>
                    <a:pt x="21600" y="21600"/>
                  </a:lnTo>
                  <a:close/>
                </a:path>
              </a:pathLst>
            </a:custGeom>
            <a:noFill/>
            <a:ln w="15875">
              <a:solidFill>
                <a:srgbClr val="000000"/>
              </a:solidFill>
              <a:round/>
              <a:headEnd/>
              <a:tailEnd/>
            </a:ln>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fltVal val="0"/>
                                          </p:val>
                                        </p:tav>
                                        <p:tav tm="100000">
                                          <p:val>
                                            <p:strVal val="#ppt_w"/>
                                          </p:val>
                                        </p:tav>
                                      </p:tavLst>
                                    </p:anim>
                                    <p:anim calcmode="lin" valueType="num">
                                      <p:cBhvr>
                                        <p:cTn id="12" dur="500" fill="hold"/>
                                        <p:tgtEl>
                                          <p:spTgt spid="75"/>
                                        </p:tgtEl>
                                        <p:attrNameLst>
                                          <p:attrName>ppt_h</p:attrName>
                                        </p:attrNameLst>
                                      </p:cBhvr>
                                      <p:tavLst>
                                        <p:tav tm="0">
                                          <p:val>
                                            <p:fltVal val="0"/>
                                          </p:val>
                                        </p:tav>
                                        <p:tav tm="100000">
                                          <p:val>
                                            <p:strVal val="#ppt_h"/>
                                          </p:val>
                                        </p:tav>
                                      </p:tavLst>
                                    </p:anim>
                                    <p:animEffect transition="in" filter="fade">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2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8"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500"/>
                                        <p:tgtEl>
                                          <p:spTgt spid="67"/>
                                        </p:tgtEl>
                                      </p:cBhvr>
                                    </p:animEffect>
                                  </p:childTnLst>
                                </p:cTn>
                              </p:par>
                              <p:par>
                                <p:cTn id="51" presetID="22" presetClass="entr" presetSubtype="8"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par>
                                <p:cTn id="54" presetID="22" presetClass="entr" presetSubtype="8"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left)">
                                      <p:cBhvr>
                                        <p:cTn id="56" dur="500"/>
                                        <p:tgtEl>
                                          <p:spTgt spid="68"/>
                                        </p:tgtEl>
                                      </p:cBhvr>
                                    </p:animEffect>
                                  </p:childTnLst>
                                </p:cTn>
                              </p:par>
                            </p:childTnLst>
                          </p:cTn>
                        </p:par>
                        <p:par>
                          <p:cTn id="57" fill="hold">
                            <p:stCondLst>
                              <p:cond delay="500"/>
                            </p:stCondLst>
                            <p:childTnLst>
                              <p:par>
                                <p:cTn id="58" presetID="53" presetClass="entr" presetSubtype="0" fill="hold"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childTnLst>
                                </p:cTn>
                              </p:par>
                              <p:par>
                                <p:cTn id="63" presetID="53"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par>
                                <p:cTn id="68" presetID="53" presetClass="entr" presetSubtype="0" fill="hold" nodeType="withEffect">
                                  <p:stCondLst>
                                    <p:cond delay="0"/>
                                  </p:stCondLst>
                                  <p:childTnLst>
                                    <p:set>
                                      <p:cBhvr>
                                        <p:cTn id="69" dur="1" fill="hold">
                                          <p:stCondLst>
                                            <p:cond delay="0"/>
                                          </p:stCondLst>
                                        </p:cTn>
                                        <p:tgtEl>
                                          <p:spTgt spid="76"/>
                                        </p:tgtEl>
                                        <p:attrNameLst>
                                          <p:attrName>style.visibility</p:attrName>
                                        </p:attrNameLst>
                                      </p:cBhvr>
                                      <p:to>
                                        <p:strVal val="visible"/>
                                      </p:to>
                                    </p:set>
                                    <p:anim calcmode="lin" valueType="num">
                                      <p:cBhvr>
                                        <p:cTn id="70" dur="500" fill="hold"/>
                                        <p:tgtEl>
                                          <p:spTgt spid="76"/>
                                        </p:tgtEl>
                                        <p:attrNameLst>
                                          <p:attrName>ppt_w</p:attrName>
                                        </p:attrNameLst>
                                      </p:cBhvr>
                                      <p:tavLst>
                                        <p:tav tm="0">
                                          <p:val>
                                            <p:fltVal val="0"/>
                                          </p:val>
                                        </p:tav>
                                        <p:tav tm="100000">
                                          <p:val>
                                            <p:strVal val="#ppt_w"/>
                                          </p:val>
                                        </p:tav>
                                      </p:tavLst>
                                    </p:anim>
                                    <p:anim calcmode="lin" valueType="num">
                                      <p:cBhvr>
                                        <p:cTn id="71" dur="500" fill="hold"/>
                                        <p:tgtEl>
                                          <p:spTgt spid="76"/>
                                        </p:tgtEl>
                                        <p:attrNameLst>
                                          <p:attrName>ppt_h</p:attrName>
                                        </p:attrNameLst>
                                      </p:cBhvr>
                                      <p:tavLst>
                                        <p:tav tm="0">
                                          <p:val>
                                            <p:fltVal val="0"/>
                                          </p:val>
                                        </p:tav>
                                        <p:tav tm="100000">
                                          <p:val>
                                            <p:strVal val="#ppt_h"/>
                                          </p:val>
                                        </p:tav>
                                      </p:tavLst>
                                    </p:anim>
                                    <p:animEffect transition="in" filter="fade">
                                      <p:cBhvr>
                                        <p:cTn id="72" dur="500"/>
                                        <p:tgtEl>
                                          <p:spTgt spid="76"/>
                                        </p:tgtEl>
                                      </p:cBhvr>
                                    </p:animEffect>
                                  </p:childTnLst>
                                </p:cTn>
                              </p:par>
                            </p:childTnLst>
                          </p:cTn>
                        </p:par>
                        <p:par>
                          <p:cTn id="73" fill="hold">
                            <p:stCondLst>
                              <p:cond delay="1000"/>
                            </p:stCondLst>
                            <p:childTnLst>
                              <p:par>
                                <p:cTn id="74" presetID="53" presetClass="entr" presetSubtype="0"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childTnLst>
                                </p:cTn>
                              </p:par>
                              <p:par>
                                <p:cTn id="79" presetID="53"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animEffect transition="in" filter="fade">
                                      <p:cBhvr>
                                        <p:cTn id="8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839200" cy="838200"/>
          </a:xfrm>
        </p:spPr>
        <p:txBody>
          <a:bodyPr>
            <a:normAutofit fontScale="90000"/>
          </a:bodyPr>
          <a:lstStyle/>
          <a:p>
            <a:r>
              <a:rPr lang="ru-RU" dirty="0" smtClean="0"/>
              <a:t>ПРИМЕР </a:t>
            </a:r>
            <a:r>
              <a:rPr lang="en-US" dirty="0" smtClean="0"/>
              <a:t>VI – </a:t>
            </a:r>
            <a:r>
              <a:rPr lang="ru-RU" dirty="0" smtClean="0"/>
              <a:t>Числа с плавающей точкой</a:t>
            </a:r>
            <a:endParaRPr lang="ru-RU" dirty="0"/>
          </a:p>
        </p:txBody>
      </p:sp>
      <p:sp>
        <p:nvSpPr>
          <p:cNvPr id="3" name="Content Placeholder 2"/>
          <p:cNvSpPr>
            <a:spLocks noGrp="1"/>
          </p:cNvSpPr>
          <p:nvPr>
            <p:ph idx="1"/>
          </p:nvPr>
        </p:nvSpPr>
        <p:spPr/>
        <p:txBody>
          <a:bodyPr/>
          <a:lstStyle/>
          <a:p>
            <a:r>
              <a:rPr lang="ru-RU" dirty="0" smtClean="0"/>
              <a:t>Представляют вещественные числа</a:t>
            </a:r>
          </a:p>
          <a:p>
            <a:pPr lvl="1"/>
            <a:r>
              <a:rPr lang="ru-RU" dirty="0" smtClean="0"/>
              <a:t>Бесконечное (даже несчетное) множество представляется конечным</a:t>
            </a:r>
          </a:p>
          <a:p>
            <a:pPr lvl="1"/>
            <a:r>
              <a:rPr lang="ru-RU" dirty="0" smtClean="0"/>
              <a:t>Двоичная система счисления точно представляет лишь числа вида </a:t>
            </a:r>
            <a:r>
              <a:rPr lang="en-US" dirty="0" smtClean="0"/>
              <a:t>N/2</a:t>
            </a:r>
            <a:r>
              <a:rPr lang="en-US" baseline="30000" dirty="0" smtClean="0"/>
              <a:t>n</a:t>
            </a:r>
          </a:p>
          <a:p>
            <a:pPr lvl="1"/>
            <a:r>
              <a:rPr lang="ru-RU" dirty="0" smtClean="0"/>
              <a:t>Вводятся ограничения на величину и малость</a:t>
            </a:r>
          </a:p>
          <a:p>
            <a:r>
              <a:rPr lang="ru-RU" dirty="0" smtClean="0"/>
              <a:t>Стандарт </a:t>
            </a:r>
            <a:r>
              <a:rPr lang="en-US" dirty="0" smtClean="0"/>
              <a:t>IEEE 754 [1982, 2008]</a:t>
            </a:r>
          </a:p>
        </p:txBody>
      </p:sp>
      <p:sp>
        <p:nvSpPr>
          <p:cNvPr id="4" name="Slide Number Placeholder 3"/>
          <p:cNvSpPr>
            <a:spLocks noGrp="1"/>
          </p:cNvSpPr>
          <p:nvPr>
            <p:ph type="sldNum" sz="quarter" idx="12"/>
          </p:nvPr>
        </p:nvSpPr>
        <p:spPr/>
        <p:txBody>
          <a:bodyPr/>
          <a:lstStyle/>
          <a:p>
            <a:fld id="{74F5D732-9FB6-49A6-B414-EBBF6B685AA6}" type="slidenum">
              <a:rPr lang="ru-RU" smtClean="0"/>
              <a:pPr/>
              <a:t>45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5238"/>
            <a:ext cx="8767794" cy="838200"/>
          </a:xfrm>
        </p:spPr>
        <p:txBody>
          <a:bodyPr>
            <a:normAutofit/>
          </a:bodyPr>
          <a:lstStyle/>
          <a:p>
            <a:r>
              <a:rPr lang="ru-RU" dirty="0" smtClean="0"/>
              <a:t>Пример </a:t>
            </a:r>
            <a:r>
              <a:rPr lang="en-US" dirty="0" smtClean="0"/>
              <a:t>VI – </a:t>
            </a:r>
            <a:r>
              <a:rPr lang="ru-RU" dirty="0" smtClean="0"/>
              <a:t>представление чисел</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46</a:t>
            </a:fld>
            <a:endParaRPr lang="ru-RU"/>
          </a:p>
        </p:txBody>
      </p:sp>
      <p:sp>
        <p:nvSpPr>
          <p:cNvPr id="5" name="Rectangle 3"/>
          <p:cNvSpPr>
            <a:spLocks noGrp="1" noChangeArrowheads="1"/>
          </p:cNvSpPr>
          <p:nvPr>
            <p:ph idx="1"/>
          </p:nvPr>
        </p:nvSpPr>
        <p:spPr>
          <a:xfrm>
            <a:off x="457200" y="2889250"/>
            <a:ext cx="8229600" cy="2592388"/>
          </a:xfrm>
        </p:spPr>
        <p:txBody>
          <a:bodyPr/>
          <a:lstStyle/>
          <a:p>
            <a:pPr>
              <a:lnSpc>
                <a:spcPct val="80000"/>
              </a:lnSpc>
            </a:pPr>
            <a:r>
              <a:rPr lang="ru-RU" sz="2000" dirty="0" smtClean="0"/>
              <a:t>Нормализованные</a:t>
            </a:r>
            <a:r>
              <a:rPr lang="en-US" sz="2000" dirty="0" smtClean="0"/>
              <a:t>:</a:t>
            </a:r>
            <a:r>
              <a:rPr lang="ru-RU" sz="2000" dirty="0" smtClean="0"/>
              <a:t>	 </a:t>
            </a:r>
            <a:r>
              <a:rPr lang="en-US" sz="2000" dirty="0" smtClean="0"/>
              <a:t>E</a:t>
            </a:r>
            <a:r>
              <a:rPr lang="ru-RU" sz="2000" dirty="0" smtClean="0"/>
              <a:t> </a:t>
            </a:r>
            <a:r>
              <a:rPr lang="en-US" sz="2000" dirty="0"/>
              <a:t>&gt; 0 </a:t>
            </a:r>
            <a:r>
              <a:rPr lang="en-US" sz="2000" dirty="0" smtClean="0">
                <a:sym typeface="Symbol"/>
              </a:rPr>
              <a:t></a:t>
            </a:r>
            <a:r>
              <a:rPr lang="en-US" sz="2000" dirty="0" smtClean="0"/>
              <a:t> </a:t>
            </a:r>
            <a:r>
              <a:rPr lang="en-US" sz="2000" dirty="0"/>
              <a:t>E &lt; 2</a:t>
            </a:r>
            <a:r>
              <a:rPr lang="en-US" sz="2000" baseline="30000" dirty="0"/>
              <a:t>k </a:t>
            </a:r>
            <a:r>
              <a:rPr lang="en-US" sz="2000" dirty="0"/>
              <a:t>–</a:t>
            </a:r>
            <a:r>
              <a:rPr lang="en-US" sz="2000" dirty="0" smtClean="0"/>
              <a:t>1</a:t>
            </a:r>
            <a:r>
              <a:rPr lang="ru-RU" sz="2000" dirty="0" smtClean="0"/>
              <a:t>    </a:t>
            </a:r>
            <a:r>
              <a:rPr lang="en-US" sz="2000" dirty="0" smtClean="0"/>
              <a:t>X </a:t>
            </a:r>
            <a:r>
              <a:rPr lang="en-US" sz="2000" dirty="0"/>
              <a:t>= </a:t>
            </a:r>
            <a:r>
              <a:rPr lang="ru-RU" sz="2000" dirty="0"/>
              <a:t>(</a:t>
            </a:r>
            <a:r>
              <a:rPr lang="en-US" sz="2000" dirty="0"/>
              <a:t>–1)</a:t>
            </a:r>
            <a:r>
              <a:rPr lang="en-US" sz="2000" baseline="30000" dirty="0"/>
              <a:t>S</a:t>
            </a:r>
            <a:r>
              <a:rPr lang="en-US" sz="2000" dirty="0">
                <a:cs typeface="Arial" charset="0"/>
              </a:rPr>
              <a:t>·</a:t>
            </a:r>
            <a:r>
              <a:rPr lang="en-US" sz="2000" dirty="0"/>
              <a:t>2</a:t>
            </a:r>
            <a:r>
              <a:rPr lang="en-US" sz="2000" baseline="30000" dirty="0"/>
              <a:t>(E–B)</a:t>
            </a:r>
            <a:r>
              <a:rPr lang="en-US" sz="2000" dirty="0">
                <a:cs typeface="Arial" charset="0"/>
              </a:rPr>
              <a:t>·</a:t>
            </a:r>
            <a:r>
              <a:rPr lang="en-US" sz="2000" dirty="0"/>
              <a:t>(1+M/2</a:t>
            </a:r>
            <a:r>
              <a:rPr lang="en-US" sz="2000" baseline="30000" dirty="0"/>
              <a:t>(n–k–1)</a:t>
            </a:r>
            <a:r>
              <a:rPr lang="en-US" sz="2000" dirty="0"/>
              <a:t>)</a:t>
            </a:r>
          </a:p>
          <a:p>
            <a:pPr>
              <a:lnSpc>
                <a:spcPct val="80000"/>
              </a:lnSpc>
            </a:pPr>
            <a:endParaRPr lang="ru-RU" sz="2000" dirty="0"/>
          </a:p>
          <a:p>
            <a:pPr>
              <a:lnSpc>
                <a:spcPct val="80000"/>
              </a:lnSpc>
            </a:pPr>
            <a:endParaRPr lang="en-US" sz="2000" dirty="0" smtClean="0"/>
          </a:p>
          <a:p>
            <a:pPr>
              <a:lnSpc>
                <a:spcPct val="80000"/>
              </a:lnSpc>
            </a:pPr>
            <a:r>
              <a:rPr lang="ru-RU" sz="2000" dirty="0" err="1" smtClean="0"/>
              <a:t>Денормализованные</a:t>
            </a:r>
            <a:r>
              <a:rPr lang="en-US" sz="2000" dirty="0" smtClean="0"/>
              <a:t>:</a:t>
            </a:r>
            <a:r>
              <a:rPr lang="ru-RU" sz="2000" dirty="0" smtClean="0"/>
              <a:t>	 </a:t>
            </a:r>
            <a:r>
              <a:rPr lang="en-US" sz="2000" dirty="0" smtClean="0"/>
              <a:t>E </a:t>
            </a:r>
            <a:r>
              <a:rPr lang="en-US" sz="2000" dirty="0"/>
              <a:t>= </a:t>
            </a:r>
            <a:r>
              <a:rPr lang="en-US" sz="2000" dirty="0" smtClean="0"/>
              <a:t>0</a:t>
            </a:r>
            <a:r>
              <a:rPr lang="ru-RU" sz="2000" dirty="0" smtClean="0"/>
              <a:t> </a:t>
            </a:r>
            <a:r>
              <a:rPr lang="en-US" sz="2000" dirty="0"/>
              <a:t>		   </a:t>
            </a:r>
            <a:r>
              <a:rPr lang="ru-RU" sz="2000" dirty="0" smtClean="0"/>
              <a:t> </a:t>
            </a:r>
            <a:r>
              <a:rPr lang="en-US" sz="2000" dirty="0" smtClean="0"/>
              <a:t> </a:t>
            </a:r>
            <a:r>
              <a:rPr lang="en-US" sz="2000" dirty="0"/>
              <a:t>X = </a:t>
            </a:r>
            <a:r>
              <a:rPr lang="ru-RU" sz="2000" dirty="0"/>
              <a:t>(</a:t>
            </a:r>
            <a:r>
              <a:rPr lang="en-US" sz="2000" dirty="0"/>
              <a:t>–1)</a:t>
            </a:r>
            <a:r>
              <a:rPr lang="en-US" sz="2000" baseline="30000" dirty="0"/>
              <a:t>S</a:t>
            </a:r>
            <a:r>
              <a:rPr lang="en-US" sz="2000" dirty="0">
                <a:cs typeface="Arial" charset="0"/>
              </a:rPr>
              <a:t>·</a:t>
            </a:r>
            <a:r>
              <a:rPr lang="en-US" sz="2000" dirty="0"/>
              <a:t>2</a:t>
            </a:r>
            <a:r>
              <a:rPr lang="en-US" sz="2000" baseline="30000" dirty="0"/>
              <a:t>(–B+1)</a:t>
            </a:r>
            <a:r>
              <a:rPr lang="en-US" sz="2000" dirty="0">
                <a:cs typeface="Arial" charset="0"/>
              </a:rPr>
              <a:t>·</a:t>
            </a:r>
            <a:r>
              <a:rPr lang="en-US" sz="2000" dirty="0"/>
              <a:t>(M/2</a:t>
            </a:r>
            <a:r>
              <a:rPr lang="en-US" sz="2000" baseline="30000" dirty="0"/>
              <a:t>(n–k–1)</a:t>
            </a:r>
            <a:r>
              <a:rPr lang="en-US" sz="2000" dirty="0"/>
              <a:t>)</a:t>
            </a:r>
          </a:p>
          <a:p>
            <a:pPr>
              <a:lnSpc>
                <a:spcPct val="80000"/>
              </a:lnSpc>
              <a:buFont typeface="Wingdings" pitchFamily="2" charset="2"/>
              <a:buNone/>
            </a:pPr>
            <a:r>
              <a:rPr lang="en-US" sz="2000" dirty="0"/>
              <a:t> </a:t>
            </a:r>
          </a:p>
          <a:p>
            <a:pPr>
              <a:lnSpc>
                <a:spcPct val="80000"/>
              </a:lnSpc>
            </a:pPr>
            <a:r>
              <a:rPr lang="en-US" sz="2000" dirty="0" smtClean="0"/>
              <a:t>Exceptional</a:t>
            </a:r>
            <a:r>
              <a:rPr lang="en-US" sz="2000" dirty="0"/>
              <a:t>	:   E = 2</a:t>
            </a:r>
            <a:r>
              <a:rPr lang="en-US" sz="2000" baseline="30000" dirty="0"/>
              <a:t>k </a:t>
            </a:r>
            <a:r>
              <a:rPr lang="en-US" sz="2000" dirty="0"/>
              <a:t>–1</a:t>
            </a:r>
            <a:endParaRPr lang="ru-RU" sz="2000" dirty="0"/>
          </a:p>
          <a:p>
            <a:pPr lvl="1">
              <a:lnSpc>
                <a:spcPct val="80000"/>
              </a:lnSpc>
            </a:pPr>
            <a:r>
              <a:rPr lang="en-US" sz="1800" dirty="0"/>
              <a:t>M = 0  :   +</a:t>
            </a:r>
            <a:r>
              <a:rPr lang="ru-RU" sz="2000" dirty="0">
                <a:cs typeface="Arial" charset="0"/>
                <a:sym typeface="Symbol" pitchFamily="18" charset="2"/>
              </a:rPr>
              <a:t></a:t>
            </a:r>
            <a:r>
              <a:rPr lang="en-US" sz="1800" dirty="0"/>
              <a:t>, –</a:t>
            </a:r>
            <a:r>
              <a:rPr lang="ru-RU" sz="2000" dirty="0">
                <a:cs typeface="Arial" charset="0"/>
                <a:sym typeface="Symbol" pitchFamily="18" charset="2"/>
              </a:rPr>
              <a:t></a:t>
            </a:r>
            <a:endParaRPr lang="en-US" sz="1800" dirty="0"/>
          </a:p>
          <a:p>
            <a:pPr lvl="1">
              <a:lnSpc>
                <a:spcPct val="80000"/>
              </a:lnSpc>
            </a:pPr>
            <a:r>
              <a:rPr lang="en-US" sz="1800" dirty="0"/>
              <a:t>M </a:t>
            </a:r>
            <a:r>
              <a:rPr lang="en-US" sz="1800" dirty="0">
                <a:cs typeface="Arial" charset="0"/>
              </a:rPr>
              <a:t>≠ 0  :    </a:t>
            </a:r>
            <a:r>
              <a:rPr lang="en-US" sz="1800" dirty="0" err="1"/>
              <a:t>NaN</a:t>
            </a:r>
            <a:endParaRPr lang="en-US" sz="1800" dirty="0"/>
          </a:p>
        </p:txBody>
      </p:sp>
      <p:sp>
        <p:nvSpPr>
          <p:cNvPr id="6" name="Line 154"/>
          <p:cNvSpPr>
            <a:spLocks noChangeShapeType="1"/>
          </p:cNvSpPr>
          <p:nvPr/>
        </p:nvSpPr>
        <p:spPr bwMode="auto">
          <a:xfrm flipV="1">
            <a:off x="1835150" y="1738313"/>
            <a:ext cx="1588" cy="647700"/>
          </a:xfrm>
          <a:prstGeom prst="line">
            <a:avLst/>
          </a:prstGeom>
          <a:noFill/>
          <a:ln w="9525">
            <a:solidFill>
              <a:srgbClr val="000000"/>
            </a:solidFill>
            <a:round/>
            <a:headEnd/>
            <a:tailEnd/>
          </a:ln>
        </p:spPr>
        <p:txBody>
          <a:bodyPr/>
          <a:lstStyle/>
          <a:p>
            <a:endParaRPr lang="ru-RU"/>
          </a:p>
        </p:txBody>
      </p:sp>
      <p:sp>
        <p:nvSpPr>
          <p:cNvPr id="7" name="Text Box 155"/>
          <p:cNvSpPr txBox="1">
            <a:spLocks noChangeArrowheads="1"/>
          </p:cNvSpPr>
          <p:nvPr/>
        </p:nvSpPr>
        <p:spPr bwMode="auto">
          <a:xfrm>
            <a:off x="1331913" y="2386013"/>
            <a:ext cx="571500" cy="228600"/>
          </a:xfrm>
          <a:prstGeom prst="rect">
            <a:avLst/>
          </a:prstGeom>
          <a:noFill/>
          <a:ln w="9525">
            <a:noFill/>
            <a:miter lim="800000"/>
            <a:headEnd/>
            <a:tailEnd/>
          </a:ln>
        </p:spPr>
        <p:txBody>
          <a:bodyPr/>
          <a:lstStyle/>
          <a:p>
            <a:pPr algn="ctr"/>
            <a:r>
              <a:rPr lang="ru-RU" sz="1400" dirty="0" smtClean="0">
                <a:solidFill>
                  <a:schemeClr val="tx2"/>
                </a:solidFill>
                <a:latin typeface="Arial" charset="0"/>
              </a:rPr>
              <a:t>знак</a:t>
            </a:r>
            <a:endParaRPr lang="ru-RU" sz="1400" dirty="0">
              <a:solidFill>
                <a:schemeClr val="tx2"/>
              </a:solidFill>
              <a:latin typeface="Arial" charset="0"/>
            </a:endParaRPr>
          </a:p>
        </p:txBody>
      </p:sp>
      <p:sp>
        <p:nvSpPr>
          <p:cNvPr id="8" name="Line 158"/>
          <p:cNvSpPr>
            <a:spLocks noChangeShapeType="1"/>
          </p:cNvSpPr>
          <p:nvPr/>
        </p:nvSpPr>
        <p:spPr bwMode="auto">
          <a:xfrm flipV="1">
            <a:off x="3563938" y="1738313"/>
            <a:ext cx="1587" cy="647700"/>
          </a:xfrm>
          <a:prstGeom prst="line">
            <a:avLst/>
          </a:prstGeom>
          <a:noFill/>
          <a:ln w="9525">
            <a:solidFill>
              <a:srgbClr val="000000"/>
            </a:solidFill>
            <a:round/>
            <a:headEnd/>
            <a:tailEnd/>
          </a:ln>
        </p:spPr>
        <p:txBody>
          <a:bodyPr/>
          <a:lstStyle/>
          <a:p>
            <a:endParaRPr lang="ru-RU"/>
          </a:p>
        </p:txBody>
      </p:sp>
      <p:sp>
        <p:nvSpPr>
          <p:cNvPr id="9" name="Rectangle 161"/>
          <p:cNvSpPr>
            <a:spLocks noChangeArrowheads="1"/>
          </p:cNvSpPr>
          <p:nvPr/>
        </p:nvSpPr>
        <p:spPr bwMode="auto">
          <a:xfrm>
            <a:off x="3490913" y="1665288"/>
            <a:ext cx="457200" cy="228600"/>
          </a:xfrm>
          <a:prstGeom prst="rect">
            <a:avLst/>
          </a:prstGeom>
          <a:noFill/>
          <a:ln w="9525">
            <a:noFill/>
            <a:miter lim="800000"/>
            <a:headEnd/>
            <a:tailEnd/>
          </a:ln>
        </p:spPr>
        <p:txBody>
          <a:bodyPr/>
          <a:lstStyle/>
          <a:p>
            <a:r>
              <a:rPr lang="en-US" sz="1200" b="0" dirty="0">
                <a:solidFill>
                  <a:schemeClr val="tx2"/>
                </a:solidFill>
                <a:latin typeface="Arial" charset="0"/>
              </a:rPr>
              <a:t>k+1</a:t>
            </a:r>
            <a:endParaRPr lang="ru-RU" sz="1200" dirty="0">
              <a:solidFill>
                <a:schemeClr val="tx2"/>
              </a:solidFill>
              <a:latin typeface="Arial" charset="0"/>
            </a:endParaRPr>
          </a:p>
        </p:txBody>
      </p:sp>
      <p:sp>
        <p:nvSpPr>
          <p:cNvPr id="10" name="Rectangle 162"/>
          <p:cNvSpPr>
            <a:spLocks noChangeArrowheads="1"/>
          </p:cNvSpPr>
          <p:nvPr/>
        </p:nvSpPr>
        <p:spPr bwMode="auto">
          <a:xfrm>
            <a:off x="8243888" y="1665288"/>
            <a:ext cx="576262" cy="228600"/>
          </a:xfrm>
          <a:prstGeom prst="rect">
            <a:avLst/>
          </a:prstGeom>
          <a:noFill/>
          <a:ln w="9525">
            <a:noFill/>
            <a:miter lim="800000"/>
            <a:headEnd/>
            <a:tailEnd/>
          </a:ln>
        </p:spPr>
        <p:txBody>
          <a:bodyPr/>
          <a:lstStyle/>
          <a:p>
            <a:r>
              <a:rPr lang="en-US" sz="1200" b="0" dirty="0">
                <a:solidFill>
                  <a:schemeClr val="tx2"/>
                </a:solidFill>
                <a:latin typeface="Arial" charset="0"/>
              </a:rPr>
              <a:t>n</a:t>
            </a:r>
            <a:r>
              <a:rPr lang="ru-RU" sz="1200" b="0" dirty="0">
                <a:solidFill>
                  <a:schemeClr val="tx2"/>
                </a:solidFill>
                <a:latin typeface="Courier New" pitchFamily="49" charset="0"/>
              </a:rPr>
              <a:t>-</a:t>
            </a:r>
            <a:r>
              <a:rPr lang="en-US" sz="1200" b="0" dirty="0">
                <a:solidFill>
                  <a:schemeClr val="tx2"/>
                </a:solidFill>
                <a:latin typeface="Arial" charset="0"/>
              </a:rPr>
              <a:t>1</a:t>
            </a:r>
            <a:endParaRPr lang="ru-RU" sz="1200" b="0" dirty="0">
              <a:solidFill>
                <a:schemeClr val="tx2"/>
              </a:solidFill>
              <a:latin typeface="Arial" charset="0"/>
            </a:endParaRPr>
          </a:p>
        </p:txBody>
      </p:sp>
      <p:sp>
        <p:nvSpPr>
          <p:cNvPr id="11" name="Rectangle 195"/>
          <p:cNvSpPr>
            <a:spLocks noChangeArrowheads="1"/>
          </p:cNvSpPr>
          <p:nvPr/>
        </p:nvSpPr>
        <p:spPr bwMode="auto">
          <a:xfrm>
            <a:off x="1619250"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12" name="Text Box 199"/>
          <p:cNvSpPr txBox="1">
            <a:spLocks noChangeArrowheads="1"/>
          </p:cNvSpPr>
          <p:nvPr/>
        </p:nvSpPr>
        <p:spPr bwMode="auto">
          <a:xfrm>
            <a:off x="2071670" y="2386013"/>
            <a:ext cx="1143009" cy="285750"/>
          </a:xfrm>
          <a:prstGeom prst="rect">
            <a:avLst/>
          </a:prstGeom>
          <a:noFill/>
          <a:ln w="9525">
            <a:noFill/>
            <a:miter lim="800000"/>
            <a:headEnd/>
            <a:tailEnd/>
          </a:ln>
        </p:spPr>
        <p:txBody>
          <a:bodyPr/>
          <a:lstStyle/>
          <a:p>
            <a:pPr algn="ctr"/>
            <a:r>
              <a:rPr lang="ru-RU" sz="1400" b="0" dirty="0" smtClean="0">
                <a:solidFill>
                  <a:schemeClr val="tx2"/>
                </a:solidFill>
                <a:latin typeface="Arial" charset="0"/>
              </a:rPr>
              <a:t>экспонента</a:t>
            </a:r>
            <a:endParaRPr lang="ru-RU" sz="1400" dirty="0">
              <a:solidFill>
                <a:schemeClr val="tx2"/>
              </a:solidFill>
              <a:latin typeface="Arial" charset="0"/>
            </a:endParaRPr>
          </a:p>
        </p:txBody>
      </p:sp>
      <p:sp>
        <p:nvSpPr>
          <p:cNvPr id="13" name="Text Box 200"/>
          <p:cNvSpPr txBox="1">
            <a:spLocks noChangeArrowheads="1"/>
          </p:cNvSpPr>
          <p:nvPr/>
        </p:nvSpPr>
        <p:spPr bwMode="auto">
          <a:xfrm>
            <a:off x="5508625" y="2386013"/>
            <a:ext cx="1116013" cy="285750"/>
          </a:xfrm>
          <a:prstGeom prst="rect">
            <a:avLst/>
          </a:prstGeom>
          <a:noFill/>
          <a:ln w="9525">
            <a:noFill/>
            <a:miter lim="800000"/>
            <a:headEnd/>
            <a:tailEnd/>
          </a:ln>
        </p:spPr>
        <p:txBody>
          <a:bodyPr/>
          <a:lstStyle/>
          <a:p>
            <a:pPr algn="ctr"/>
            <a:r>
              <a:rPr lang="ru-RU" sz="1400" b="0" dirty="0" smtClean="0">
                <a:solidFill>
                  <a:schemeClr val="tx2"/>
                </a:solidFill>
                <a:latin typeface="Arial" charset="0"/>
              </a:rPr>
              <a:t>мантисса</a:t>
            </a:r>
            <a:endParaRPr lang="ru-RU" sz="1400" dirty="0">
              <a:solidFill>
                <a:schemeClr val="tx2"/>
              </a:solidFill>
              <a:latin typeface="Arial" charset="0"/>
            </a:endParaRPr>
          </a:p>
        </p:txBody>
      </p:sp>
      <p:sp>
        <p:nvSpPr>
          <p:cNvPr id="14" name="Rectangle 201"/>
          <p:cNvSpPr>
            <a:spLocks noChangeArrowheads="1"/>
          </p:cNvSpPr>
          <p:nvPr/>
        </p:nvSpPr>
        <p:spPr bwMode="auto">
          <a:xfrm>
            <a:off x="1835150"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15" name="Rectangle 202"/>
          <p:cNvSpPr>
            <a:spLocks noChangeArrowheads="1"/>
          </p:cNvSpPr>
          <p:nvPr/>
        </p:nvSpPr>
        <p:spPr bwMode="auto">
          <a:xfrm>
            <a:off x="2051050"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1</a:t>
            </a:r>
          </a:p>
        </p:txBody>
      </p:sp>
      <p:sp>
        <p:nvSpPr>
          <p:cNvPr id="16" name="Rectangle 203"/>
          <p:cNvSpPr>
            <a:spLocks noChangeArrowheads="1"/>
          </p:cNvSpPr>
          <p:nvPr/>
        </p:nvSpPr>
        <p:spPr bwMode="auto">
          <a:xfrm>
            <a:off x="2266950"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1</a:t>
            </a:r>
          </a:p>
        </p:txBody>
      </p:sp>
      <p:sp>
        <p:nvSpPr>
          <p:cNvPr id="17" name="Rectangle 204"/>
          <p:cNvSpPr>
            <a:spLocks noChangeArrowheads="1"/>
          </p:cNvSpPr>
          <p:nvPr/>
        </p:nvSpPr>
        <p:spPr bwMode="auto">
          <a:xfrm>
            <a:off x="2482850"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1</a:t>
            </a:r>
          </a:p>
        </p:txBody>
      </p:sp>
      <p:sp>
        <p:nvSpPr>
          <p:cNvPr id="18" name="Rectangle 205"/>
          <p:cNvSpPr>
            <a:spLocks noChangeArrowheads="1"/>
          </p:cNvSpPr>
          <p:nvPr/>
        </p:nvSpPr>
        <p:spPr bwMode="auto">
          <a:xfrm>
            <a:off x="27003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en-US" sz="1200">
                <a:latin typeface="Arial" charset="0"/>
              </a:rPr>
              <a:t>1</a:t>
            </a:r>
            <a:endParaRPr lang="ru-RU" sz="1200">
              <a:latin typeface="Arial" charset="0"/>
            </a:endParaRPr>
          </a:p>
        </p:txBody>
      </p:sp>
      <p:sp>
        <p:nvSpPr>
          <p:cNvPr id="19" name="Rectangle 206"/>
          <p:cNvSpPr>
            <a:spLocks noChangeArrowheads="1"/>
          </p:cNvSpPr>
          <p:nvPr/>
        </p:nvSpPr>
        <p:spPr bwMode="auto">
          <a:xfrm>
            <a:off x="29162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1</a:t>
            </a:r>
          </a:p>
        </p:txBody>
      </p:sp>
      <p:sp>
        <p:nvSpPr>
          <p:cNvPr id="20" name="Rectangle 207"/>
          <p:cNvSpPr>
            <a:spLocks noChangeArrowheads="1"/>
          </p:cNvSpPr>
          <p:nvPr/>
        </p:nvSpPr>
        <p:spPr bwMode="auto">
          <a:xfrm>
            <a:off x="31321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1</a:t>
            </a:r>
          </a:p>
        </p:txBody>
      </p:sp>
      <p:sp>
        <p:nvSpPr>
          <p:cNvPr id="21" name="Rectangle 208"/>
          <p:cNvSpPr>
            <a:spLocks noChangeArrowheads="1"/>
          </p:cNvSpPr>
          <p:nvPr/>
        </p:nvSpPr>
        <p:spPr bwMode="auto">
          <a:xfrm>
            <a:off x="33480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22" name="Rectangle 209"/>
          <p:cNvSpPr>
            <a:spLocks noChangeArrowheads="1"/>
          </p:cNvSpPr>
          <p:nvPr/>
        </p:nvSpPr>
        <p:spPr bwMode="auto">
          <a:xfrm>
            <a:off x="35639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1</a:t>
            </a:r>
          </a:p>
        </p:txBody>
      </p:sp>
      <p:sp>
        <p:nvSpPr>
          <p:cNvPr id="23" name="Rectangle 210"/>
          <p:cNvSpPr>
            <a:spLocks noChangeArrowheads="1"/>
          </p:cNvSpPr>
          <p:nvPr/>
        </p:nvSpPr>
        <p:spPr bwMode="auto">
          <a:xfrm>
            <a:off x="37798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24" name="Rectangle 211"/>
          <p:cNvSpPr>
            <a:spLocks noChangeArrowheads="1"/>
          </p:cNvSpPr>
          <p:nvPr/>
        </p:nvSpPr>
        <p:spPr bwMode="auto">
          <a:xfrm>
            <a:off x="42116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25" name="Rectangle 212"/>
          <p:cNvSpPr>
            <a:spLocks noChangeArrowheads="1"/>
          </p:cNvSpPr>
          <p:nvPr/>
        </p:nvSpPr>
        <p:spPr bwMode="auto">
          <a:xfrm>
            <a:off x="39957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1</a:t>
            </a:r>
          </a:p>
        </p:txBody>
      </p:sp>
      <p:sp>
        <p:nvSpPr>
          <p:cNvPr id="26" name="Rectangle 213"/>
          <p:cNvSpPr>
            <a:spLocks noChangeArrowheads="1"/>
          </p:cNvSpPr>
          <p:nvPr/>
        </p:nvSpPr>
        <p:spPr bwMode="auto">
          <a:xfrm>
            <a:off x="44275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27" name="Rectangle 214"/>
          <p:cNvSpPr>
            <a:spLocks noChangeArrowheads="1"/>
          </p:cNvSpPr>
          <p:nvPr/>
        </p:nvSpPr>
        <p:spPr bwMode="auto">
          <a:xfrm>
            <a:off x="46434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28" name="Rectangle 215"/>
          <p:cNvSpPr>
            <a:spLocks noChangeArrowheads="1"/>
          </p:cNvSpPr>
          <p:nvPr/>
        </p:nvSpPr>
        <p:spPr bwMode="auto">
          <a:xfrm>
            <a:off x="48593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en-US" sz="1200">
                <a:latin typeface="Arial" charset="0"/>
              </a:rPr>
              <a:t>0</a:t>
            </a:r>
            <a:endParaRPr lang="ru-RU" sz="1200">
              <a:latin typeface="Arial" charset="0"/>
            </a:endParaRPr>
          </a:p>
        </p:txBody>
      </p:sp>
      <p:sp>
        <p:nvSpPr>
          <p:cNvPr id="29" name="Rectangle 216"/>
          <p:cNvSpPr>
            <a:spLocks noChangeArrowheads="1"/>
          </p:cNvSpPr>
          <p:nvPr/>
        </p:nvSpPr>
        <p:spPr bwMode="auto">
          <a:xfrm>
            <a:off x="5075238"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en-US" sz="1200">
                <a:latin typeface="Arial" charset="0"/>
              </a:rPr>
              <a:t>0</a:t>
            </a:r>
            <a:endParaRPr lang="ru-RU" sz="1200">
              <a:latin typeface="Arial" charset="0"/>
            </a:endParaRPr>
          </a:p>
        </p:txBody>
      </p:sp>
      <p:sp>
        <p:nvSpPr>
          <p:cNvPr id="30" name="Rectangle 217"/>
          <p:cNvSpPr>
            <a:spLocks noChangeArrowheads="1"/>
          </p:cNvSpPr>
          <p:nvPr/>
        </p:nvSpPr>
        <p:spPr bwMode="auto">
          <a:xfrm>
            <a:off x="52927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en-US" sz="1200">
                <a:latin typeface="Arial" charset="0"/>
              </a:rPr>
              <a:t>0</a:t>
            </a:r>
            <a:endParaRPr lang="ru-RU" sz="1200">
              <a:latin typeface="Arial" charset="0"/>
            </a:endParaRPr>
          </a:p>
        </p:txBody>
      </p:sp>
      <p:sp>
        <p:nvSpPr>
          <p:cNvPr id="31" name="Rectangle 218"/>
          <p:cNvSpPr>
            <a:spLocks noChangeArrowheads="1"/>
          </p:cNvSpPr>
          <p:nvPr/>
        </p:nvSpPr>
        <p:spPr bwMode="auto">
          <a:xfrm>
            <a:off x="55086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32" name="Rectangle 219"/>
          <p:cNvSpPr>
            <a:spLocks noChangeArrowheads="1"/>
          </p:cNvSpPr>
          <p:nvPr/>
        </p:nvSpPr>
        <p:spPr bwMode="auto">
          <a:xfrm>
            <a:off x="57245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33" name="Rectangle 220"/>
          <p:cNvSpPr>
            <a:spLocks noChangeArrowheads="1"/>
          </p:cNvSpPr>
          <p:nvPr/>
        </p:nvSpPr>
        <p:spPr bwMode="auto">
          <a:xfrm>
            <a:off x="59404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34" name="Rectangle 221"/>
          <p:cNvSpPr>
            <a:spLocks noChangeArrowheads="1"/>
          </p:cNvSpPr>
          <p:nvPr/>
        </p:nvSpPr>
        <p:spPr bwMode="auto">
          <a:xfrm>
            <a:off x="63722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en-US" sz="1200">
                <a:latin typeface="Arial" charset="0"/>
              </a:rPr>
              <a:t>0</a:t>
            </a:r>
            <a:endParaRPr lang="ru-RU" sz="1200">
              <a:latin typeface="Arial" charset="0"/>
            </a:endParaRPr>
          </a:p>
        </p:txBody>
      </p:sp>
      <p:sp>
        <p:nvSpPr>
          <p:cNvPr id="35" name="Rectangle 222"/>
          <p:cNvSpPr>
            <a:spLocks noChangeArrowheads="1"/>
          </p:cNvSpPr>
          <p:nvPr/>
        </p:nvSpPr>
        <p:spPr bwMode="auto">
          <a:xfrm>
            <a:off x="61563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36" name="Rectangle 223"/>
          <p:cNvSpPr>
            <a:spLocks noChangeArrowheads="1"/>
          </p:cNvSpPr>
          <p:nvPr/>
        </p:nvSpPr>
        <p:spPr bwMode="auto">
          <a:xfrm>
            <a:off x="65881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37" name="Rectangle 224"/>
          <p:cNvSpPr>
            <a:spLocks noChangeArrowheads="1"/>
          </p:cNvSpPr>
          <p:nvPr/>
        </p:nvSpPr>
        <p:spPr bwMode="auto">
          <a:xfrm>
            <a:off x="68040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38" name="Rectangle 225"/>
          <p:cNvSpPr>
            <a:spLocks noChangeArrowheads="1"/>
          </p:cNvSpPr>
          <p:nvPr/>
        </p:nvSpPr>
        <p:spPr bwMode="auto">
          <a:xfrm>
            <a:off x="70199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en-US" sz="1200">
                <a:latin typeface="Arial" charset="0"/>
              </a:rPr>
              <a:t>0</a:t>
            </a:r>
            <a:endParaRPr lang="ru-RU" sz="1200">
              <a:latin typeface="Arial" charset="0"/>
            </a:endParaRPr>
          </a:p>
        </p:txBody>
      </p:sp>
      <p:sp>
        <p:nvSpPr>
          <p:cNvPr id="39" name="Rectangle 226"/>
          <p:cNvSpPr>
            <a:spLocks noChangeArrowheads="1"/>
          </p:cNvSpPr>
          <p:nvPr/>
        </p:nvSpPr>
        <p:spPr bwMode="auto">
          <a:xfrm>
            <a:off x="72358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en-US" sz="1200">
                <a:latin typeface="Arial" charset="0"/>
              </a:rPr>
              <a:t>0</a:t>
            </a:r>
            <a:endParaRPr lang="ru-RU" sz="1200">
              <a:latin typeface="Arial" charset="0"/>
            </a:endParaRPr>
          </a:p>
        </p:txBody>
      </p:sp>
      <p:sp>
        <p:nvSpPr>
          <p:cNvPr id="40" name="Rectangle 231"/>
          <p:cNvSpPr>
            <a:spLocks noChangeArrowheads="1"/>
          </p:cNvSpPr>
          <p:nvPr/>
        </p:nvSpPr>
        <p:spPr bwMode="auto">
          <a:xfrm>
            <a:off x="76676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en-US" sz="1200">
                <a:latin typeface="Arial" charset="0"/>
              </a:rPr>
              <a:t>0</a:t>
            </a:r>
            <a:endParaRPr lang="ru-RU" sz="1200">
              <a:latin typeface="Arial" charset="0"/>
            </a:endParaRPr>
          </a:p>
        </p:txBody>
      </p:sp>
      <p:sp>
        <p:nvSpPr>
          <p:cNvPr id="41" name="Rectangle 232"/>
          <p:cNvSpPr>
            <a:spLocks noChangeArrowheads="1"/>
          </p:cNvSpPr>
          <p:nvPr/>
        </p:nvSpPr>
        <p:spPr bwMode="auto">
          <a:xfrm>
            <a:off x="74517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42" name="Rectangle 233"/>
          <p:cNvSpPr>
            <a:spLocks noChangeArrowheads="1"/>
          </p:cNvSpPr>
          <p:nvPr/>
        </p:nvSpPr>
        <p:spPr bwMode="auto">
          <a:xfrm>
            <a:off x="78835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43" name="Rectangle 234"/>
          <p:cNvSpPr>
            <a:spLocks noChangeArrowheads="1"/>
          </p:cNvSpPr>
          <p:nvPr/>
        </p:nvSpPr>
        <p:spPr bwMode="auto">
          <a:xfrm>
            <a:off x="80994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ru-RU" sz="1200">
                <a:latin typeface="Arial" charset="0"/>
              </a:rPr>
              <a:t>0</a:t>
            </a:r>
          </a:p>
        </p:txBody>
      </p:sp>
      <p:sp>
        <p:nvSpPr>
          <p:cNvPr id="44" name="Rectangle 235"/>
          <p:cNvSpPr>
            <a:spLocks noChangeArrowheads="1"/>
          </p:cNvSpPr>
          <p:nvPr/>
        </p:nvSpPr>
        <p:spPr bwMode="auto">
          <a:xfrm>
            <a:off x="8315325" y="1954213"/>
            <a:ext cx="212725" cy="215900"/>
          </a:xfrm>
          <a:prstGeom prst="rect">
            <a:avLst/>
          </a:prstGeom>
          <a:solidFill>
            <a:srgbClr val="FFFFFF"/>
          </a:solidFill>
          <a:ln w="9525">
            <a:solidFill>
              <a:srgbClr val="000000"/>
            </a:solidFill>
            <a:miter lim="800000"/>
            <a:headEnd/>
            <a:tailEnd/>
          </a:ln>
        </p:spPr>
        <p:txBody>
          <a:bodyPr lIns="0" tIns="0" rIns="0" bIns="0"/>
          <a:lstStyle/>
          <a:p>
            <a:pPr algn="ctr"/>
            <a:r>
              <a:rPr lang="en-US" sz="1200">
                <a:latin typeface="Arial" charset="0"/>
              </a:rPr>
              <a:t>0</a:t>
            </a:r>
            <a:endParaRPr lang="ru-RU" sz="1200">
              <a:latin typeface="Arial" charset="0"/>
            </a:endParaRPr>
          </a:p>
        </p:txBody>
      </p:sp>
      <p:sp>
        <p:nvSpPr>
          <p:cNvPr id="45" name="Rectangle 237"/>
          <p:cNvSpPr>
            <a:spLocks noChangeArrowheads="1"/>
          </p:cNvSpPr>
          <p:nvPr/>
        </p:nvSpPr>
        <p:spPr bwMode="auto">
          <a:xfrm>
            <a:off x="1547813" y="1665288"/>
            <a:ext cx="215900" cy="228600"/>
          </a:xfrm>
          <a:prstGeom prst="rect">
            <a:avLst/>
          </a:prstGeom>
          <a:noFill/>
          <a:ln w="9525">
            <a:noFill/>
            <a:miter lim="800000"/>
            <a:headEnd/>
            <a:tailEnd/>
          </a:ln>
        </p:spPr>
        <p:txBody>
          <a:bodyPr/>
          <a:lstStyle/>
          <a:p>
            <a:r>
              <a:rPr lang="ru-RU" sz="1200" b="0">
                <a:solidFill>
                  <a:schemeClr val="tx2"/>
                </a:solidFill>
                <a:latin typeface="Arial" charset="0"/>
              </a:rPr>
              <a:t>0</a:t>
            </a:r>
            <a:endParaRPr lang="ru-RU" sz="1200">
              <a:solidFill>
                <a:schemeClr val="tx2"/>
              </a:solidFill>
              <a:latin typeface="Arial" charset="0"/>
            </a:endParaRPr>
          </a:p>
        </p:txBody>
      </p:sp>
      <p:sp>
        <p:nvSpPr>
          <p:cNvPr id="46" name="Rectangle 238"/>
          <p:cNvSpPr>
            <a:spLocks noChangeArrowheads="1"/>
          </p:cNvSpPr>
          <p:nvPr/>
        </p:nvSpPr>
        <p:spPr bwMode="auto">
          <a:xfrm>
            <a:off x="1835150" y="1665288"/>
            <a:ext cx="215900" cy="228600"/>
          </a:xfrm>
          <a:prstGeom prst="rect">
            <a:avLst/>
          </a:prstGeom>
          <a:noFill/>
          <a:ln w="9525">
            <a:noFill/>
            <a:miter lim="800000"/>
            <a:headEnd/>
            <a:tailEnd/>
          </a:ln>
        </p:spPr>
        <p:txBody>
          <a:bodyPr/>
          <a:lstStyle/>
          <a:p>
            <a:r>
              <a:rPr lang="ru-RU" sz="1200" b="0" dirty="0">
                <a:solidFill>
                  <a:schemeClr val="tx2"/>
                </a:solidFill>
                <a:latin typeface="Arial" charset="0"/>
              </a:rPr>
              <a:t>1</a:t>
            </a:r>
            <a:endParaRPr lang="ru-RU" sz="1200" dirty="0">
              <a:solidFill>
                <a:schemeClr val="tx2"/>
              </a:solidFill>
              <a:latin typeface="Arial" charset="0"/>
            </a:endParaRPr>
          </a:p>
        </p:txBody>
      </p:sp>
      <p:sp>
        <p:nvSpPr>
          <p:cNvPr id="47" name="Rectangle 239"/>
          <p:cNvSpPr>
            <a:spLocks noChangeArrowheads="1"/>
          </p:cNvSpPr>
          <p:nvPr/>
        </p:nvSpPr>
        <p:spPr bwMode="auto">
          <a:xfrm>
            <a:off x="3348038" y="1665288"/>
            <a:ext cx="287337" cy="228600"/>
          </a:xfrm>
          <a:prstGeom prst="rect">
            <a:avLst/>
          </a:prstGeom>
          <a:noFill/>
          <a:ln w="9525">
            <a:noFill/>
            <a:miter lim="800000"/>
            <a:headEnd/>
            <a:tailEnd/>
          </a:ln>
        </p:spPr>
        <p:txBody>
          <a:bodyPr/>
          <a:lstStyle/>
          <a:p>
            <a:r>
              <a:rPr lang="en-US" sz="1200" b="0">
                <a:solidFill>
                  <a:schemeClr val="tx2"/>
                </a:solidFill>
                <a:latin typeface="Arial" charset="0"/>
              </a:rPr>
              <a:t>k</a:t>
            </a:r>
            <a:endParaRPr lang="ru-RU" sz="1200">
              <a:solidFill>
                <a:schemeClr val="tx2"/>
              </a:solidFill>
              <a:latin typeface="Arial" charset="0"/>
            </a:endParaRPr>
          </a:p>
        </p:txBody>
      </p:sp>
      <p:sp>
        <p:nvSpPr>
          <p:cNvPr id="48" name="AutoShape 240"/>
          <p:cNvSpPr>
            <a:spLocks/>
          </p:cNvSpPr>
          <p:nvPr/>
        </p:nvSpPr>
        <p:spPr bwMode="auto">
          <a:xfrm rot="-5400000">
            <a:off x="2627312" y="1449388"/>
            <a:ext cx="144463" cy="1728788"/>
          </a:xfrm>
          <a:prstGeom prst="leftBrace">
            <a:avLst>
              <a:gd name="adj1" fmla="val 99725"/>
              <a:gd name="adj2" fmla="val 50000"/>
            </a:avLst>
          </a:prstGeom>
          <a:noFill/>
          <a:ln w="9525">
            <a:solidFill>
              <a:schemeClr val="tx1"/>
            </a:solidFill>
            <a:round/>
            <a:headEnd/>
            <a:tailEnd/>
          </a:ln>
          <a:effectLst/>
        </p:spPr>
        <p:txBody>
          <a:bodyPr wrap="none" anchor="ctr"/>
          <a:lstStyle/>
          <a:p>
            <a:endParaRPr lang="ru-RU"/>
          </a:p>
        </p:txBody>
      </p:sp>
      <p:sp>
        <p:nvSpPr>
          <p:cNvPr id="49" name="AutoShape 241"/>
          <p:cNvSpPr>
            <a:spLocks/>
          </p:cNvSpPr>
          <p:nvPr/>
        </p:nvSpPr>
        <p:spPr bwMode="auto">
          <a:xfrm rot="-5400000">
            <a:off x="5976144" y="-170656"/>
            <a:ext cx="144463" cy="4968875"/>
          </a:xfrm>
          <a:prstGeom prst="leftBrace">
            <a:avLst>
              <a:gd name="adj1" fmla="val 286629"/>
              <a:gd name="adj2" fmla="val 50000"/>
            </a:avLst>
          </a:prstGeom>
          <a:noFill/>
          <a:ln w="9525">
            <a:solidFill>
              <a:schemeClr val="tx1"/>
            </a:solidFill>
            <a:round/>
            <a:headEnd/>
            <a:tailEnd/>
          </a:ln>
          <a:effectLst/>
        </p:spPr>
        <p:txBody>
          <a:bodyPr wrap="none" anchor="ctr"/>
          <a:lstStyle/>
          <a:p>
            <a:endParaRPr lang="ru-RU"/>
          </a:p>
        </p:txBody>
      </p:sp>
      <p:sp>
        <p:nvSpPr>
          <p:cNvPr id="50" name="Text Box 242"/>
          <p:cNvSpPr txBox="1">
            <a:spLocks noChangeArrowheads="1"/>
          </p:cNvSpPr>
          <p:nvPr/>
        </p:nvSpPr>
        <p:spPr bwMode="auto">
          <a:xfrm>
            <a:off x="538163" y="1808163"/>
            <a:ext cx="800100" cy="431800"/>
          </a:xfrm>
          <a:prstGeom prst="rect">
            <a:avLst/>
          </a:prstGeom>
          <a:noFill/>
          <a:ln w="19050">
            <a:noFill/>
            <a:miter lim="800000"/>
            <a:headEnd/>
            <a:tailEnd/>
          </a:ln>
        </p:spPr>
        <p:txBody>
          <a:bodyPr tIns="10800" bIns="82800"/>
          <a:lstStyle/>
          <a:p>
            <a:pPr algn="ctr"/>
            <a:r>
              <a:rPr lang="en-US" sz="2400" dirty="0">
                <a:solidFill>
                  <a:schemeClr val="tx2"/>
                </a:solidFill>
                <a:latin typeface="Arial" charset="0"/>
              </a:rPr>
              <a:t>n, k</a:t>
            </a:r>
            <a:endParaRPr lang="ru-RU" sz="2400" dirty="0">
              <a:solidFill>
                <a:schemeClr val="tx2"/>
              </a:solidFill>
              <a:latin typeface="Arial" charset="0"/>
            </a:endParaRPr>
          </a:p>
        </p:txBody>
      </p:sp>
      <p:sp>
        <p:nvSpPr>
          <p:cNvPr id="51" name="Text Box 243"/>
          <p:cNvSpPr txBox="1">
            <a:spLocks noChangeArrowheads="1"/>
          </p:cNvSpPr>
          <p:nvPr/>
        </p:nvSpPr>
        <p:spPr bwMode="auto">
          <a:xfrm>
            <a:off x="1720185" y="2339676"/>
            <a:ext cx="360363" cy="285750"/>
          </a:xfrm>
          <a:prstGeom prst="rect">
            <a:avLst/>
          </a:prstGeom>
          <a:noFill/>
          <a:ln w="9525">
            <a:noFill/>
            <a:miter lim="800000"/>
            <a:headEnd/>
            <a:tailEnd/>
          </a:ln>
        </p:spPr>
        <p:txBody>
          <a:bodyPr/>
          <a:lstStyle/>
          <a:p>
            <a:pPr algn="ctr"/>
            <a:r>
              <a:rPr lang="en-US" b="0" dirty="0">
                <a:solidFill>
                  <a:schemeClr val="tx2"/>
                </a:solidFill>
                <a:latin typeface="Arial" charset="0"/>
              </a:rPr>
              <a:t>S</a:t>
            </a:r>
            <a:endParaRPr lang="ru-RU" dirty="0">
              <a:solidFill>
                <a:schemeClr val="tx2"/>
              </a:solidFill>
              <a:latin typeface="Arial" charset="0"/>
            </a:endParaRPr>
          </a:p>
        </p:txBody>
      </p:sp>
      <p:sp>
        <p:nvSpPr>
          <p:cNvPr id="52" name="Text Box 244"/>
          <p:cNvSpPr txBox="1">
            <a:spLocks noChangeArrowheads="1"/>
          </p:cNvSpPr>
          <p:nvPr/>
        </p:nvSpPr>
        <p:spPr bwMode="auto">
          <a:xfrm>
            <a:off x="3033066" y="2334272"/>
            <a:ext cx="360362" cy="285750"/>
          </a:xfrm>
          <a:prstGeom prst="rect">
            <a:avLst/>
          </a:prstGeom>
          <a:noFill/>
          <a:ln w="9525">
            <a:noFill/>
            <a:miter lim="800000"/>
            <a:headEnd/>
            <a:tailEnd/>
          </a:ln>
        </p:spPr>
        <p:txBody>
          <a:bodyPr/>
          <a:lstStyle/>
          <a:p>
            <a:pPr algn="ctr"/>
            <a:r>
              <a:rPr lang="en-US" b="0" dirty="0">
                <a:solidFill>
                  <a:schemeClr val="tx2"/>
                </a:solidFill>
                <a:latin typeface="Arial" charset="0"/>
              </a:rPr>
              <a:t>E</a:t>
            </a:r>
            <a:endParaRPr lang="ru-RU" dirty="0">
              <a:solidFill>
                <a:schemeClr val="tx2"/>
              </a:solidFill>
              <a:latin typeface="Arial" charset="0"/>
            </a:endParaRPr>
          </a:p>
        </p:txBody>
      </p:sp>
      <p:sp>
        <p:nvSpPr>
          <p:cNvPr id="53" name="Text Box 245"/>
          <p:cNvSpPr txBox="1">
            <a:spLocks noChangeArrowheads="1"/>
          </p:cNvSpPr>
          <p:nvPr/>
        </p:nvSpPr>
        <p:spPr bwMode="auto">
          <a:xfrm>
            <a:off x="6418616" y="2329510"/>
            <a:ext cx="360363" cy="285750"/>
          </a:xfrm>
          <a:prstGeom prst="rect">
            <a:avLst/>
          </a:prstGeom>
          <a:noFill/>
          <a:ln w="9525">
            <a:noFill/>
            <a:miter lim="800000"/>
            <a:headEnd/>
            <a:tailEnd/>
          </a:ln>
        </p:spPr>
        <p:txBody>
          <a:bodyPr/>
          <a:lstStyle/>
          <a:p>
            <a:pPr algn="ctr"/>
            <a:r>
              <a:rPr lang="en-US" b="0" dirty="0">
                <a:solidFill>
                  <a:schemeClr val="tx2"/>
                </a:solidFill>
                <a:latin typeface="Arial" charset="0"/>
              </a:rPr>
              <a:t>M</a:t>
            </a:r>
            <a:endParaRPr lang="ru-RU" dirty="0">
              <a:solidFill>
                <a:schemeClr val="tx2"/>
              </a:solidFill>
              <a:latin typeface="Arial" charset="0"/>
            </a:endParaRPr>
          </a:p>
        </p:txBody>
      </p:sp>
      <p:sp>
        <p:nvSpPr>
          <p:cNvPr id="54" name="Text Box 247"/>
          <p:cNvSpPr txBox="1">
            <a:spLocks noChangeArrowheads="1"/>
          </p:cNvSpPr>
          <p:nvPr/>
        </p:nvSpPr>
        <p:spPr bwMode="auto">
          <a:xfrm>
            <a:off x="7648575" y="2492375"/>
            <a:ext cx="1366838" cy="366713"/>
          </a:xfrm>
          <a:prstGeom prst="rect">
            <a:avLst/>
          </a:prstGeom>
          <a:noFill/>
          <a:ln w="9525">
            <a:noFill/>
            <a:miter lim="800000"/>
            <a:headEnd/>
            <a:tailEnd/>
          </a:ln>
          <a:effectLst/>
        </p:spPr>
        <p:txBody>
          <a:bodyPr wrap="none">
            <a:spAutoFit/>
          </a:bodyPr>
          <a:lstStyle/>
          <a:p>
            <a:r>
              <a:rPr lang="en-US" b="0" dirty="0">
                <a:solidFill>
                  <a:schemeClr val="tx2"/>
                </a:solidFill>
                <a:latin typeface="Arial" charset="0"/>
              </a:rPr>
              <a:t>B = 2</a:t>
            </a:r>
            <a:r>
              <a:rPr lang="en-US" b="0" baseline="30000" dirty="0">
                <a:solidFill>
                  <a:schemeClr val="tx2"/>
                </a:solidFill>
                <a:latin typeface="Arial" charset="0"/>
              </a:rPr>
              <a:t>(k–1) </a:t>
            </a:r>
            <a:r>
              <a:rPr lang="en-US" b="0" dirty="0">
                <a:solidFill>
                  <a:schemeClr val="tx2"/>
                </a:solidFill>
                <a:latin typeface="Arial" charset="0"/>
              </a:rPr>
              <a:t>–1</a:t>
            </a:r>
            <a:endParaRPr lang="ru-RU" b="0" dirty="0">
              <a:solidFill>
                <a:schemeClr val="tx2"/>
              </a:solidFill>
              <a:latin typeface="Arial" charset="0"/>
            </a:endParaRPr>
          </a:p>
        </p:txBody>
      </p:sp>
      <p:sp>
        <p:nvSpPr>
          <p:cNvPr id="55" name="Text Box 248"/>
          <p:cNvSpPr txBox="1">
            <a:spLocks noChangeArrowheads="1"/>
          </p:cNvSpPr>
          <p:nvPr/>
        </p:nvSpPr>
        <p:spPr bwMode="auto">
          <a:xfrm>
            <a:off x="2428860" y="3214686"/>
            <a:ext cx="4447051" cy="461665"/>
          </a:xfrm>
          <a:prstGeom prst="rect">
            <a:avLst/>
          </a:prstGeom>
          <a:noFill/>
          <a:ln w="9525">
            <a:noFill/>
            <a:miter lim="800000"/>
            <a:headEnd/>
            <a:tailEnd/>
          </a:ln>
          <a:effectLst/>
        </p:spPr>
        <p:txBody>
          <a:bodyPr wrap="none">
            <a:spAutoFit/>
          </a:bodyPr>
          <a:lstStyle/>
          <a:p>
            <a:r>
              <a:rPr lang="en-US" sz="2400" dirty="0">
                <a:solidFill>
                  <a:schemeClr val="tx2"/>
                </a:solidFill>
                <a:latin typeface="Arial" charset="0"/>
              </a:rPr>
              <a:t>2</a:t>
            </a:r>
            <a:r>
              <a:rPr lang="en-US" sz="2400" baseline="30000" dirty="0">
                <a:solidFill>
                  <a:schemeClr val="tx2"/>
                </a:solidFill>
                <a:latin typeface="Arial" charset="0"/>
              </a:rPr>
              <a:t>(–1)</a:t>
            </a:r>
            <a:r>
              <a:rPr lang="en-US" sz="2400" dirty="0">
                <a:solidFill>
                  <a:schemeClr val="tx2"/>
                </a:solidFill>
                <a:latin typeface="Arial" charset="0"/>
              </a:rPr>
              <a:t>·</a:t>
            </a:r>
            <a:r>
              <a:rPr lang="en-US" sz="2400" dirty="0" smtClean="0">
                <a:solidFill>
                  <a:schemeClr val="tx2"/>
                </a:solidFill>
                <a:latin typeface="Arial" charset="0"/>
              </a:rPr>
              <a:t>1.10100</a:t>
            </a:r>
            <a:r>
              <a:rPr lang="en-US" sz="2400" baseline="-25000" dirty="0" smtClean="0">
                <a:solidFill>
                  <a:schemeClr val="tx2"/>
                </a:solidFill>
                <a:latin typeface="Arial" charset="0"/>
              </a:rPr>
              <a:t>2</a:t>
            </a:r>
            <a:r>
              <a:rPr lang="en-US" sz="2400" dirty="0" smtClean="0">
                <a:solidFill>
                  <a:schemeClr val="tx2"/>
                </a:solidFill>
                <a:latin typeface="Arial" charset="0"/>
              </a:rPr>
              <a:t> </a:t>
            </a:r>
            <a:r>
              <a:rPr lang="en-US" sz="2400" dirty="0">
                <a:solidFill>
                  <a:schemeClr val="tx2"/>
                </a:solidFill>
                <a:latin typeface="Arial" charset="0"/>
              </a:rPr>
              <a:t>= </a:t>
            </a:r>
            <a:r>
              <a:rPr lang="en-US" sz="2400" dirty="0" smtClean="0">
                <a:solidFill>
                  <a:schemeClr val="tx2"/>
                </a:solidFill>
                <a:latin typeface="Arial" charset="0"/>
              </a:rPr>
              <a:t>13/16 = 0.8125</a:t>
            </a:r>
            <a:endParaRPr lang="ru-RU" sz="2400" dirty="0">
              <a:solidFill>
                <a:schemeClr val="tx2"/>
              </a:solidFill>
              <a:latin typeface="Arial" charset="0"/>
            </a:endParaRPr>
          </a:p>
        </p:txBody>
      </p:sp>
      <p:sp>
        <p:nvSpPr>
          <p:cNvPr id="56" name="Text Box 249"/>
          <p:cNvSpPr txBox="1">
            <a:spLocks noChangeArrowheads="1"/>
          </p:cNvSpPr>
          <p:nvPr/>
        </p:nvSpPr>
        <p:spPr bwMode="auto">
          <a:xfrm>
            <a:off x="3929058" y="4071942"/>
            <a:ext cx="1107996" cy="338554"/>
          </a:xfrm>
          <a:prstGeom prst="rect">
            <a:avLst/>
          </a:prstGeom>
          <a:noFill/>
          <a:ln w="9525">
            <a:noFill/>
            <a:miter lim="800000"/>
            <a:headEnd/>
            <a:tailEnd/>
          </a:ln>
          <a:effectLst/>
        </p:spPr>
        <p:txBody>
          <a:bodyPr wrap="none">
            <a:spAutoFit/>
          </a:bodyPr>
          <a:lstStyle/>
          <a:p>
            <a:pPr lvl="1">
              <a:lnSpc>
                <a:spcPct val="80000"/>
              </a:lnSpc>
              <a:spcBef>
                <a:spcPct val="20000"/>
              </a:spcBef>
              <a:buClr>
                <a:schemeClr val="accent2"/>
              </a:buClr>
              <a:buSzPct val="80000"/>
              <a:buFont typeface="Wingdings" pitchFamily="2" charset="2"/>
              <a:buNone/>
            </a:pPr>
            <a:r>
              <a:rPr lang="en-US" dirty="0">
                <a:solidFill>
                  <a:schemeClr val="tx2"/>
                </a:solidFill>
                <a:latin typeface="Arial" charset="0"/>
              </a:rPr>
              <a:t>0, -0</a:t>
            </a:r>
            <a:endParaRPr lang="ru-RU" sz="2000" dirty="0">
              <a:solidFill>
                <a:schemeClr val="tx2"/>
              </a:solidFill>
              <a:latin typeface="Arial" charset="0"/>
            </a:endParaRPr>
          </a:p>
        </p:txBody>
      </p:sp>
      <p:sp>
        <p:nvSpPr>
          <p:cNvPr id="57" name="Text Box 250"/>
          <p:cNvSpPr txBox="1">
            <a:spLocks noChangeArrowheads="1"/>
          </p:cNvSpPr>
          <p:nvPr/>
        </p:nvSpPr>
        <p:spPr bwMode="auto">
          <a:xfrm>
            <a:off x="3500430" y="4643446"/>
            <a:ext cx="2351088" cy="396875"/>
          </a:xfrm>
          <a:prstGeom prst="rect">
            <a:avLst/>
          </a:prstGeom>
          <a:noFill/>
          <a:ln w="9525">
            <a:noFill/>
            <a:miter lim="800000"/>
            <a:headEnd/>
            <a:tailEnd/>
          </a:ln>
          <a:effectLst/>
        </p:spPr>
        <p:txBody>
          <a:bodyPr wrap="none">
            <a:spAutoFit/>
          </a:bodyPr>
          <a:lstStyle/>
          <a:p>
            <a:r>
              <a:rPr lang="en-US" dirty="0">
                <a:solidFill>
                  <a:schemeClr val="tx2"/>
                </a:solidFill>
                <a:latin typeface="Arial" charset="0"/>
              </a:rPr>
              <a:t>1/0 = +</a:t>
            </a:r>
            <a:r>
              <a:rPr lang="ru-RU" sz="2000" dirty="0">
                <a:solidFill>
                  <a:schemeClr val="tx2"/>
                </a:solidFill>
                <a:sym typeface="Symbol" pitchFamily="18" charset="2"/>
              </a:rPr>
              <a:t></a:t>
            </a:r>
            <a:r>
              <a:rPr lang="en-US" dirty="0">
                <a:solidFill>
                  <a:schemeClr val="tx2"/>
                </a:solidFill>
                <a:latin typeface="Arial" charset="0"/>
              </a:rPr>
              <a:t>, (–1)/0 = –</a:t>
            </a:r>
            <a:r>
              <a:rPr lang="ru-RU" dirty="0">
                <a:solidFill>
                  <a:schemeClr val="tx2"/>
                </a:solidFill>
                <a:sym typeface="Symbol" pitchFamily="18" charset="2"/>
              </a:rPr>
              <a:t></a:t>
            </a:r>
          </a:p>
        </p:txBody>
      </p:sp>
      <p:sp>
        <p:nvSpPr>
          <p:cNvPr id="58" name="Rectangle 251"/>
          <p:cNvSpPr>
            <a:spLocks noChangeArrowheads="1"/>
          </p:cNvSpPr>
          <p:nvPr/>
        </p:nvSpPr>
        <p:spPr bwMode="auto">
          <a:xfrm>
            <a:off x="3500430" y="4929198"/>
            <a:ext cx="1219200" cy="366712"/>
          </a:xfrm>
          <a:prstGeom prst="rect">
            <a:avLst/>
          </a:prstGeom>
          <a:noFill/>
          <a:ln w="9525">
            <a:noFill/>
            <a:miter lim="800000"/>
            <a:headEnd/>
            <a:tailEnd/>
          </a:ln>
          <a:effectLst/>
        </p:spPr>
        <p:txBody>
          <a:bodyPr wrap="none">
            <a:spAutoFit/>
          </a:bodyPr>
          <a:lstStyle/>
          <a:p>
            <a:r>
              <a:rPr lang="en-US" dirty="0">
                <a:solidFill>
                  <a:schemeClr val="tx2"/>
                </a:solidFill>
                <a:latin typeface="Arial" charset="0"/>
              </a:rPr>
              <a:t>0/0 = </a:t>
            </a:r>
            <a:r>
              <a:rPr lang="en-US" dirty="0" err="1">
                <a:solidFill>
                  <a:schemeClr val="tx2"/>
                </a:solidFill>
                <a:latin typeface="Arial" charset="0"/>
              </a:rPr>
              <a:t>NaN</a:t>
            </a:r>
            <a:endParaRPr lang="ru-RU" dirty="0">
              <a:solidFill>
                <a:schemeClr val="tx2"/>
              </a:solidFill>
              <a:latin typeface="Arial" charset="0"/>
            </a:endParaRPr>
          </a:p>
        </p:txBody>
      </p:sp>
      <p:sp>
        <p:nvSpPr>
          <p:cNvPr id="59" name="Line 365"/>
          <p:cNvSpPr>
            <a:spLocks noChangeShapeType="1"/>
          </p:cNvSpPr>
          <p:nvPr/>
        </p:nvSpPr>
        <p:spPr bwMode="auto">
          <a:xfrm flipH="1">
            <a:off x="6908832" y="2744788"/>
            <a:ext cx="828000" cy="179387"/>
          </a:xfrm>
          <a:prstGeom prst="line">
            <a:avLst/>
          </a:prstGeom>
          <a:noFill/>
          <a:ln w="9525">
            <a:solidFill>
              <a:schemeClr val="tx1"/>
            </a:solidFill>
            <a:round/>
            <a:headEnd/>
            <a:tailEnd type="stealth" w="med" len="med"/>
          </a:ln>
          <a:effectLst/>
        </p:spPr>
        <p:txBody>
          <a:bodyPr/>
          <a:lstStyle/>
          <a:p>
            <a:endParaRPr lang="ru-RU"/>
          </a:p>
        </p:txBody>
      </p:sp>
      <p:sp>
        <p:nvSpPr>
          <p:cNvPr id="60" name="Text Box 370"/>
          <p:cNvSpPr txBox="1">
            <a:spLocks noChangeArrowheads="1"/>
          </p:cNvSpPr>
          <p:nvPr/>
        </p:nvSpPr>
        <p:spPr bwMode="auto">
          <a:xfrm>
            <a:off x="4071934" y="5000636"/>
            <a:ext cx="4819716" cy="1261884"/>
          </a:xfrm>
          <a:prstGeom prst="rect">
            <a:avLst/>
          </a:prstGeom>
          <a:noFill/>
          <a:ln w="9525">
            <a:noFill/>
            <a:miter lim="800000"/>
            <a:headEnd/>
            <a:tailEnd/>
          </a:ln>
          <a:effectLst/>
        </p:spPr>
        <p:txBody>
          <a:bodyPr wrap="square">
            <a:spAutoFit/>
          </a:bodyPr>
          <a:lstStyle/>
          <a:p>
            <a:pPr>
              <a:lnSpc>
                <a:spcPct val="80000"/>
              </a:lnSpc>
              <a:spcBef>
                <a:spcPct val="20000"/>
              </a:spcBef>
              <a:buClr>
                <a:schemeClr val="bg2"/>
              </a:buClr>
              <a:buSzPct val="75000"/>
              <a:buFont typeface="Wingdings" pitchFamily="2" charset="2"/>
              <a:buNone/>
            </a:pPr>
            <a:r>
              <a:rPr lang="en-US" sz="2000" b="0" dirty="0">
                <a:solidFill>
                  <a:schemeClr val="tx2"/>
                </a:solidFill>
                <a:latin typeface="Arial" charset="0"/>
              </a:rPr>
              <a:t>n = 32, </a:t>
            </a:r>
            <a:r>
              <a:rPr lang="en-US" sz="2000" b="0" dirty="0" smtClean="0">
                <a:solidFill>
                  <a:schemeClr val="tx2"/>
                </a:solidFill>
                <a:latin typeface="Arial" charset="0"/>
              </a:rPr>
              <a:t>  k </a:t>
            </a:r>
            <a:r>
              <a:rPr lang="en-US" sz="2000" b="0" dirty="0">
                <a:solidFill>
                  <a:schemeClr val="tx2"/>
                </a:solidFill>
                <a:latin typeface="Arial" charset="0"/>
              </a:rPr>
              <a:t>= 8 	– </a:t>
            </a:r>
            <a:r>
              <a:rPr lang="en-US" sz="2000" b="0" dirty="0" smtClean="0">
                <a:solidFill>
                  <a:schemeClr val="tx2"/>
                </a:solidFill>
                <a:latin typeface="Arial" charset="0"/>
              </a:rPr>
              <a:t>float (single precision)</a:t>
            </a:r>
            <a:endParaRPr lang="en-US" sz="2000" b="0" dirty="0">
              <a:solidFill>
                <a:schemeClr val="tx2"/>
              </a:solidFill>
              <a:latin typeface="Arial" charset="0"/>
            </a:endParaRPr>
          </a:p>
          <a:p>
            <a:pPr>
              <a:lnSpc>
                <a:spcPct val="80000"/>
              </a:lnSpc>
              <a:spcBef>
                <a:spcPct val="20000"/>
              </a:spcBef>
              <a:buClr>
                <a:schemeClr val="bg2"/>
              </a:buClr>
              <a:buSzPct val="75000"/>
              <a:buFont typeface="Wingdings" pitchFamily="2" charset="2"/>
              <a:buNone/>
            </a:pPr>
            <a:r>
              <a:rPr lang="en-US" sz="2000" b="0" dirty="0">
                <a:solidFill>
                  <a:schemeClr val="tx2"/>
                </a:solidFill>
                <a:latin typeface="Arial" charset="0"/>
              </a:rPr>
              <a:t>n = 64, </a:t>
            </a:r>
            <a:r>
              <a:rPr lang="en-US" sz="2000" b="0" dirty="0" smtClean="0">
                <a:solidFill>
                  <a:schemeClr val="tx2"/>
                </a:solidFill>
                <a:latin typeface="Arial" charset="0"/>
              </a:rPr>
              <a:t>  k </a:t>
            </a:r>
            <a:r>
              <a:rPr lang="en-US" sz="2000" b="0" dirty="0">
                <a:solidFill>
                  <a:schemeClr val="tx2"/>
                </a:solidFill>
                <a:latin typeface="Arial" charset="0"/>
              </a:rPr>
              <a:t>= 11 	– double</a:t>
            </a:r>
          </a:p>
          <a:p>
            <a:pPr>
              <a:lnSpc>
                <a:spcPct val="80000"/>
              </a:lnSpc>
              <a:spcBef>
                <a:spcPct val="20000"/>
              </a:spcBef>
              <a:buClr>
                <a:schemeClr val="bg2"/>
              </a:buClr>
              <a:buSzPct val="75000"/>
              <a:buFont typeface="Wingdings" pitchFamily="2" charset="2"/>
              <a:buNone/>
            </a:pPr>
            <a:r>
              <a:rPr lang="en-US" sz="2000" b="0" dirty="0">
                <a:solidFill>
                  <a:schemeClr val="tx2"/>
                </a:solidFill>
                <a:latin typeface="Arial" charset="0"/>
              </a:rPr>
              <a:t>n </a:t>
            </a:r>
            <a:r>
              <a:rPr lang="en-US" sz="2000" b="0" dirty="0" smtClean="0">
                <a:solidFill>
                  <a:schemeClr val="tx2"/>
                </a:solidFill>
                <a:latin typeface="Arial" charset="0"/>
              </a:rPr>
              <a:t>≤ </a:t>
            </a:r>
            <a:r>
              <a:rPr lang="en-US" sz="2000" b="0" dirty="0">
                <a:solidFill>
                  <a:schemeClr val="tx2"/>
                </a:solidFill>
                <a:latin typeface="Arial" charset="0"/>
              </a:rPr>
              <a:t>79, </a:t>
            </a:r>
            <a:r>
              <a:rPr lang="en-US" sz="2000" b="0" dirty="0" smtClean="0">
                <a:solidFill>
                  <a:schemeClr val="tx2"/>
                </a:solidFill>
                <a:latin typeface="Arial" charset="0"/>
              </a:rPr>
              <a:t>  k </a:t>
            </a:r>
            <a:r>
              <a:rPr lang="en-US" sz="2000" b="0" dirty="0">
                <a:solidFill>
                  <a:schemeClr val="tx2"/>
                </a:solidFill>
                <a:latin typeface="Arial" charset="0"/>
              </a:rPr>
              <a:t>= 15	– </a:t>
            </a:r>
            <a:r>
              <a:rPr lang="en-US" sz="2000" b="0" dirty="0" smtClean="0">
                <a:solidFill>
                  <a:schemeClr val="tx2"/>
                </a:solidFill>
                <a:latin typeface="Arial" charset="0"/>
              </a:rPr>
              <a:t>extended </a:t>
            </a:r>
            <a:r>
              <a:rPr lang="en-US" sz="2000" b="0" dirty="0">
                <a:solidFill>
                  <a:schemeClr val="tx2"/>
                </a:solidFill>
                <a:latin typeface="Arial" charset="0"/>
              </a:rPr>
              <a:t>double</a:t>
            </a:r>
          </a:p>
          <a:p>
            <a:pPr>
              <a:lnSpc>
                <a:spcPct val="80000"/>
              </a:lnSpc>
              <a:spcBef>
                <a:spcPct val="20000"/>
              </a:spcBef>
              <a:buClr>
                <a:schemeClr val="bg2"/>
              </a:buClr>
              <a:buSzPct val="75000"/>
              <a:buFont typeface="Wingdings" pitchFamily="2" charset="2"/>
              <a:buNone/>
            </a:pPr>
            <a:r>
              <a:rPr lang="en-US" sz="2000" b="0" dirty="0">
                <a:solidFill>
                  <a:schemeClr val="tx2"/>
                </a:solidFill>
                <a:latin typeface="Arial" charset="0"/>
              </a:rPr>
              <a:t>n = 128, k = 15	– quadruple</a:t>
            </a:r>
            <a:endParaRPr lang="ru-RU" dirty="0">
              <a:solidFill>
                <a:schemeClr val="tx2"/>
              </a:solidFill>
            </a:endParaRPr>
          </a:p>
        </p:txBody>
      </p:sp>
      <p:sp>
        <p:nvSpPr>
          <p:cNvPr id="61" name="Text Box 249"/>
          <p:cNvSpPr txBox="1">
            <a:spLocks noChangeArrowheads="1"/>
          </p:cNvSpPr>
          <p:nvPr/>
        </p:nvSpPr>
        <p:spPr bwMode="auto">
          <a:xfrm>
            <a:off x="6286512" y="1428736"/>
            <a:ext cx="2408032" cy="338554"/>
          </a:xfrm>
          <a:prstGeom prst="rect">
            <a:avLst/>
          </a:prstGeom>
          <a:noFill/>
          <a:ln w="9525">
            <a:noFill/>
            <a:miter lim="800000"/>
            <a:headEnd/>
            <a:tailEnd/>
          </a:ln>
          <a:effectLst/>
        </p:spPr>
        <p:txBody>
          <a:bodyPr wrap="none">
            <a:spAutoFit/>
          </a:bodyPr>
          <a:lstStyle/>
          <a:p>
            <a:pPr lvl="1">
              <a:lnSpc>
                <a:spcPct val="80000"/>
              </a:lnSpc>
              <a:spcBef>
                <a:spcPct val="20000"/>
              </a:spcBef>
              <a:buClr>
                <a:schemeClr val="accent2"/>
              </a:buClr>
              <a:buSzPct val="80000"/>
              <a:buFont typeface="Wingdings" pitchFamily="2" charset="2"/>
              <a:buNone/>
            </a:pPr>
            <a:r>
              <a:rPr lang="en-US" sz="2000" dirty="0" smtClean="0">
                <a:solidFill>
                  <a:schemeClr val="tx2"/>
                </a:solidFill>
                <a:latin typeface="Arial" charset="0"/>
              </a:rPr>
              <a:t>1/2</a:t>
            </a:r>
            <a:r>
              <a:rPr lang="en-US" sz="2000" baseline="30000" dirty="0" smtClean="0">
                <a:solidFill>
                  <a:schemeClr val="tx2"/>
                </a:solidFill>
                <a:latin typeface="Arial" charset="0"/>
              </a:rPr>
              <a:t>(n-k-1)</a:t>
            </a:r>
            <a:r>
              <a:rPr lang="en-US" sz="2000" dirty="0" smtClean="0">
                <a:solidFill>
                  <a:schemeClr val="tx2"/>
                </a:solidFill>
                <a:latin typeface="Arial" charset="0"/>
              </a:rPr>
              <a:t> </a:t>
            </a:r>
            <a:r>
              <a:rPr lang="ru-RU" sz="2000" dirty="0" smtClean="0">
                <a:solidFill>
                  <a:schemeClr val="tx2"/>
                </a:solidFill>
                <a:latin typeface="Arial" charset="0"/>
              </a:rPr>
              <a:t>=</a:t>
            </a:r>
            <a:r>
              <a:rPr lang="en-US" sz="2000" dirty="0" smtClean="0">
                <a:solidFill>
                  <a:schemeClr val="tx2"/>
                </a:solidFill>
                <a:latin typeface="Arial" charset="0"/>
              </a:rPr>
              <a:t> 1 </a:t>
            </a:r>
            <a:r>
              <a:rPr lang="en-US" sz="2000" dirty="0" err="1" smtClean="0">
                <a:solidFill>
                  <a:schemeClr val="tx2"/>
                </a:solidFill>
                <a:latin typeface="Arial" charset="0"/>
              </a:rPr>
              <a:t>ulp</a:t>
            </a:r>
            <a:endParaRPr lang="en-US" sz="2000" dirty="0" smtClean="0">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left)">
                                      <p:cBhvr>
                                        <p:cTn id="76" dur="500"/>
                                        <p:tgtEl>
                                          <p:spTgt spid="36"/>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left)">
                                      <p:cBhvr>
                                        <p:cTn id="85" dur="500"/>
                                        <p:tgtEl>
                                          <p:spTgt spid="39"/>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left)">
                                      <p:cBhvr>
                                        <p:cTn id="94" dur="500"/>
                                        <p:tgtEl>
                                          <p:spTgt spid="4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500"/>
                            </p:stCondLst>
                            <p:childTnLst>
                              <p:par>
                                <p:cTn id="102" presetID="53"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500" fill="hold"/>
                                        <p:tgtEl>
                                          <p:spTgt spid="50"/>
                                        </p:tgtEl>
                                        <p:attrNameLst>
                                          <p:attrName>ppt_w</p:attrName>
                                        </p:attrNameLst>
                                      </p:cBhvr>
                                      <p:tavLst>
                                        <p:tav tm="0">
                                          <p:val>
                                            <p:fltVal val="0"/>
                                          </p:val>
                                        </p:tav>
                                        <p:tav tm="100000">
                                          <p:val>
                                            <p:strVal val="#ppt_w"/>
                                          </p:val>
                                        </p:tav>
                                      </p:tavLst>
                                    </p:anim>
                                    <p:anim calcmode="lin" valueType="num">
                                      <p:cBhvr>
                                        <p:cTn id="105" dur="500" fill="hold"/>
                                        <p:tgtEl>
                                          <p:spTgt spid="50"/>
                                        </p:tgtEl>
                                        <p:attrNameLst>
                                          <p:attrName>ppt_h</p:attrName>
                                        </p:attrNameLst>
                                      </p:cBhvr>
                                      <p:tavLst>
                                        <p:tav tm="0">
                                          <p:val>
                                            <p:fltVal val="0"/>
                                          </p:val>
                                        </p:tav>
                                        <p:tav tm="100000">
                                          <p:val>
                                            <p:strVal val="#ppt_h"/>
                                          </p:val>
                                        </p:tav>
                                      </p:tavLst>
                                    </p:anim>
                                    <p:animEffect transition="in" filter="fade">
                                      <p:cBhvr>
                                        <p:cTn id="106" dur="500"/>
                                        <p:tgtEl>
                                          <p:spTgt spid="50"/>
                                        </p:tgtEl>
                                      </p:cBhvr>
                                    </p:animEffect>
                                  </p:childTnLst>
                                </p:cTn>
                              </p:par>
                            </p:childTnLst>
                          </p:cTn>
                        </p:par>
                        <p:par>
                          <p:cTn id="107" fill="hold">
                            <p:stCondLst>
                              <p:cond delay="1000"/>
                            </p:stCondLst>
                            <p:childTnLst>
                              <p:par>
                                <p:cTn id="108" presetID="22" presetClass="entr" presetSubtype="4" fill="hold" grpId="0" nodeType="after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wipe(down)">
                                      <p:cBhvr>
                                        <p:cTn id="110" dur="500"/>
                                        <p:tgtEl>
                                          <p:spTgt spid="6"/>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wipe(down)">
                                      <p:cBhvr>
                                        <p:cTn id="113" dur="500"/>
                                        <p:tgtEl>
                                          <p:spTgt spid="8"/>
                                        </p:tgtEl>
                                      </p:cBhvr>
                                    </p:animEffect>
                                  </p:childTnLst>
                                </p:cTn>
                              </p:par>
                            </p:childTnLst>
                          </p:cTn>
                        </p:par>
                        <p:par>
                          <p:cTn id="114" fill="hold">
                            <p:stCondLst>
                              <p:cond delay="1500"/>
                            </p:stCondLst>
                            <p:childTnLst>
                              <p:par>
                                <p:cTn id="115" presetID="53" presetClass="entr" presetSubtype="0" fill="hold" grpId="0" nodeType="after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p:cTn id="117" dur="500" fill="hold"/>
                                        <p:tgtEl>
                                          <p:spTgt spid="9"/>
                                        </p:tgtEl>
                                        <p:attrNameLst>
                                          <p:attrName>ppt_w</p:attrName>
                                        </p:attrNameLst>
                                      </p:cBhvr>
                                      <p:tavLst>
                                        <p:tav tm="0">
                                          <p:val>
                                            <p:fltVal val="0"/>
                                          </p:val>
                                        </p:tav>
                                        <p:tav tm="100000">
                                          <p:val>
                                            <p:strVal val="#ppt_w"/>
                                          </p:val>
                                        </p:tav>
                                      </p:tavLst>
                                    </p:anim>
                                    <p:anim calcmode="lin" valueType="num">
                                      <p:cBhvr>
                                        <p:cTn id="118" dur="500" fill="hold"/>
                                        <p:tgtEl>
                                          <p:spTgt spid="9"/>
                                        </p:tgtEl>
                                        <p:attrNameLst>
                                          <p:attrName>ppt_h</p:attrName>
                                        </p:attrNameLst>
                                      </p:cBhvr>
                                      <p:tavLst>
                                        <p:tav tm="0">
                                          <p:val>
                                            <p:fltVal val="0"/>
                                          </p:val>
                                        </p:tav>
                                        <p:tav tm="100000">
                                          <p:val>
                                            <p:strVal val="#ppt_h"/>
                                          </p:val>
                                        </p:tav>
                                      </p:tavLst>
                                    </p:anim>
                                    <p:animEffect transition="in" filter="fade">
                                      <p:cBhvr>
                                        <p:cTn id="119" dur="500"/>
                                        <p:tgtEl>
                                          <p:spTgt spid="9"/>
                                        </p:tgtEl>
                                      </p:cBhvr>
                                    </p:animEffect>
                                  </p:childTnLst>
                                </p:cTn>
                              </p:par>
                              <p:par>
                                <p:cTn id="120" presetID="53" presetClass="entr" presetSubtype="0" fill="hold" grpId="0" nodeType="with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childTnLst>
                                </p:cTn>
                              </p:par>
                              <p:par>
                                <p:cTn id="125" presetID="53"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p:cTn id="127" dur="500" fill="hold"/>
                                        <p:tgtEl>
                                          <p:spTgt spid="45"/>
                                        </p:tgtEl>
                                        <p:attrNameLst>
                                          <p:attrName>ppt_w</p:attrName>
                                        </p:attrNameLst>
                                      </p:cBhvr>
                                      <p:tavLst>
                                        <p:tav tm="0">
                                          <p:val>
                                            <p:fltVal val="0"/>
                                          </p:val>
                                        </p:tav>
                                        <p:tav tm="100000">
                                          <p:val>
                                            <p:strVal val="#ppt_w"/>
                                          </p:val>
                                        </p:tav>
                                      </p:tavLst>
                                    </p:anim>
                                    <p:anim calcmode="lin" valueType="num">
                                      <p:cBhvr>
                                        <p:cTn id="128" dur="500" fill="hold"/>
                                        <p:tgtEl>
                                          <p:spTgt spid="45"/>
                                        </p:tgtEl>
                                        <p:attrNameLst>
                                          <p:attrName>ppt_h</p:attrName>
                                        </p:attrNameLst>
                                      </p:cBhvr>
                                      <p:tavLst>
                                        <p:tav tm="0">
                                          <p:val>
                                            <p:fltVal val="0"/>
                                          </p:val>
                                        </p:tav>
                                        <p:tav tm="100000">
                                          <p:val>
                                            <p:strVal val="#ppt_h"/>
                                          </p:val>
                                        </p:tav>
                                      </p:tavLst>
                                    </p:anim>
                                    <p:animEffect transition="in" filter="fade">
                                      <p:cBhvr>
                                        <p:cTn id="129" dur="500"/>
                                        <p:tgtEl>
                                          <p:spTgt spid="45"/>
                                        </p:tgtEl>
                                      </p:cBhvr>
                                    </p:animEffect>
                                  </p:childTnLst>
                                </p:cTn>
                              </p:par>
                              <p:par>
                                <p:cTn id="130" presetID="53"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 calcmode="lin" valueType="num">
                                      <p:cBhvr>
                                        <p:cTn id="132" dur="500" fill="hold"/>
                                        <p:tgtEl>
                                          <p:spTgt spid="46"/>
                                        </p:tgtEl>
                                        <p:attrNameLst>
                                          <p:attrName>ppt_w</p:attrName>
                                        </p:attrNameLst>
                                      </p:cBhvr>
                                      <p:tavLst>
                                        <p:tav tm="0">
                                          <p:val>
                                            <p:fltVal val="0"/>
                                          </p:val>
                                        </p:tav>
                                        <p:tav tm="100000">
                                          <p:val>
                                            <p:strVal val="#ppt_w"/>
                                          </p:val>
                                        </p:tav>
                                      </p:tavLst>
                                    </p:anim>
                                    <p:anim calcmode="lin" valueType="num">
                                      <p:cBhvr>
                                        <p:cTn id="133" dur="500" fill="hold"/>
                                        <p:tgtEl>
                                          <p:spTgt spid="46"/>
                                        </p:tgtEl>
                                        <p:attrNameLst>
                                          <p:attrName>ppt_h</p:attrName>
                                        </p:attrNameLst>
                                      </p:cBhvr>
                                      <p:tavLst>
                                        <p:tav tm="0">
                                          <p:val>
                                            <p:fltVal val="0"/>
                                          </p:val>
                                        </p:tav>
                                        <p:tav tm="100000">
                                          <p:val>
                                            <p:strVal val="#ppt_h"/>
                                          </p:val>
                                        </p:tav>
                                      </p:tavLst>
                                    </p:anim>
                                    <p:animEffect transition="in" filter="fade">
                                      <p:cBhvr>
                                        <p:cTn id="134" dur="500"/>
                                        <p:tgtEl>
                                          <p:spTgt spid="46"/>
                                        </p:tgtEl>
                                      </p:cBhvr>
                                    </p:animEffect>
                                  </p:childTnLst>
                                </p:cTn>
                              </p:par>
                              <p:par>
                                <p:cTn id="135" presetID="53" presetClass="entr" presetSubtype="0"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anim calcmode="lin" valueType="num">
                                      <p:cBhvr>
                                        <p:cTn id="137" dur="500" fill="hold"/>
                                        <p:tgtEl>
                                          <p:spTgt spid="47"/>
                                        </p:tgtEl>
                                        <p:attrNameLst>
                                          <p:attrName>ppt_w</p:attrName>
                                        </p:attrNameLst>
                                      </p:cBhvr>
                                      <p:tavLst>
                                        <p:tav tm="0">
                                          <p:val>
                                            <p:fltVal val="0"/>
                                          </p:val>
                                        </p:tav>
                                        <p:tav tm="100000">
                                          <p:val>
                                            <p:strVal val="#ppt_w"/>
                                          </p:val>
                                        </p:tav>
                                      </p:tavLst>
                                    </p:anim>
                                    <p:anim calcmode="lin" valueType="num">
                                      <p:cBhvr>
                                        <p:cTn id="138" dur="500" fill="hold"/>
                                        <p:tgtEl>
                                          <p:spTgt spid="47"/>
                                        </p:tgtEl>
                                        <p:attrNameLst>
                                          <p:attrName>ppt_h</p:attrName>
                                        </p:attrNameLst>
                                      </p:cBhvr>
                                      <p:tavLst>
                                        <p:tav tm="0">
                                          <p:val>
                                            <p:fltVal val="0"/>
                                          </p:val>
                                        </p:tav>
                                        <p:tav tm="100000">
                                          <p:val>
                                            <p:strVal val="#ppt_h"/>
                                          </p:val>
                                        </p:tav>
                                      </p:tavLst>
                                    </p:anim>
                                    <p:animEffect transition="in" filter="fade">
                                      <p:cBhvr>
                                        <p:cTn id="139" dur="500"/>
                                        <p:tgtEl>
                                          <p:spTgt spid="47"/>
                                        </p:tgtEl>
                                      </p:cBhvr>
                                    </p:animEffect>
                                  </p:childTnLst>
                                </p:cTn>
                              </p:par>
                            </p:childTnLst>
                          </p:cTn>
                        </p:par>
                        <p:par>
                          <p:cTn id="140" fill="hold">
                            <p:stCondLst>
                              <p:cond delay="2000"/>
                            </p:stCondLst>
                            <p:childTnLst>
                              <p:par>
                                <p:cTn id="141" presetID="53" presetClass="entr" presetSubtype="0" fill="hold" grpId="0" nodeType="afterEffect">
                                  <p:stCondLst>
                                    <p:cond delay="0"/>
                                  </p:stCondLst>
                                  <p:childTnLst>
                                    <p:set>
                                      <p:cBhvr>
                                        <p:cTn id="142" dur="1" fill="hold">
                                          <p:stCondLst>
                                            <p:cond delay="0"/>
                                          </p:stCondLst>
                                        </p:cTn>
                                        <p:tgtEl>
                                          <p:spTgt spid="7"/>
                                        </p:tgtEl>
                                        <p:attrNameLst>
                                          <p:attrName>style.visibility</p:attrName>
                                        </p:attrNameLst>
                                      </p:cBhvr>
                                      <p:to>
                                        <p:strVal val="visible"/>
                                      </p:to>
                                    </p:set>
                                    <p:anim calcmode="lin" valueType="num">
                                      <p:cBhvr>
                                        <p:cTn id="143" dur="500" fill="hold"/>
                                        <p:tgtEl>
                                          <p:spTgt spid="7"/>
                                        </p:tgtEl>
                                        <p:attrNameLst>
                                          <p:attrName>ppt_w</p:attrName>
                                        </p:attrNameLst>
                                      </p:cBhvr>
                                      <p:tavLst>
                                        <p:tav tm="0">
                                          <p:val>
                                            <p:fltVal val="0"/>
                                          </p:val>
                                        </p:tav>
                                        <p:tav tm="100000">
                                          <p:val>
                                            <p:strVal val="#ppt_w"/>
                                          </p:val>
                                        </p:tav>
                                      </p:tavLst>
                                    </p:anim>
                                    <p:anim calcmode="lin" valueType="num">
                                      <p:cBhvr>
                                        <p:cTn id="144" dur="500" fill="hold"/>
                                        <p:tgtEl>
                                          <p:spTgt spid="7"/>
                                        </p:tgtEl>
                                        <p:attrNameLst>
                                          <p:attrName>ppt_h</p:attrName>
                                        </p:attrNameLst>
                                      </p:cBhvr>
                                      <p:tavLst>
                                        <p:tav tm="0">
                                          <p:val>
                                            <p:fltVal val="0"/>
                                          </p:val>
                                        </p:tav>
                                        <p:tav tm="100000">
                                          <p:val>
                                            <p:strVal val="#ppt_h"/>
                                          </p:val>
                                        </p:tav>
                                      </p:tavLst>
                                    </p:anim>
                                    <p:animEffect transition="in" filter="fade">
                                      <p:cBhvr>
                                        <p:cTn id="145" dur="500"/>
                                        <p:tgtEl>
                                          <p:spTgt spid="7"/>
                                        </p:tgtEl>
                                      </p:cBhvr>
                                    </p:animEffect>
                                  </p:childTnLst>
                                </p:cTn>
                              </p:par>
                              <p:par>
                                <p:cTn id="146" presetID="53" presetClass="entr" presetSubtype="0"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 calcmode="lin" valueType="num">
                                      <p:cBhvr>
                                        <p:cTn id="148" dur="500" fill="hold"/>
                                        <p:tgtEl>
                                          <p:spTgt spid="51"/>
                                        </p:tgtEl>
                                        <p:attrNameLst>
                                          <p:attrName>ppt_w</p:attrName>
                                        </p:attrNameLst>
                                      </p:cBhvr>
                                      <p:tavLst>
                                        <p:tav tm="0">
                                          <p:val>
                                            <p:fltVal val="0"/>
                                          </p:val>
                                        </p:tav>
                                        <p:tav tm="100000">
                                          <p:val>
                                            <p:strVal val="#ppt_w"/>
                                          </p:val>
                                        </p:tav>
                                      </p:tavLst>
                                    </p:anim>
                                    <p:anim calcmode="lin" valueType="num">
                                      <p:cBhvr>
                                        <p:cTn id="149" dur="500" fill="hold"/>
                                        <p:tgtEl>
                                          <p:spTgt spid="51"/>
                                        </p:tgtEl>
                                        <p:attrNameLst>
                                          <p:attrName>ppt_h</p:attrName>
                                        </p:attrNameLst>
                                      </p:cBhvr>
                                      <p:tavLst>
                                        <p:tav tm="0">
                                          <p:val>
                                            <p:fltVal val="0"/>
                                          </p:val>
                                        </p:tav>
                                        <p:tav tm="100000">
                                          <p:val>
                                            <p:strVal val="#ppt_h"/>
                                          </p:val>
                                        </p:tav>
                                      </p:tavLst>
                                    </p:anim>
                                    <p:animEffect transition="in" filter="fade">
                                      <p:cBhvr>
                                        <p:cTn id="150" dur="500"/>
                                        <p:tgtEl>
                                          <p:spTgt spid="51"/>
                                        </p:tgtEl>
                                      </p:cBhvr>
                                    </p:animEffect>
                                  </p:childTnLst>
                                </p:cTn>
                              </p:par>
                            </p:childTnLst>
                          </p:cTn>
                        </p:par>
                        <p:par>
                          <p:cTn id="151" fill="hold">
                            <p:stCondLst>
                              <p:cond delay="2500"/>
                            </p:stCondLst>
                            <p:childTnLst>
                              <p:par>
                                <p:cTn id="152" presetID="53" presetClass="entr" presetSubtype="0" fill="hold" grpId="0" nodeType="afterEffect">
                                  <p:stCondLst>
                                    <p:cond delay="0"/>
                                  </p:stCondLst>
                                  <p:childTnLst>
                                    <p:set>
                                      <p:cBhvr>
                                        <p:cTn id="153" dur="1" fill="hold">
                                          <p:stCondLst>
                                            <p:cond delay="0"/>
                                          </p:stCondLst>
                                        </p:cTn>
                                        <p:tgtEl>
                                          <p:spTgt spid="12"/>
                                        </p:tgtEl>
                                        <p:attrNameLst>
                                          <p:attrName>style.visibility</p:attrName>
                                        </p:attrNameLst>
                                      </p:cBhvr>
                                      <p:to>
                                        <p:strVal val="visible"/>
                                      </p:to>
                                    </p:set>
                                    <p:anim calcmode="lin" valueType="num">
                                      <p:cBhvr>
                                        <p:cTn id="154" dur="500" fill="hold"/>
                                        <p:tgtEl>
                                          <p:spTgt spid="12"/>
                                        </p:tgtEl>
                                        <p:attrNameLst>
                                          <p:attrName>ppt_w</p:attrName>
                                        </p:attrNameLst>
                                      </p:cBhvr>
                                      <p:tavLst>
                                        <p:tav tm="0">
                                          <p:val>
                                            <p:fltVal val="0"/>
                                          </p:val>
                                        </p:tav>
                                        <p:tav tm="100000">
                                          <p:val>
                                            <p:strVal val="#ppt_w"/>
                                          </p:val>
                                        </p:tav>
                                      </p:tavLst>
                                    </p:anim>
                                    <p:anim calcmode="lin" valueType="num">
                                      <p:cBhvr>
                                        <p:cTn id="155" dur="500" fill="hold"/>
                                        <p:tgtEl>
                                          <p:spTgt spid="12"/>
                                        </p:tgtEl>
                                        <p:attrNameLst>
                                          <p:attrName>ppt_h</p:attrName>
                                        </p:attrNameLst>
                                      </p:cBhvr>
                                      <p:tavLst>
                                        <p:tav tm="0">
                                          <p:val>
                                            <p:fltVal val="0"/>
                                          </p:val>
                                        </p:tav>
                                        <p:tav tm="100000">
                                          <p:val>
                                            <p:strVal val="#ppt_h"/>
                                          </p:val>
                                        </p:tav>
                                      </p:tavLst>
                                    </p:anim>
                                    <p:animEffect transition="in" filter="fade">
                                      <p:cBhvr>
                                        <p:cTn id="156" dur="500"/>
                                        <p:tgtEl>
                                          <p:spTgt spid="12"/>
                                        </p:tgtEl>
                                      </p:cBhvr>
                                    </p:animEffect>
                                  </p:childTnLst>
                                </p:cTn>
                              </p:par>
                              <p:par>
                                <p:cTn id="157" presetID="53" presetClass="entr" presetSubtype="0" fill="hold" grpId="0" nodeType="withEffect">
                                  <p:stCondLst>
                                    <p:cond delay="0"/>
                                  </p:stCondLst>
                                  <p:childTnLst>
                                    <p:set>
                                      <p:cBhvr>
                                        <p:cTn id="158" dur="1" fill="hold">
                                          <p:stCondLst>
                                            <p:cond delay="0"/>
                                          </p:stCondLst>
                                        </p:cTn>
                                        <p:tgtEl>
                                          <p:spTgt spid="48"/>
                                        </p:tgtEl>
                                        <p:attrNameLst>
                                          <p:attrName>style.visibility</p:attrName>
                                        </p:attrNameLst>
                                      </p:cBhvr>
                                      <p:to>
                                        <p:strVal val="visible"/>
                                      </p:to>
                                    </p:set>
                                    <p:anim calcmode="lin" valueType="num">
                                      <p:cBhvr>
                                        <p:cTn id="159" dur="500" fill="hold"/>
                                        <p:tgtEl>
                                          <p:spTgt spid="48"/>
                                        </p:tgtEl>
                                        <p:attrNameLst>
                                          <p:attrName>ppt_w</p:attrName>
                                        </p:attrNameLst>
                                      </p:cBhvr>
                                      <p:tavLst>
                                        <p:tav tm="0">
                                          <p:val>
                                            <p:fltVal val="0"/>
                                          </p:val>
                                        </p:tav>
                                        <p:tav tm="100000">
                                          <p:val>
                                            <p:strVal val="#ppt_w"/>
                                          </p:val>
                                        </p:tav>
                                      </p:tavLst>
                                    </p:anim>
                                    <p:anim calcmode="lin" valueType="num">
                                      <p:cBhvr>
                                        <p:cTn id="160" dur="500" fill="hold"/>
                                        <p:tgtEl>
                                          <p:spTgt spid="48"/>
                                        </p:tgtEl>
                                        <p:attrNameLst>
                                          <p:attrName>ppt_h</p:attrName>
                                        </p:attrNameLst>
                                      </p:cBhvr>
                                      <p:tavLst>
                                        <p:tav tm="0">
                                          <p:val>
                                            <p:fltVal val="0"/>
                                          </p:val>
                                        </p:tav>
                                        <p:tav tm="100000">
                                          <p:val>
                                            <p:strVal val="#ppt_h"/>
                                          </p:val>
                                        </p:tav>
                                      </p:tavLst>
                                    </p:anim>
                                    <p:animEffect transition="in" filter="fade">
                                      <p:cBhvr>
                                        <p:cTn id="161" dur="500"/>
                                        <p:tgtEl>
                                          <p:spTgt spid="48"/>
                                        </p:tgtEl>
                                      </p:cBhvr>
                                    </p:animEffect>
                                  </p:childTnLst>
                                </p:cTn>
                              </p:par>
                              <p:par>
                                <p:cTn id="162" presetID="53" presetClass="entr" presetSubtype="0" fill="hold" grpId="0" nodeType="withEffect">
                                  <p:stCondLst>
                                    <p:cond delay="0"/>
                                  </p:stCondLst>
                                  <p:childTnLst>
                                    <p:set>
                                      <p:cBhvr>
                                        <p:cTn id="163" dur="1" fill="hold">
                                          <p:stCondLst>
                                            <p:cond delay="0"/>
                                          </p:stCondLst>
                                        </p:cTn>
                                        <p:tgtEl>
                                          <p:spTgt spid="52"/>
                                        </p:tgtEl>
                                        <p:attrNameLst>
                                          <p:attrName>style.visibility</p:attrName>
                                        </p:attrNameLst>
                                      </p:cBhvr>
                                      <p:to>
                                        <p:strVal val="visible"/>
                                      </p:to>
                                    </p:set>
                                    <p:anim calcmode="lin" valueType="num">
                                      <p:cBhvr>
                                        <p:cTn id="164" dur="500" fill="hold"/>
                                        <p:tgtEl>
                                          <p:spTgt spid="52"/>
                                        </p:tgtEl>
                                        <p:attrNameLst>
                                          <p:attrName>ppt_w</p:attrName>
                                        </p:attrNameLst>
                                      </p:cBhvr>
                                      <p:tavLst>
                                        <p:tav tm="0">
                                          <p:val>
                                            <p:fltVal val="0"/>
                                          </p:val>
                                        </p:tav>
                                        <p:tav tm="100000">
                                          <p:val>
                                            <p:strVal val="#ppt_w"/>
                                          </p:val>
                                        </p:tav>
                                      </p:tavLst>
                                    </p:anim>
                                    <p:anim calcmode="lin" valueType="num">
                                      <p:cBhvr>
                                        <p:cTn id="165" dur="500" fill="hold"/>
                                        <p:tgtEl>
                                          <p:spTgt spid="52"/>
                                        </p:tgtEl>
                                        <p:attrNameLst>
                                          <p:attrName>ppt_h</p:attrName>
                                        </p:attrNameLst>
                                      </p:cBhvr>
                                      <p:tavLst>
                                        <p:tav tm="0">
                                          <p:val>
                                            <p:fltVal val="0"/>
                                          </p:val>
                                        </p:tav>
                                        <p:tav tm="100000">
                                          <p:val>
                                            <p:strVal val="#ppt_h"/>
                                          </p:val>
                                        </p:tav>
                                      </p:tavLst>
                                    </p:anim>
                                    <p:animEffect transition="in" filter="fade">
                                      <p:cBhvr>
                                        <p:cTn id="166" dur="500"/>
                                        <p:tgtEl>
                                          <p:spTgt spid="52"/>
                                        </p:tgtEl>
                                      </p:cBhvr>
                                    </p:animEffect>
                                  </p:childTnLst>
                                </p:cTn>
                              </p:par>
                            </p:childTnLst>
                          </p:cTn>
                        </p:par>
                        <p:par>
                          <p:cTn id="167" fill="hold">
                            <p:stCondLst>
                              <p:cond delay="3000"/>
                            </p:stCondLst>
                            <p:childTnLst>
                              <p:par>
                                <p:cTn id="168" presetID="53" presetClass="entr" presetSubtype="0" fill="hold" grpId="0" nodeType="afterEffect">
                                  <p:stCondLst>
                                    <p:cond delay="0"/>
                                  </p:stCondLst>
                                  <p:childTnLst>
                                    <p:set>
                                      <p:cBhvr>
                                        <p:cTn id="169" dur="1" fill="hold">
                                          <p:stCondLst>
                                            <p:cond delay="0"/>
                                          </p:stCondLst>
                                        </p:cTn>
                                        <p:tgtEl>
                                          <p:spTgt spid="13"/>
                                        </p:tgtEl>
                                        <p:attrNameLst>
                                          <p:attrName>style.visibility</p:attrName>
                                        </p:attrNameLst>
                                      </p:cBhvr>
                                      <p:to>
                                        <p:strVal val="visible"/>
                                      </p:to>
                                    </p:set>
                                    <p:anim calcmode="lin" valueType="num">
                                      <p:cBhvr>
                                        <p:cTn id="170" dur="500" fill="hold"/>
                                        <p:tgtEl>
                                          <p:spTgt spid="13"/>
                                        </p:tgtEl>
                                        <p:attrNameLst>
                                          <p:attrName>ppt_w</p:attrName>
                                        </p:attrNameLst>
                                      </p:cBhvr>
                                      <p:tavLst>
                                        <p:tav tm="0">
                                          <p:val>
                                            <p:fltVal val="0"/>
                                          </p:val>
                                        </p:tav>
                                        <p:tav tm="100000">
                                          <p:val>
                                            <p:strVal val="#ppt_w"/>
                                          </p:val>
                                        </p:tav>
                                      </p:tavLst>
                                    </p:anim>
                                    <p:anim calcmode="lin" valueType="num">
                                      <p:cBhvr>
                                        <p:cTn id="171" dur="500" fill="hold"/>
                                        <p:tgtEl>
                                          <p:spTgt spid="13"/>
                                        </p:tgtEl>
                                        <p:attrNameLst>
                                          <p:attrName>ppt_h</p:attrName>
                                        </p:attrNameLst>
                                      </p:cBhvr>
                                      <p:tavLst>
                                        <p:tav tm="0">
                                          <p:val>
                                            <p:fltVal val="0"/>
                                          </p:val>
                                        </p:tav>
                                        <p:tav tm="100000">
                                          <p:val>
                                            <p:strVal val="#ppt_h"/>
                                          </p:val>
                                        </p:tav>
                                      </p:tavLst>
                                    </p:anim>
                                    <p:animEffect transition="in" filter="fade">
                                      <p:cBhvr>
                                        <p:cTn id="172" dur="500"/>
                                        <p:tgtEl>
                                          <p:spTgt spid="13"/>
                                        </p:tgtEl>
                                      </p:cBhvr>
                                    </p:animEffect>
                                  </p:childTnLst>
                                </p:cTn>
                              </p:par>
                              <p:par>
                                <p:cTn id="173" presetID="53" presetClass="entr" presetSubtype="0" fill="hold" grpId="0" nodeType="withEffect">
                                  <p:stCondLst>
                                    <p:cond delay="0"/>
                                  </p:stCondLst>
                                  <p:childTnLst>
                                    <p:set>
                                      <p:cBhvr>
                                        <p:cTn id="174" dur="1" fill="hold">
                                          <p:stCondLst>
                                            <p:cond delay="0"/>
                                          </p:stCondLst>
                                        </p:cTn>
                                        <p:tgtEl>
                                          <p:spTgt spid="49"/>
                                        </p:tgtEl>
                                        <p:attrNameLst>
                                          <p:attrName>style.visibility</p:attrName>
                                        </p:attrNameLst>
                                      </p:cBhvr>
                                      <p:to>
                                        <p:strVal val="visible"/>
                                      </p:to>
                                    </p:set>
                                    <p:anim calcmode="lin" valueType="num">
                                      <p:cBhvr>
                                        <p:cTn id="175" dur="500" fill="hold"/>
                                        <p:tgtEl>
                                          <p:spTgt spid="49"/>
                                        </p:tgtEl>
                                        <p:attrNameLst>
                                          <p:attrName>ppt_w</p:attrName>
                                        </p:attrNameLst>
                                      </p:cBhvr>
                                      <p:tavLst>
                                        <p:tav tm="0">
                                          <p:val>
                                            <p:fltVal val="0"/>
                                          </p:val>
                                        </p:tav>
                                        <p:tav tm="100000">
                                          <p:val>
                                            <p:strVal val="#ppt_w"/>
                                          </p:val>
                                        </p:tav>
                                      </p:tavLst>
                                    </p:anim>
                                    <p:anim calcmode="lin" valueType="num">
                                      <p:cBhvr>
                                        <p:cTn id="176" dur="500" fill="hold"/>
                                        <p:tgtEl>
                                          <p:spTgt spid="49"/>
                                        </p:tgtEl>
                                        <p:attrNameLst>
                                          <p:attrName>ppt_h</p:attrName>
                                        </p:attrNameLst>
                                      </p:cBhvr>
                                      <p:tavLst>
                                        <p:tav tm="0">
                                          <p:val>
                                            <p:fltVal val="0"/>
                                          </p:val>
                                        </p:tav>
                                        <p:tav tm="100000">
                                          <p:val>
                                            <p:strVal val="#ppt_h"/>
                                          </p:val>
                                        </p:tav>
                                      </p:tavLst>
                                    </p:anim>
                                    <p:animEffect transition="in" filter="fade">
                                      <p:cBhvr>
                                        <p:cTn id="177" dur="500"/>
                                        <p:tgtEl>
                                          <p:spTgt spid="49"/>
                                        </p:tgtEl>
                                      </p:cBhvr>
                                    </p:animEffect>
                                  </p:childTnLst>
                                </p:cTn>
                              </p:par>
                              <p:par>
                                <p:cTn id="178" presetID="53" presetClass="entr" presetSubtype="0" fill="hold" grpId="0" nodeType="withEffect">
                                  <p:stCondLst>
                                    <p:cond delay="0"/>
                                  </p:stCondLst>
                                  <p:childTnLst>
                                    <p:set>
                                      <p:cBhvr>
                                        <p:cTn id="179" dur="1" fill="hold">
                                          <p:stCondLst>
                                            <p:cond delay="0"/>
                                          </p:stCondLst>
                                        </p:cTn>
                                        <p:tgtEl>
                                          <p:spTgt spid="53"/>
                                        </p:tgtEl>
                                        <p:attrNameLst>
                                          <p:attrName>style.visibility</p:attrName>
                                        </p:attrNameLst>
                                      </p:cBhvr>
                                      <p:to>
                                        <p:strVal val="visible"/>
                                      </p:to>
                                    </p:set>
                                    <p:anim calcmode="lin" valueType="num">
                                      <p:cBhvr>
                                        <p:cTn id="180" dur="500" fill="hold"/>
                                        <p:tgtEl>
                                          <p:spTgt spid="53"/>
                                        </p:tgtEl>
                                        <p:attrNameLst>
                                          <p:attrName>ppt_w</p:attrName>
                                        </p:attrNameLst>
                                      </p:cBhvr>
                                      <p:tavLst>
                                        <p:tav tm="0">
                                          <p:val>
                                            <p:fltVal val="0"/>
                                          </p:val>
                                        </p:tav>
                                        <p:tav tm="100000">
                                          <p:val>
                                            <p:strVal val="#ppt_w"/>
                                          </p:val>
                                        </p:tav>
                                      </p:tavLst>
                                    </p:anim>
                                    <p:anim calcmode="lin" valueType="num">
                                      <p:cBhvr>
                                        <p:cTn id="181" dur="500" fill="hold"/>
                                        <p:tgtEl>
                                          <p:spTgt spid="53"/>
                                        </p:tgtEl>
                                        <p:attrNameLst>
                                          <p:attrName>ppt_h</p:attrName>
                                        </p:attrNameLst>
                                      </p:cBhvr>
                                      <p:tavLst>
                                        <p:tav tm="0">
                                          <p:val>
                                            <p:fltVal val="0"/>
                                          </p:val>
                                        </p:tav>
                                        <p:tav tm="100000">
                                          <p:val>
                                            <p:strVal val="#ppt_h"/>
                                          </p:val>
                                        </p:tav>
                                      </p:tavLst>
                                    </p:anim>
                                    <p:animEffect transition="in" filter="fade">
                                      <p:cBhvr>
                                        <p:cTn id="182" dur="500"/>
                                        <p:tgtEl>
                                          <p:spTgt spid="53"/>
                                        </p:tgtEl>
                                      </p:cBhvr>
                                    </p:animEffect>
                                  </p:childTnLst>
                                </p:cTn>
                              </p:par>
                            </p:childTnLst>
                          </p:cTn>
                        </p:par>
                      </p:childTnLst>
                    </p:cTn>
                  </p:par>
                  <p:par>
                    <p:cTn id="183" fill="hold">
                      <p:stCondLst>
                        <p:cond delay="indefinite"/>
                      </p:stCondLst>
                      <p:childTnLst>
                        <p:par>
                          <p:cTn id="184" fill="hold">
                            <p:stCondLst>
                              <p:cond delay="0"/>
                            </p:stCondLst>
                            <p:childTnLst>
                              <p:par>
                                <p:cTn id="185" presetID="12" presetClass="entr" presetSubtype="4" fill="hold" nodeType="clickEffect">
                                  <p:stCondLst>
                                    <p:cond delay="0"/>
                                  </p:stCondLst>
                                  <p:childTnLst>
                                    <p:set>
                                      <p:cBhvr>
                                        <p:cTn id="186" dur="1" fill="hold">
                                          <p:stCondLst>
                                            <p:cond delay="0"/>
                                          </p:stCondLst>
                                        </p:cTn>
                                        <p:tgtEl>
                                          <p:spTgt spid="5">
                                            <p:txEl>
                                              <p:pRg st="0" end="0"/>
                                            </p:txEl>
                                          </p:spTgt>
                                        </p:tgtEl>
                                        <p:attrNameLst>
                                          <p:attrName>style.visibility</p:attrName>
                                        </p:attrNameLst>
                                      </p:cBhvr>
                                      <p:to>
                                        <p:strVal val="visible"/>
                                      </p:to>
                                    </p:set>
                                    <p:animEffect transition="in" filter="slide(fromBottom)">
                                      <p:cBhvr>
                                        <p:cTn id="187" dur="500"/>
                                        <p:tgtEl>
                                          <p:spTgt spid="5">
                                            <p:txEl>
                                              <p:pRg st="0" end="0"/>
                                            </p:txEl>
                                          </p:spTgt>
                                        </p:tgtEl>
                                      </p:cBhvr>
                                    </p:animEffect>
                                  </p:childTnLst>
                                </p:cTn>
                              </p:par>
                            </p:childTnLst>
                          </p:cTn>
                        </p:par>
                        <p:par>
                          <p:cTn id="188" fill="hold">
                            <p:stCondLst>
                              <p:cond delay="500"/>
                            </p:stCondLst>
                            <p:childTnLst>
                              <p:par>
                                <p:cTn id="189" presetID="53" presetClass="entr" presetSubtype="0"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 calcmode="lin" valueType="num">
                                      <p:cBhvr>
                                        <p:cTn id="191" dur="500" fill="hold"/>
                                        <p:tgtEl>
                                          <p:spTgt spid="54"/>
                                        </p:tgtEl>
                                        <p:attrNameLst>
                                          <p:attrName>ppt_w</p:attrName>
                                        </p:attrNameLst>
                                      </p:cBhvr>
                                      <p:tavLst>
                                        <p:tav tm="0">
                                          <p:val>
                                            <p:fltVal val="0"/>
                                          </p:val>
                                        </p:tav>
                                        <p:tav tm="100000">
                                          <p:val>
                                            <p:strVal val="#ppt_w"/>
                                          </p:val>
                                        </p:tav>
                                      </p:tavLst>
                                    </p:anim>
                                    <p:anim calcmode="lin" valueType="num">
                                      <p:cBhvr>
                                        <p:cTn id="192" dur="500" fill="hold"/>
                                        <p:tgtEl>
                                          <p:spTgt spid="54"/>
                                        </p:tgtEl>
                                        <p:attrNameLst>
                                          <p:attrName>ppt_h</p:attrName>
                                        </p:attrNameLst>
                                      </p:cBhvr>
                                      <p:tavLst>
                                        <p:tav tm="0">
                                          <p:val>
                                            <p:fltVal val="0"/>
                                          </p:val>
                                        </p:tav>
                                        <p:tav tm="100000">
                                          <p:val>
                                            <p:strVal val="#ppt_h"/>
                                          </p:val>
                                        </p:tav>
                                      </p:tavLst>
                                    </p:anim>
                                    <p:animEffect transition="in" filter="fade">
                                      <p:cBhvr>
                                        <p:cTn id="193" dur="500"/>
                                        <p:tgtEl>
                                          <p:spTgt spid="54"/>
                                        </p:tgtEl>
                                      </p:cBhvr>
                                    </p:animEffect>
                                  </p:childTnLst>
                                </p:cTn>
                              </p:par>
                            </p:childTnLst>
                          </p:cTn>
                        </p:par>
                        <p:par>
                          <p:cTn id="194" fill="hold">
                            <p:stCondLst>
                              <p:cond delay="1000"/>
                            </p:stCondLst>
                            <p:childTnLst>
                              <p:par>
                                <p:cTn id="195" presetID="22" presetClass="entr" presetSubtype="2" fill="hold" grpId="0" nodeType="afterEffect">
                                  <p:stCondLst>
                                    <p:cond delay="0"/>
                                  </p:stCondLst>
                                  <p:childTnLst>
                                    <p:set>
                                      <p:cBhvr>
                                        <p:cTn id="196" dur="1" fill="hold">
                                          <p:stCondLst>
                                            <p:cond delay="0"/>
                                          </p:stCondLst>
                                        </p:cTn>
                                        <p:tgtEl>
                                          <p:spTgt spid="59"/>
                                        </p:tgtEl>
                                        <p:attrNameLst>
                                          <p:attrName>style.visibility</p:attrName>
                                        </p:attrNameLst>
                                      </p:cBhvr>
                                      <p:to>
                                        <p:strVal val="visible"/>
                                      </p:to>
                                    </p:set>
                                    <p:animEffect transition="in" filter="wipe(right)">
                                      <p:cBhvr>
                                        <p:cTn id="197" dur="500"/>
                                        <p:tgtEl>
                                          <p:spTgt spid="59"/>
                                        </p:tgtEl>
                                      </p:cBhvr>
                                    </p:animEffect>
                                  </p:childTnLst>
                                </p:cTn>
                              </p:par>
                            </p:childTnLst>
                          </p:cTn>
                        </p:par>
                        <p:par>
                          <p:cTn id="198" fill="hold">
                            <p:stCondLst>
                              <p:cond delay="1500"/>
                            </p:stCondLst>
                            <p:childTnLst>
                              <p:par>
                                <p:cTn id="199" presetID="53" presetClass="entr" presetSubtype="0" fill="hold" grpId="0" nodeType="afterEffect">
                                  <p:stCondLst>
                                    <p:cond delay="0"/>
                                  </p:stCondLst>
                                  <p:childTnLst>
                                    <p:set>
                                      <p:cBhvr>
                                        <p:cTn id="200" dur="1" fill="hold">
                                          <p:stCondLst>
                                            <p:cond delay="0"/>
                                          </p:stCondLst>
                                        </p:cTn>
                                        <p:tgtEl>
                                          <p:spTgt spid="55"/>
                                        </p:tgtEl>
                                        <p:attrNameLst>
                                          <p:attrName>style.visibility</p:attrName>
                                        </p:attrNameLst>
                                      </p:cBhvr>
                                      <p:to>
                                        <p:strVal val="visible"/>
                                      </p:to>
                                    </p:set>
                                    <p:anim calcmode="lin" valueType="num">
                                      <p:cBhvr>
                                        <p:cTn id="201" dur="1000" fill="hold"/>
                                        <p:tgtEl>
                                          <p:spTgt spid="55"/>
                                        </p:tgtEl>
                                        <p:attrNameLst>
                                          <p:attrName>ppt_w</p:attrName>
                                        </p:attrNameLst>
                                      </p:cBhvr>
                                      <p:tavLst>
                                        <p:tav tm="0">
                                          <p:val>
                                            <p:fltVal val="0"/>
                                          </p:val>
                                        </p:tav>
                                        <p:tav tm="100000">
                                          <p:val>
                                            <p:strVal val="#ppt_w"/>
                                          </p:val>
                                        </p:tav>
                                      </p:tavLst>
                                    </p:anim>
                                    <p:anim calcmode="lin" valueType="num">
                                      <p:cBhvr>
                                        <p:cTn id="202" dur="1000" fill="hold"/>
                                        <p:tgtEl>
                                          <p:spTgt spid="55"/>
                                        </p:tgtEl>
                                        <p:attrNameLst>
                                          <p:attrName>ppt_h</p:attrName>
                                        </p:attrNameLst>
                                      </p:cBhvr>
                                      <p:tavLst>
                                        <p:tav tm="0">
                                          <p:val>
                                            <p:fltVal val="0"/>
                                          </p:val>
                                        </p:tav>
                                        <p:tav tm="100000">
                                          <p:val>
                                            <p:strVal val="#ppt_h"/>
                                          </p:val>
                                        </p:tav>
                                      </p:tavLst>
                                    </p:anim>
                                    <p:animEffect transition="in" filter="fade">
                                      <p:cBhvr>
                                        <p:cTn id="203" dur="1000"/>
                                        <p:tgtEl>
                                          <p:spTgt spid="55"/>
                                        </p:tgtEl>
                                      </p:cBhvr>
                                    </p:animEffect>
                                  </p:childTnLst>
                                </p:cTn>
                              </p:par>
                              <p:par>
                                <p:cTn id="204" presetID="42" presetClass="path" presetSubtype="0" accel="50000" decel="50000" fill="hold" grpId="1" nodeType="withEffect">
                                  <p:stCondLst>
                                    <p:cond delay="0"/>
                                  </p:stCondLst>
                                  <p:childTnLst>
                                    <p:animMotion origin="layout" path="M 0.00104 -0.17801 L -8.33333E-7 -1.11111E-6 " pathEditMode="relative" rAng="0" ptsTypes="AA">
                                      <p:cBhvr>
                                        <p:cTn id="205" dur="1000" fill="hold"/>
                                        <p:tgtEl>
                                          <p:spTgt spid="55"/>
                                        </p:tgtEl>
                                        <p:attrNameLst>
                                          <p:attrName>ppt_x</p:attrName>
                                          <p:attrName>ppt_y</p:attrName>
                                        </p:attrNameLst>
                                      </p:cBhvr>
                                      <p:rCtr x="-1" y="89"/>
                                    </p:animMotion>
                                  </p:childTnLst>
                                </p:cTn>
                              </p:par>
                            </p:childTnLst>
                          </p:cTn>
                        </p:par>
                        <p:par>
                          <p:cTn id="206" fill="hold">
                            <p:stCondLst>
                              <p:cond delay="2500"/>
                            </p:stCondLst>
                            <p:childTnLst>
                              <p:par>
                                <p:cTn id="207" presetID="53" presetClass="entr" presetSubtype="0" fill="hold" grpId="0" nodeType="afterEffect">
                                  <p:stCondLst>
                                    <p:cond delay="0"/>
                                  </p:stCondLst>
                                  <p:childTnLst>
                                    <p:set>
                                      <p:cBhvr>
                                        <p:cTn id="208" dur="1" fill="hold">
                                          <p:stCondLst>
                                            <p:cond delay="0"/>
                                          </p:stCondLst>
                                        </p:cTn>
                                        <p:tgtEl>
                                          <p:spTgt spid="61"/>
                                        </p:tgtEl>
                                        <p:attrNameLst>
                                          <p:attrName>style.visibility</p:attrName>
                                        </p:attrNameLst>
                                      </p:cBhvr>
                                      <p:to>
                                        <p:strVal val="visible"/>
                                      </p:to>
                                    </p:set>
                                    <p:anim calcmode="lin" valueType="num">
                                      <p:cBhvr>
                                        <p:cTn id="209" dur="500" fill="hold"/>
                                        <p:tgtEl>
                                          <p:spTgt spid="61"/>
                                        </p:tgtEl>
                                        <p:attrNameLst>
                                          <p:attrName>ppt_w</p:attrName>
                                        </p:attrNameLst>
                                      </p:cBhvr>
                                      <p:tavLst>
                                        <p:tav tm="0">
                                          <p:val>
                                            <p:fltVal val="0"/>
                                          </p:val>
                                        </p:tav>
                                        <p:tav tm="100000">
                                          <p:val>
                                            <p:strVal val="#ppt_w"/>
                                          </p:val>
                                        </p:tav>
                                      </p:tavLst>
                                    </p:anim>
                                    <p:anim calcmode="lin" valueType="num">
                                      <p:cBhvr>
                                        <p:cTn id="210" dur="500" fill="hold"/>
                                        <p:tgtEl>
                                          <p:spTgt spid="61"/>
                                        </p:tgtEl>
                                        <p:attrNameLst>
                                          <p:attrName>ppt_h</p:attrName>
                                        </p:attrNameLst>
                                      </p:cBhvr>
                                      <p:tavLst>
                                        <p:tav tm="0">
                                          <p:val>
                                            <p:fltVal val="0"/>
                                          </p:val>
                                        </p:tav>
                                        <p:tav tm="100000">
                                          <p:val>
                                            <p:strVal val="#ppt_h"/>
                                          </p:val>
                                        </p:tav>
                                      </p:tavLst>
                                    </p:anim>
                                    <p:animEffect transition="in" filter="fade">
                                      <p:cBhvr>
                                        <p:cTn id="211" dur="500"/>
                                        <p:tgtEl>
                                          <p:spTgt spid="61"/>
                                        </p:tgtEl>
                                      </p:cBhvr>
                                    </p:animEffect>
                                  </p:childTnLst>
                                </p:cTn>
                              </p:par>
                            </p:childTnLst>
                          </p:cTn>
                        </p:par>
                      </p:childTnLst>
                    </p:cTn>
                  </p:par>
                  <p:par>
                    <p:cTn id="212" fill="hold">
                      <p:stCondLst>
                        <p:cond delay="indefinite"/>
                      </p:stCondLst>
                      <p:childTnLst>
                        <p:par>
                          <p:cTn id="213" fill="hold">
                            <p:stCondLst>
                              <p:cond delay="0"/>
                            </p:stCondLst>
                            <p:childTnLst>
                              <p:par>
                                <p:cTn id="214" presetID="12" presetClass="entr" presetSubtype="4" fill="hold" nodeType="clickEffect">
                                  <p:stCondLst>
                                    <p:cond delay="0"/>
                                  </p:stCondLst>
                                  <p:childTnLst>
                                    <p:set>
                                      <p:cBhvr>
                                        <p:cTn id="215" dur="1" fill="hold">
                                          <p:stCondLst>
                                            <p:cond delay="0"/>
                                          </p:stCondLst>
                                        </p:cTn>
                                        <p:tgtEl>
                                          <p:spTgt spid="5">
                                            <p:txEl>
                                              <p:pRg st="3" end="3"/>
                                            </p:txEl>
                                          </p:spTgt>
                                        </p:tgtEl>
                                        <p:attrNameLst>
                                          <p:attrName>style.visibility</p:attrName>
                                        </p:attrNameLst>
                                      </p:cBhvr>
                                      <p:to>
                                        <p:strVal val="visible"/>
                                      </p:to>
                                    </p:set>
                                    <p:animEffect transition="in" filter="slide(fromBottom)">
                                      <p:cBhvr>
                                        <p:cTn id="216" dur="500"/>
                                        <p:tgtEl>
                                          <p:spTgt spid="5">
                                            <p:txEl>
                                              <p:pRg st="3" end="3"/>
                                            </p:txEl>
                                          </p:spTgt>
                                        </p:tgtEl>
                                      </p:cBhvr>
                                    </p:animEffect>
                                  </p:childTnLst>
                                </p:cTn>
                              </p:par>
                              <p:par>
                                <p:cTn id="217" presetID="9" presetClass="exit" presetSubtype="0" fill="hold" grpId="2" nodeType="withEffect">
                                  <p:stCondLst>
                                    <p:cond delay="0"/>
                                  </p:stCondLst>
                                  <p:childTnLst>
                                    <p:animEffect transition="out" filter="dissolve">
                                      <p:cBhvr>
                                        <p:cTn id="218" dur="500"/>
                                        <p:tgtEl>
                                          <p:spTgt spid="55"/>
                                        </p:tgtEl>
                                      </p:cBhvr>
                                    </p:animEffect>
                                    <p:set>
                                      <p:cBhvr>
                                        <p:cTn id="219" dur="1" fill="hold">
                                          <p:stCondLst>
                                            <p:cond delay="499"/>
                                          </p:stCondLst>
                                        </p:cTn>
                                        <p:tgtEl>
                                          <p:spTgt spid="55"/>
                                        </p:tgtEl>
                                        <p:attrNameLst>
                                          <p:attrName>style.visibility</p:attrName>
                                        </p:attrNameLst>
                                      </p:cBhvr>
                                      <p:to>
                                        <p:strVal val="hidden"/>
                                      </p:to>
                                    </p:set>
                                  </p:childTnLst>
                                </p:cTn>
                              </p:par>
                            </p:childTnLst>
                          </p:cTn>
                        </p:par>
                        <p:par>
                          <p:cTn id="220" fill="hold">
                            <p:stCondLst>
                              <p:cond delay="500"/>
                            </p:stCondLst>
                            <p:childTnLst>
                              <p:par>
                                <p:cTn id="221" presetID="53" presetClass="entr" presetSubtype="0" fill="hold" grpId="0" nodeType="afterEffect">
                                  <p:stCondLst>
                                    <p:cond delay="0"/>
                                  </p:stCondLst>
                                  <p:childTnLst>
                                    <p:set>
                                      <p:cBhvr>
                                        <p:cTn id="222" dur="1" fill="hold">
                                          <p:stCondLst>
                                            <p:cond delay="0"/>
                                          </p:stCondLst>
                                        </p:cTn>
                                        <p:tgtEl>
                                          <p:spTgt spid="56"/>
                                        </p:tgtEl>
                                        <p:attrNameLst>
                                          <p:attrName>style.visibility</p:attrName>
                                        </p:attrNameLst>
                                      </p:cBhvr>
                                      <p:to>
                                        <p:strVal val="visible"/>
                                      </p:to>
                                    </p:set>
                                    <p:anim calcmode="lin" valueType="num">
                                      <p:cBhvr>
                                        <p:cTn id="223" dur="500" fill="hold"/>
                                        <p:tgtEl>
                                          <p:spTgt spid="56"/>
                                        </p:tgtEl>
                                        <p:attrNameLst>
                                          <p:attrName>ppt_w</p:attrName>
                                        </p:attrNameLst>
                                      </p:cBhvr>
                                      <p:tavLst>
                                        <p:tav tm="0">
                                          <p:val>
                                            <p:fltVal val="0"/>
                                          </p:val>
                                        </p:tav>
                                        <p:tav tm="100000">
                                          <p:val>
                                            <p:strVal val="#ppt_w"/>
                                          </p:val>
                                        </p:tav>
                                      </p:tavLst>
                                    </p:anim>
                                    <p:anim calcmode="lin" valueType="num">
                                      <p:cBhvr>
                                        <p:cTn id="224" dur="500" fill="hold"/>
                                        <p:tgtEl>
                                          <p:spTgt spid="56"/>
                                        </p:tgtEl>
                                        <p:attrNameLst>
                                          <p:attrName>ppt_h</p:attrName>
                                        </p:attrNameLst>
                                      </p:cBhvr>
                                      <p:tavLst>
                                        <p:tav tm="0">
                                          <p:val>
                                            <p:fltVal val="0"/>
                                          </p:val>
                                        </p:tav>
                                        <p:tav tm="100000">
                                          <p:val>
                                            <p:strVal val="#ppt_h"/>
                                          </p:val>
                                        </p:tav>
                                      </p:tavLst>
                                    </p:anim>
                                    <p:animEffect transition="in" filter="fade">
                                      <p:cBhvr>
                                        <p:cTn id="225" dur="500"/>
                                        <p:tgtEl>
                                          <p:spTgt spid="56"/>
                                        </p:tgtEl>
                                      </p:cBhvr>
                                    </p:animEffect>
                                  </p:childTnLst>
                                </p:cTn>
                              </p:par>
                            </p:childTnLst>
                          </p:cTn>
                        </p:par>
                      </p:childTnLst>
                    </p:cTn>
                  </p:par>
                  <p:par>
                    <p:cTn id="226" fill="hold">
                      <p:stCondLst>
                        <p:cond delay="indefinite"/>
                      </p:stCondLst>
                      <p:childTnLst>
                        <p:par>
                          <p:cTn id="227" fill="hold">
                            <p:stCondLst>
                              <p:cond delay="0"/>
                            </p:stCondLst>
                            <p:childTnLst>
                              <p:par>
                                <p:cTn id="228" presetID="12" presetClass="entr" presetSubtype="4" fill="hold" nodeType="clickEffect">
                                  <p:stCondLst>
                                    <p:cond delay="0"/>
                                  </p:stCondLst>
                                  <p:childTnLst>
                                    <p:set>
                                      <p:cBhvr>
                                        <p:cTn id="229" dur="1" fill="hold">
                                          <p:stCondLst>
                                            <p:cond delay="0"/>
                                          </p:stCondLst>
                                        </p:cTn>
                                        <p:tgtEl>
                                          <p:spTgt spid="5">
                                            <p:txEl>
                                              <p:pRg st="5" end="5"/>
                                            </p:txEl>
                                          </p:spTgt>
                                        </p:tgtEl>
                                        <p:attrNameLst>
                                          <p:attrName>style.visibility</p:attrName>
                                        </p:attrNameLst>
                                      </p:cBhvr>
                                      <p:to>
                                        <p:strVal val="visible"/>
                                      </p:to>
                                    </p:set>
                                    <p:animEffect transition="in" filter="slide(fromBottom)">
                                      <p:cBhvr>
                                        <p:cTn id="230" dur="500"/>
                                        <p:tgtEl>
                                          <p:spTgt spid="5">
                                            <p:txEl>
                                              <p:pRg st="5" end="5"/>
                                            </p:txEl>
                                          </p:spTgt>
                                        </p:tgtEl>
                                      </p:cBhvr>
                                    </p:animEffect>
                                  </p:childTnLst>
                                </p:cTn>
                              </p:par>
                            </p:childTnLst>
                          </p:cTn>
                        </p:par>
                        <p:par>
                          <p:cTn id="231" fill="hold">
                            <p:stCondLst>
                              <p:cond delay="500"/>
                            </p:stCondLst>
                            <p:childTnLst>
                              <p:par>
                                <p:cTn id="232" presetID="12" presetClass="entr" presetSubtype="4" fill="hold" nodeType="afterEffect">
                                  <p:stCondLst>
                                    <p:cond delay="0"/>
                                  </p:stCondLst>
                                  <p:childTnLst>
                                    <p:set>
                                      <p:cBhvr>
                                        <p:cTn id="233" dur="1" fill="hold">
                                          <p:stCondLst>
                                            <p:cond delay="0"/>
                                          </p:stCondLst>
                                        </p:cTn>
                                        <p:tgtEl>
                                          <p:spTgt spid="5">
                                            <p:txEl>
                                              <p:pRg st="6" end="6"/>
                                            </p:txEl>
                                          </p:spTgt>
                                        </p:tgtEl>
                                        <p:attrNameLst>
                                          <p:attrName>style.visibility</p:attrName>
                                        </p:attrNameLst>
                                      </p:cBhvr>
                                      <p:to>
                                        <p:strVal val="visible"/>
                                      </p:to>
                                    </p:set>
                                    <p:animEffect transition="in" filter="slide(fromBottom)">
                                      <p:cBhvr>
                                        <p:cTn id="234" dur="500"/>
                                        <p:tgtEl>
                                          <p:spTgt spid="5">
                                            <p:txEl>
                                              <p:pRg st="6" end="6"/>
                                            </p:txEl>
                                          </p:spTgt>
                                        </p:tgtEl>
                                      </p:cBhvr>
                                    </p:animEffect>
                                  </p:childTnLst>
                                </p:cTn>
                              </p:par>
                              <p:par>
                                <p:cTn id="235" presetID="53" presetClass="entr" presetSubtype="0" fill="hold" grpId="0" nodeType="withEffect">
                                  <p:stCondLst>
                                    <p:cond delay="0"/>
                                  </p:stCondLst>
                                  <p:childTnLst>
                                    <p:set>
                                      <p:cBhvr>
                                        <p:cTn id="236" dur="1" fill="hold">
                                          <p:stCondLst>
                                            <p:cond delay="0"/>
                                          </p:stCondLst>
                                        </p:cTn>
                                        <p:tgtEl>
                                          <p:spTgt spid="57"/>
                                        </p:tgtEl>
                                        <p:attrNameLst>
                                          <p:attrName>style.visibility</p:attrName>
                                        </p:attrNameLst>
                                      </p:cBhvr>
                                      <p:to>
                                        <p:strVal val="visible"/>
                                      </p:to>
                                    </p:set>
                                    <p:anim calcmode="lin" valueType="num">
                                      <p:cBhvr>
                                        <p:cTn id="237" dur="500" fill="hold"/>
                                        <p:tgtEl>
                                          <p:spTgt spid="57"/>
                                        </p:tgtEl>
                                        <p:attrNameLst>
                                          <p:attrName>ppt_w</p:attrName>
                                        </p:attrNameLst>
                                      </p:cBhvr>
                                      <p:tavLst>
                                        <p:tav tm="0">
                                          <p:val>
                                            <p:fltVal val="0"/>
                                          </p:val>
                                        </p:tav>
                                        <p:tav tm="100000">
                                          <p:val>
                                            <p:strVal val="#ppt_w"/>
                                          </p:val>
                                        </p:tav>
                                      </p:tavLst>
                                    </p:anim>
                                    <p:anim calcmode="lin" valueType="num">
                                      <p:cBhvr>
                                        <p:cTn id="238" dur="500" fill="hold"/>
                                        <p:tgtEl>
                                          <p:spTgt spid="57"/>
                                        </p:tgtEl>
                                        <p:attrNameLst>
                                          <p:attrName>ppt_h</p:attrName>
                                        </p:attrNameLst>
                                      </p:cBhvr>
                                      <p:tavLst>
                                        <p:tav tm="0">
                                          <p:val>
                                            <p:fltVal val="0"/>
                                          </p:val>
                                        </p:tav>
                                        <p:tav tm="100000">
                                          <p:val>
                                            <p:strVal val="#ppt_h"/>
                                          </p:val>
                                        </p:tav>
                                      </p:tavLst>
                                    </p:anim>
                                    <p:animEffect transition="in" filter="fade">
                                      <p:cBhvr>
                                        <p:cTn id="239" dur="500"/>
                                        <p:tgtEl>
                                          <p:spTgt spid="57"/>
                                        </p:tgtEl>
                                      </p:cBhvr>
                                    </p:animEffect>
                                  </p:childTnLst>
                                </p:cTn>
                              </p:par>
                            </p:childTnLst>
                          </p:cTn>
                        </p:par>
                        <p:par>
                          <p:cTn id="240" fill="hold">
                            <p:stCondLst>
                              <p:cond delay="1000"/>
                            </p:stCondLst>
                            <p:childTnLst>
                              <p:par>
                                <p:cTn id="241" presetID="12" presetClass="entr" presetSubtype="4" fill="hold" nodeType="afterEffect">
                                  <p:stCondLst>
                                    <p:cond delay="0"/>
                                  </p:stCondLst>
                                  <p:childTnLst>
                                    <p:set>
                                      <p:cBhvr>
                                        <p:cTn id="242" dur="1" fill="hold">
                                          <p:stCondLst>
                                            <p:cond delay="0"/>
                                          </p:stCondLst>
                                        </p:cTn>
                                        <p:tgtEl>
                                          <p:spTgt spid="5">
                                            <p:txEl>
                                              <p:pRg st="7" end="7"/>
                                            </p:txEl>
                                          </p:spTgt>
                                        </p:tgtEl>
                                        <p:attrNameLst>
                                          <p:attrName>style.visibility</p:attrName>
                                        </p:attrNameLst>
                                      </p:cBhvr>
                                      <p:to>
                                        <p:strVal val="visible"/>
                                      </p:to>
                                    </p:set>
                                    <p:animEffect transition="in" filter="slide(fromBottom)">
                                      <p:cBhvr>
                                        <p:cTn id="243" dur="500"/>
                                        <p:tgtEl>
                                          <p:spTgt spid="5">
                                            <p:txEl>
                                              <p:pRg st="7" end="7"/>
                                            </p:txEl>
                                          </p:spTgt>
                                        </p:tgtEl>
                                      </p:cBhvr>
                                    </p:animEffect>
                                  </p:childTnLst>
                                </p:cTn>
                              </p:par>
                              <p:par>
                                <p:cTn id="244" presetID="53" presetClass="entr" presetSubtype="0" fill="hold" grpId="0" nodeType="withEffect">
                                  <p:stCondLst>
                                    <p:cond delay="0"/>
                                  </p:stCondLst>
                                  <p:childTnLst>
                                    <p:set>
                                      <p:cBhvr>
                                        <p:cTn id="245" dur="1" fill="hold">
                                          <p:stCondLst>
                                            <p:cond delay="0"/>
                                          </p:stCondLst>
                                        </p:cTn>
                                        <p:tgtEl>
                                          <p:spTgt spid="58"/>
                                        </p:tgtEl>
                                        <p:attrNameLst>
                                          <p:attrName>style.visibility</p:attrName>
                                        </p:attrNameLst>
                                      </p:cBhvr>
                                      <p:to>
                                        <p:strVal val="visible"/>
                                      </p:to>
                                    </p:set>
                                    <p:anim calcmode="lin" valueType="num">
                                      <p:cBhvr>
                                        <p:cTn id="246" dur="500" fill="hold"/>
                                        <p:tgtEl>
                                          <p:spTgt spid="58"/>
                                        </p:tgtEl>
                                        <p:attrNameLst>
                                          <p:attrName>ppt_w</p:attrName>
                                        </p:attrNameLst>
                                      </p:cBhvr>
                                      <p:tavLst>
                                        <p:tav tm="0">
                                          <p:val>
                                            <p:fltVal val="0"/>
                                          </p:val>
                                        </p:tav>
                                        <p:tav tm="100000">
                                          <p:val>
                                            <p:strVal val="#ppt_w"/>
                                          </p:val>
                                        </p:tav>
                                      </p:tavLst>
                                    </p:anim>
                                    <p:anim calcmode="lin" valueType="num">
                                      <p:cBhvr>
                                        <p:cTn id="247" dur="500" fill="hold"/>
                                        <p:tgtEl>
                                          <p:spTgt spid="58"/>
                                        </p:tgtEl>
                                        <p:attrNameLst>
                                          <p:attrName>ppt_h</p:attrName>
                                        </p:attrNameLst>
                                      </p:cBhvr>
                                      <p:tavLst>
                                        <p:tav tm="0">
                                          <p:val>
                                            <p:fltVal val="0"/>
                                          </p:val>
                                        </p:tav>
                                        <p:tav tm="100000">
                                          <p:val>
                                            <p:strVal val="#ppt_h"/>
                                          </p:val>
                                        </p:tav>
                                      </p:tavLst>
                                    </p:anim>
                                    <p:animEffect transition="in" filter="fade">
                                      <p:cBhvr>
                                        <p:cTn id="248" dur="500"/>
                                        <p:tgtEl>
                                          <p:spTgt spid="58"/>
                                        </p:tgtEl>
                                      </p:cBhvr>
                                    </p:animEffect>
                                  </p:childTnLst>
                                </p:cTn>
                              </p:par>
                            </p:childTnLst>
                          </p:cTn>
                        </p:par>
                      </p:childTnLst>
                    </p:cTn>
                  </p:par>
                  <p:par>
                    <p:cTn id="249" fill="hold">
                      <p:stCondLst>
                        <p:cond delay="indefinite"/>
                      </p:stCondLst>
                      <p:childTnLst>
                        <p:par>
                          <p:cTn id="250" fill="hold">
                            <p:stCondLst>
                              <p:cond delay="0"/>
                            </p:stCondLst>
                            <p:childTnLst>
                              <p:par>
                                <p:cTn id="251" presetID="9" presetClass="exit" presetSubtype="0" fill="hold" grpId="1" nodeType="clickEffect">
                                  <p:stCondLst>
                                    <p:cond delay="0"/>
                                  </p:stCondLst>
                                  <p:childTnLst>
                                    <p:animEffect transition="out" filter="dissolve">
                                      <p:cBhvr>
                                        <p:cTn id="252" dur="500"/>
                                        <p:tgtEl>
                                          <p:spTgt spid="56"/>
                                        </p:tgtEl>
                                      </p:cBhvr>
                                    </p:animEffect>
                                    <p:set>
                                      <p:cBhvr>
                                        <p:cTn id="253" dur="1" fill="hold">
                                          <p:stCondLst>
                                            <p:cond delay="499"/>
                                          </p:stCondLst>
                                        </p:cTn>
                                        <p:tgtEl>
                                          <p:spTgt spid="56"/>
                                        </p:tgtEl>
                                        <p:attrNameLst>
                                          <p:attrName>style.visibility</p:attrName>
                                        </p:attrNameLst>
                                      </p:cBhvr>
                                      <p:to>
                                        <p:strVal val="hidden"/>
                                      </p:to>
                                    </p:set>
                                  </p:childTnLst>
                                </p:cTn>
                              </p:par>
                              <p:par>
                                <p:cTn id="254" presetID="9" presetClass="exit" presetSubtype="0" fill="hold" grpId="1" nodeType="withEffect">
                                  <p:stCondLst>
                                    <p:cond delay="0"/>
                                  </p:stCondLst>
                                  <p:childTnLst>
                                    <p:animEffect transition="out" filter="dissolve">
                                      <p:cBhvr>
                                        <p:cTn id="255" dur="500"/>
                                        <p:tgtEl>
                                          <p:spTgt spid="57"/>
                                        </p:tgtEl>
                                      </p:cBhvr>
                                    </p:animEffect>
                                    <p:set>
                                      <p:cBhvr>
                                        <p:cTn id="256" dur="1" fill="hold">
                                          <p:stCondLst>
                                            <p:cond delay="499"/>
                                          </p:stCondLst>
                                        </p:cTn>
                                        <p:tgtEl>
                                          <p:spTgt spid="57"/>
                                        </p:tgtEl>
                                        <p:attrNameLst>
                                          <p:attrName>style.visibility</p:attrName>
                                        </p:attrNameLst>
                                      </p:cBhvr>
                                      <p:to>
                                        <p:strVal val="hidden"/>
                                      </p:to>
                                    </p:set>
                                  </p:childTnLst>
                                </p:cTn>
                              </p:par>
                              <p:par>
                                <p:cTn id="257" presetID="9" presetClass="exit" presetSubtype="0" fill="hold" grpId="1" nodeType="withEffect">
                                  <p:stCondLst>
                                    <p:cond delay="0"/>
                                  </p:stCondLst>
                                  <p:childTnLst>
                                    <p:animEffect transition="out" filter="dissolve">
                                      <p:cBhvr>
                                        <p:cTn id="258" dur="500"/>
                                        <p:tgtEl>
                                          <p:spTgt spid="58"/>
                                        </p:tgtEl>
                                      </p:cBhvr>
                                    </p:animEffect>
                                    <p:set>
                                      <p:cBhvr>
                                        <p:cTn id="259" dur="1" fill="hold">
                                          <p:stCondLst>
                                            <p:cond delay="499"/>
                                          </p:stCondLst>
                                        </p:cTn>
                                        <p:tgtEl>
                                          <p:spTgt spid="58"/>
                                        </p:tgtEl>
                                        <p:attrNameLst>
                                          <p:attrName>style.visibility</p:attrName>
                                        </p:attrNameLst>
                                      </p:cBhvr>
                                      <p:to>
                                        <p:strVal val="hidden"/>
                                      </p:to>
                                    </p:set>
                                  </p:childTnLst>
                                </p:cTn>
                              </p:par>
                            </p:childTnLst>
                          </p:cTn>
                        </p:par>
                        <p:par>
                          <p:cTn id="260" fill="hold">
                            <p:stCondLst>
                              <p:cond delay="500"/>
                            </p:stCondLst>
                            <p:childTnLst>
                              <p:par>
                                <p:cTn id="261" presetID="22" presetClass="entr" presetSubtype="1" fill="hold" grpId="0" nodeType="afterEffect">
                                  <p:stCondLst>
                                    <p:cond delay="0"/>
                                  </p:stCondLst>
                                  <p:childTnLst>
                                    <p:set>
                                      <p:cBhvr>
                                        <p:cTn id="262" dur="1" fill="hold">
                                          <p:stCondLst>
                                            <p:cond delay="0"/>
                                          </p:stCondLst>
                                        </p:cTn>
                                        <p:tgtEl>
                                          <p:spTgt spid="60"/>
                                        </p:tgtEl>
                                        <p:attrNameLst>
                                          <p:attrName>style.visibility</p:attrName>
                                        </p:attrNameLst>
                                      </p:cBhvr>
                                      <p:to>
                                        <p:strVal val="visible"/>
                                      </p:to>
                                    </p:set>
                                    <p:animEffect transition="in" filter="wipe(up)">
                                      <p:cBhvr>
                                        <p:cTn id="2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1" grpId="0" animBg="1"/>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animBg="1"/>
      <p:bldP spid="49" grpId="0" animBg="1"/>
      <p:bldP spid="50" grpId="0"/>
      <p:bldP spid="51" grpId="0"/>
      <p:bldP spid="52" grpId="0"/>
      <p:bldP spid="53" grpId="0"/>
      <p:bldP spid="54" grpId="0"/>
      <p:bldP spid="55" grpId="0"/>
      <p:bldP spid="55" grpId="1"/>
      <p:bldP spid="55" grpId="2"/>
      <p:bldP spid="56" grpId="0"/>
      <p:bldP spid="56" grpId="1"/>
      <p:bldP spid="57" grpId="0"/>
      <p:bldP spid="57" grpId="1"/>
      <p:bldP spid="58" grpId="0"/>
      <p:bldP spid="58" grpId="1"/>
      <p:bldP spid="59" grpId="0" animBg="1"/>
      <p:bldP spid="60" grpId="0"/>
      <p:bldP spid="6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a:t>
            </a:r>
            <a:r>
              <a:rPr lang="en-US" dirty="0" smtClean="0"/>
              <a:t>VI – </a:t>
            </a:r>
            <a:r>
              <a:rPr lang="ru-RU" dirty="0" smtClean="0"/>
              <a:t>некоторые значения</a:t>
            </a:r>
            <a:endParaRPr lang="ru-RU" dirty="0"/>
          </a:p>
        </p:txBody>
      </p:sp>
      <p:graphicFrame>
        <p:nvGraphicFramePr>
          <p:cNvPr id="5" name="Содержимое 4"/>
          <p:cNvGraphicFramePr>
            <a:graphicFrameLocks noGrp="1"/>
          </p:cNvGraphicFramePr>
          <p:nvPr>
            <p:ph idx="1"/>
          </p:nvPr>
        </p:nvGraphicFramePr>
        <p:xfrm>
          <a:off x="214282" y="2204092"/>
          <a:ext cx="8686800" cy="2225040"/>
        </p:xfrm>
        <a:graphic>
          <a:graphicData uri="http://schemas.openxmlformats.org/drawingml/2006/table">
            <a:tbl>
              <a:tblPr firstRow="1" bandRow="1">
                <a:tableStyleId>{5C22544A-7EE6-4342-B048-85BDC9FD1C3A}</a:tableStyleId>
              </a:tblPr>
              <a:tblGrid>
                <a:gridCol w="1447800"/>
                <a:gridCol w="1533516"/>
                <a:gridCol w="1362084"/>
                <a:gridCol w="1447800"/>
                <a:gridCol w="1447800"/>
                <a:gridCol w="1447800"/>
              </a:tblGrid>
              <a:tr h="370840">
                <a:tc>
                  <a:txBody>
                    <a:bodyPr/>
                    <a:lstStyle/>
                    <a:p>
                      <a:endParaRPr lang="ru-RU" dirty="0"/>
                    </a:p>
                  </a:txBody>
                  <a:tcPr/>
                </a:tc>
                <a:tc>
                  <a:txBody>
                    <a:bodyPr/>
                    <a:lstStyle/>
                    <a:p>
                      <a:pPr algn="ctr"/>
                      <a:r>
                        <a:rPr lang="ru-RU" dirty="0" smtClean="0"/>
                        <a:t>Общий вид</a:t>
                      </a:r>
                      <a:endParaRPr lang="ru-RU" dirty="0"/>
                    </a:p>
                  </a:txBody>
                  <a:tcPr/>
                </a:tc>
                <a:tc>
                  <a:txBody>
                    <a:bodyPr/>
                    <a:lstStyle/>
                    <a:p>
                      <a:pPr algn="ctr"/>
                      <a:r>
                        <a:rPr lang="en-US" dirty="0" smtClean="0"/>
                        <a:t>float</a:t>
                      </a:r>
                      <a:endParaRPr lang="ru-RU" dirty="0"/>
                    </a:p>
                  </a:txBody>
                  <a:tcPr/>
                </a:tc>
                <a:tc>
                  <a:txBody>
                    <a:bodyPr/>
                    <a:lstStyle/>
                    <a:p>
                      <a:pPr algn="ctr"/>
                      <a:r>
                        <a:rPr lang="en-US" dirty="0" smtClean="0"/>
                        <a:t>double</a:t>
                      </a:r>
                      <a:endParaRPr lang="ru-RU" dirty="0"/>
                    </a:p>
                  </a:txBody>
                  <a:tcPr/>
                </a:tc>
                <a:tc>
                  <a:txBody>
                    <a:bodyPr/>
                    <a:lstStyle/>
                    <a:p>
                      <a:pPr algn="ctr"/>
                      <a:r>
                        <a:rPr lang="en-US" dirty="0" smtClean="0"/>
                        <a:t>ext.</a:t>
                      </a:r>
                      <a:r>
                        <a:rPr lang="en-US" baseline="0" dirty="0" smtClean="0"/>
                        <a:t> double</a:t>
                      </a:r>
                      <a:endParaRPr lang="ru-RU" dirty="0"/>
                    </a:p>
                  </a:txBody>
                  <a:tcPr/>
                </a:tc>
                <a:tc>
                  <a:txBody>
                    <a:bodyPr/>
                    <a:lstStyle/>
                    <a:p>
                      <a:pPr algn="ctr"/>
                      <a:r>
                        <a:rPr lang="en-US" dirty="0" smtClean="0"/>
                        <a:t>quadruple</a:t>
                      </a:r>
                      <a:endParaRPr lang="ru-RU" dirty="0"/>
                    </a:p>
                  </a:txBody>
                  <a:tcPr/>
                </a:tc>
              </a:tr>
              <a:tr h="370840">
                <a:tc>
                  <a:txBody>
                    <a:bodyPr/>
                    <a:lstStyle/>
                    <a:p>
                      <a:r>
                        <a:rPr lang="en-US" dirty="0" smtClean="0"/>
                        <a:t>min </a:t>
                      </a:r>
                      <a:r>
                        <a:rPr lang="ru-RU" dirty="0" err="1" smtClean="0"/>
                        <a:t>денорм</a:t>
                      </a:r>
                      <a:r>
                        <a:rPr lang="ru-RU" dirty="0" smtClean="0"/>
                        <a:t>.</a:t>
                      </a:r>
                      <a:endParaRPr lang="ru-RU" dirty="0"/>
                    </a:p>
                  </a:txBody>
                  <a:tcPr/>
                </a:tc>
                <a:tc>
                  <a:txBody>
                    <a:bodyPr/>
                    <a:lstStyle/>
                    <a:p>
                      <a:pPr algn="r"/>
                      <a:r>
                        <a:rPr lang="en-US" dirty="0" smtClean="0"/>
                        <a:t>2</a:t>
                      </a:r>
                      <a:r>
                        <a:rPr lang="en-US" baseline="30000" dirty="0" smtClean="0"/>
                        <a:t>-B-n+k+2</a:t>
                      </a:r>
                      <a:endParaRPr lang="ru-RU" baseline="30000" dirty="0"/>
                    </a:p>
                  </a:txBody>
                  <a:tcPr/>
                </a:tc>
                <a:tc>
                  <a:txBody>
                    <a:bodyPr/>
                    <a:lstStyle/>
                    <a:p>
                      <a:pPr algn="r"/>
                      <a:r>
                        <a:rPr lang="en-US" dirty="0" smtClean="0"/>
                        <a:t>2</a:t>
                      </a:r>
                      <a:r>
                        <a:rPr lang="en-US" baseline="30000" dirty="0" smtClean="0"/>
                        <a:t>-149</a:t>
                      </a:r>
                      <a:endParaRPr lang="ru-RU" baseline="30000" dirty="0"/>
                    </a:p>
                  </a:txBody>
                  <a:tcPr/>
                </a:tc>
                <a:tc>
                  <a:txBody>
                    <a:bodyPr/>
                    <a:lstStyle/>
                    <a:p>
                      <a:pPr algn="r"/>
                      <a:r>
                        <a:rPr lang="en-US" dirty="0" smtClean="0"/>
                        <a:t>2</a:t>
                      </a:r>
                      <a:r>
                        <a:rPr lang="en-US" baseline="30000" dirty="0" smtClean="0"/>
                        <a:t>-1074</a:t>
                      </a:r>
                      <a:endParaRPr lang="ru-RU" baseline="30000" dirty="0"/>
                    </a:p>
                  </a:txBody>
                  <a:tcPr/>
                </a:tc>
                <a:tc>
                  <a:txBody>
                    <a:bodyPr/>
                    <a:lstStyle/>
                    <a:p>
                      <a:pPr algn="r"/>
                      <a:r>
                        <a:rPr lang="en-US" dirty="0" smtClean="0"/>
                        <a:t>2</a:t>
                      </a:r>
                      <a:r>
                        <a:rPr lang="en-US" baseline="30000" dirty="0" smtClean="0"/>
                        <a:t>-16446</a:t>
                      </a:r>
                      <a:endParaRPr lang="ru-RU" baseline="30000" dirty="0"/>
                    </a:p>
                  </a:txBody>
                  <a:tcPr/>
                </a:tc>
                <a:tc>
                  <a:txBody>
                    <a:bodyPr/>
                    <a:lstStyle/>
                    <a:p>
                      <a:pPr algn="r"/>
                      <a:r>
                        <a:rPr lang="en-US" dirty="0" smtClean="0"/>
                        <a:t>2</a:t>
                      </a:r>
                      <a:r>
                        <a:rPr lang="en-US" baseline="30000" dirty="0" smtClean="0"/>
                        <a:t>-16494</a:t>
                      </a:r>
                      <a:endParaRPr lang="ru-RU" baseline="30000" dirty="0"/>
                    </a:p>
                  </a:txBody>
                  <a:tcPr/>
                </a:tc>
              </a:tr>
              <a:tr h="370840">
                <a:tc>
                  <a:txBody>
                    <a:bodyPr/>
                    <a:lstStyle/>
                    <a:p>
                      <a:r>
                        <a:rPr lang="en-US" dirty="0" smtClean="0"/>
                        <a:t>min </a:t>
                      </a:r>
                      <a:r>
                        <a:rPr lang="ru-RU" dirty="0" smtClean="0"/>
                        <a:t>норм.</a:t>
                      </a:r>
                      <a:endParaRPr lang="ru-RU" dirty="0"/>
                    </a:p>
                  </a:txBody>
                  <a:tcPr/>
                </a:tc>
                <a:tc>
                  <a:txBody>
                    <a:bodyPr/>
                    <a:lstStyle/>
                    <a:p>
                      <a:pPr algn="r"/>
                      <a:r>
                        <a:rPr lang="ru-RU" dirty="0" smtClean="0"/>
                        <a:t>2</a:t>
                      </a:r>
                      <a:r>
                        <a:rPr lang="ru-RU" baseline="30000" dirty="0" smtClean="0"/>
                        <a:t>-</a:t>
                      </a:r>
                      <a:r>
                        <a:rPr lang="en-US" baseline="30000" dirty="0" smtClean="0"/>
                        <a:t>B+1</a:t>
                      </a:r>
                      <a:endParaRPr lang="ru-RU" baseline="300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-126</a:t>
                      </a:r>
                      <a:endParaRPr lang="ru-RU" baseline="300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-1022</a:t>
                      </a:r>
                      <a:endParaRPr lang="ru-RU" baseline="300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-16382</a:t>
                      </a:r>
                      <a:endParaRPr lang="ru-RU" baseline="300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-16382</a:t>
                      </a:r>
                      <a:endParaRPr lang="ru-RU" baseline="30000" dirty="0" smtClean="0"/>
                    </a:p>
                  </a:txBody>
                  <a:tcPr/>
                </a:tc>
              </a:tr>
              <a:tr h="370840">
                <a:tc>
                  <a:txBody>
                    <a:bodyPr/>
                    <a:lstStyle/>
                    <a:p>
                      <a:r>
                        <a:rPr lang="en-US" dirty="0" smtClean="0"/>
                        <a:t>max</a:t>
                      </a:r>
                      <a:endParaRPr lang="ru-RU" dirty="0"/>
                    </a:p>
                  </a:txBody>
                  <a:tcPr/>
                </a:tc>
                <a:tc>
                  <a:txBody>
                    <a:bodyPr/>
                    <a:lstStyle/>
                    <a:p>
                      <a:pPr algn="r"/>
                      <a:r>
                        <a:rPr lang="en-US" dirty="0" smtClean="0"/>
                        <a:t>2</a:t>
                      </a:r>
                      <a:r>
                        <a:rPr lang="en-US" baseline="30000" dirty="0" smtClean="0"/>
                        <a:t>B-n+k+1</a:t>
                      </a:r>
                      <a:r>
                        <a:rPr lang="en-US" dirty="0" smtClean="0"/>
                        <a:t>(2</a:t>
                      </a:r>
                      <a:r>
                        <a:rPr lang="en-US" baseline="30000" dirty="0" smtClean="0"/>
                        <a:t>n-k</a:t>
                      </a:r>
                      <a:r>
                        <a:rPr lang="en-US" dirty="0" smtClean="0"/>
                        <a:t>-1)</a:t>
                      </a:r>
                      <a:endParaRPr lang="ru-RU"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104</a:t>
                      </a:r>
                      <a:r>
                        <a:rPr lang="en-US" dirty="0" smtClean="0"/>
                        <a:t>(2</a:t>
                      </a:r>
                      <a:r>
                        <a:rPr lang="en-US" baseline="30000" dirty="0" smtClean="0"/>
                        <a:t>24</a:t>
                      </a:r>
                      <a:r>
                        <a:rPr lang="en-US" dirty="0" smtClean="0"/>
                        <a:t>-1)</a:t>
                      </a:r>
                      <a:endParaRPr lang="ru-RU" baseline="300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971</a:t>
                      </a:r>
                      <a:r>
                        <a:rPr lang="en-US" dirty="0" smtClean="0"/>
                        <a:t>(2</a:t>
                      </a:r>
                      <a:r>
                        <a:rPr lang="en-US" baseline="30000" dirty="0" smtClean="0"/>
                        <a:t>53</a:t>
                      </a:r>
                      <a:r>
                        <a:rPr lang="en-US" dirty="0" smtClean="0"/>
                        <a:t>-1)</a:t>
                      </a:r>
                      <a:endParaRPr lang="ru-RU" baseline="300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16319</a:t>
                      </a:r>
                      <a:r>
                        <a:rPr lang="en-US" dirty="0" smtClean="0"/>
                        <a:t>(2</a:t>
                      </a:r>
                      <a:r>
                        <a:rPr lang="en-US" baseline="30000" dirty="0" smtClean="0"/>
                        <a:t>65</a:t>
                      </a:r>
                      <a:r>
                        <a:rPr lang="en-US" dirty="0" smtClean="0"/>
                        <a:t>-1)</a:t>
                      </a:r>
                      <a:endParaRPr lang="ru-RU" baseline="300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16271</a:t>
                      </a:r>
                      <a:r>
                        <a:rPr lang="en-US" dirty="0" smtClean="0"/>
                        <a:t>(2</a:t>
                      </a:r>
                      <a:r>
                        <a:rPr lang="en-US" baseline="30000" dirty="0" smtClean="0"/>
                        <a:t>113</a:t>
                      </a:r>
                      <a:r>
                        <a:rPr lang="en-US" dirty="0" smtClean="0"/>
                        <a:t>-1)</a:t>
                      </a:r>
                      <a:endParaRPr lang="ru-RU" baseline="30000" dirty="0" smtClean="0"/>
                    </a:p>
                  </a:txBody>
                  <a:tcPr/>
                </a:tc>
              </a:tr>
              <a:tr h="370840">
                <a:tc>
                  <a:txBody>
                    <a:bodyPr/>
                    <a:lstStyle/>
                    <a:p>
                      <a:r>
                        <a:rPr lang="en-US" dirty="0" smtClean="0"/>
                        <a:t>max &lt; 1</a:t>
                      </a:r>
                      <a:endParaRPr lang="ru-RU" dirty="0"/>
                    </a:p>
                  </a:txBody>
                  <a:tcPr/>
                </a:tc>
                <a:tc>
                  <a:txBody>
                    <a:bodyPr/>
                    <a:lstStyle/>
                    <a:p>
                      <a:pPr algn="r"/>
                      <a:r>
                        <a:rPr lang="en-US" dirty="0" smtClean="0"/>
                        <a:t>1-2</a:t>
                      </a:r>
                      <a:r>
                        <a:rPr lang="en-US" baseline="30000" dirty="0" smtClean="0"/>
                        <a:t>-n+k</a:t>
                      </a:r>
                      <a:endParaRPr lang="ru-RU" baseline="30000" dirty="0"/>
                    </a:p>
                  </a:txBody>
                  <a:tcPr/>
                </a:tc>
                <a:tc>
                  <a:txBody>
                    <a:bodyPr/>
                    <a:lstStyle/>
                    <a:p>
                      <a:pPr algn="r"/>
                      <a:r>
                        <a:rPr lang="en-US" dirty="0" smtClean="0"/>
                        <a:t>1-2</a:t>
                      </a:r>
                      <a:r>
                        <a:rPr lang="en-US" baseline="30000" dirty="0" smtClean="0"/>
                        <a:t>-24</a:t>
                      </a:r>
                      <a:endParaRPr lang="ru-RU" baseline="30000" dirty="0"/>
                    </a:p>
                  </a:txBody>
                  <a:tcPr/>
                </a:tc>
                <a:tc>
                  <a:txBody>
                    <a:bodyPr/>
                    <a:lstStyle/>
                    <a:p>
                      <a:pPr algn="r"/>
                      <a:r>
                        <a:rPr lang="en-US" dirty="0" smtClean="0"/>
                        <a:t>1-2</a:t>
                      </a:r>
                      <a:r>
                        <a:rPr lang="en-US" baseline="30000" dirty="0" smtClean="0"/>
                        <a:t>-53</a:t>
                      </a:r>
                      <a:endParaRPr lang="ru-RU" dirty="0"/>
                    </a:p>
                  </a:txBody>
                  <a:tcPr/>
                </a:tc>
                <a:tc>
                  <a:txBody>
                    <a:bodyPr/>
                    <a:lstStyle/>
                    <a:p>
                      <a:pPr algn="r"/>
                      <a:r>
                        <a:rPr lang="en-US" dirty="0" smtClean="0"/>
                        <a:t>1-2</a:t>
                      </a:r>
                      <a:r>
                        <a:rPr lang="en-US" baseline="30000" dirty="0" smtClean="0"/>
                        <a:t>-65</a:t>
                      </a:r>
                      <a:endParaRPr lang="ru-RU" dirty="0"/>
                    </a:p>
                  </a:txBody>
                  <a:tcPr/>
                </a:tc>
                <a:tc>
                  <a:txBody>
                    <a:bodyPr/>
                    <a:lstStyle/>
                    <a:p>
                      <a:pPr algn="r"/>
                      <a:r>
                        <a:rPr lang="en-US" dirty="0" smtClean="0"/>
                        <a:t>1-2</a:t>
                      </a:r>
                      <a:r>
                        <a:rPr lang="en-US" baseline="30000" dirty="0" smtClean="0"/>
                        <a:t>-113</a:t>
                      </a:r>
                      <a:endParaRPr lang="ru-RU" dirty="0"/>
                    </a:p>
                  </a:txBody>
                  <a:tcPr/>
                </a:tc>
              </a:tr>
              <a:tr h="370840">
                <a:tc>
                  <a:txBody>
                    <a:bodyPr/>
                    <a:lstStyle/>
                    <a:p>
                      <a:r>
                        <a:rPr lang="en-US" dirty="0" smtClean="0"/>
                        <a:t>min &gt; 1</a:t>
                      </a:r>
                      <a:endParaRPr lang="ru-RU" dirty="0"/>
                    </a:p>
                  </a:txBody>
                  <a:tcPr/>
                </a:tc>
                <a:tc>
                  <a:txBody>
                    <a:bodyPr/>
                    <a:lstStyle/>
                    <a:p>
                      <a:pPr algn="r"/>
                      <a:r>
                        <a:rPr lang="en-US" dirty="0" smtClean="0"/>
                        <a:t>1+2</a:t>
                      </a:r>
                      <a:r>
                        <a:rPr lang="en-US" baseline="30000" dirty="0" smtClean="0"/>
                        <a:t>-n+k+1</a:t>
                      </a:r>
                      <a:endParaRPr lang="ru-RU" baseline="30000" dirty="0"/>
                    </a:p>
                  </a:txBody>
                  <a:tcPr/>
                </a:tc>
                <a:tc>
                  <a:txBody>
                    <a:bodyPr/>
                    <a:lstStyle/>
                    <a:p>
                      <a:pPr algn="r"/>
                      <a:r>
                        <a:rPr lang="en-US" dirty="0" smtClean="0"/>
                        <a:t>1+2</a:t>
                      </a:r>
                      <a:r>
                        <a:rPr lang="en-US" baseline="30000" dirty="0" smtClean="0"/>
                        <a:t>-23</a:t>
                      </a:r>
                      <a:endParaRPr lang="ru-RU" baseline="300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1+2</a:t>
                      </a:r>
                      <a:r>
                        <a:rPr lang="en-US" baseline="30000" dirty="0" smtClean="0"/>
                        <a:t>-52</a:t>
                      </a:r>
                      <a:endParaRPr lang="ru-RU" baseline="300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1+2</a:t>
                      </a:r>
                      <a:r>
                        <a:rPr lang="en-US" baseline="30000" dirty="0" smtClean="0"/>
                        <a:t>-64</a:t>
                      </a:r>
                      <a:endParaRPr lang="ru-RU" baseline="300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1+2</a:t>
                      </a:r>
                      <a:r>
                        <a:rPr lang="en-US" baseline="30000" dirty="0" smtClean="0"/>
                        <a:t>-112</a:t>
                      </a:r>
                      <a:endParaRPr lang="ru-RU" baseline="30000" dirty="0" smtClean="0"/>
                    </a:p>
                  </a:txBody>
                  <a:tcPr/>
                </a:tc>
              </a:tr>
            </a:tbl>
          </a:graphicData>
        </a:graphic>
      </p:graphicFrame>
      <p:sp>
        <p:nvSpPr>
          <p:cNvPr id="4" name="Номер слайда 3"/>
          <p:cNvSpPr>
            <a:spLocks noGrp="1"/>
          </p:cNvSpPr>
          <p:nvPr>
            <p:ph type="sldNum" sz="quarter" idx="12"/>
          </p:nvPr>
        </p:nvSpPr>
        <p:spPr/>
        <p:txBody>
          <a:bodyPr/>
          <a:lstStyle/>
          <a:p>
            <a:fld id="{74F5D732-9FB6-49A6-B414-EBBF6B685AA6}" type="slidenum">
              <a:rPr lang="ru-RU" smtClean="0"/>
              <a:pPr/>
              <a:t>47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 – </a:t>
            </a:r>
            <a:r>
              <a:rPr lang="ru-RU" dirty="0" smtClean="0"/>
              <a:t>операции</a:t>
            </a:r>
            <a:endParaRPr lang="ru-RU" dirty="0"/>
          </a:p>
        </p:txBody>
      </p:sp>
      <p:sp>
        <p:nvSpPr>
          <p:cNvPr id="3" name="Content Placeholder 2"/>
          <p:cNvSpPr>
            <a:spLocks noGrp="1"/>
          </p:cNvSpPr>
          <p:nvPr>
            <p:ph idx="1"/>
          </p:nvPr>
        </p:nvSpPr>
        <p:spPr/>
        <p:txBody>
          <a:bodyPr>
            <a:normAutofit fontScale="92500" lnSpcReduction="10000"/>
          </a:bodyPr>
          <a:lstStyle/>
          <a:p>
            <a:r>
              <a:rPr lang="ru-RU" dirty="0" smtClean="0"/>
              <a:t>+</a:t>
            </a:r>
            <a:r>
              <a:rPr lang="en-US" dirty="0" smtClean="0"/>
              <a:t>, –,</a:t>
            </a:r>
            <a:r>
              <a:rPr lang="ru-RU" dirty="0" smtClean="0"/>
              <a:t> </a:t>
            </a:r>
            <a:r>
              <a:rPr lang="en-US" dirty="0" smtClean="0"/>
              <a:t>*, /</a:t>
            </a:r>
          </a:p>
          <a:p>
            <a:r>
              <a:rPr lang="en-US" dirty="0" err="1" smtClean="0"/>
              <a:t>fma</a:t>
            </a:r>
            <a:r>
              <a:rPr lang="en-US" dirty="0" smtClean="0"/>
              <a:t>(</a:t>
            </a:r>
            <a:r>
              <a:rPr lang="en-US" dirty="0" err="1" smtClean="0"/>
              <a:t>x,y,z</a:t>
            </a:r>
            <a:r>
              <a:rPr lang="en-US" dirty="0" smtClean="0"/>
              <a:t>)=x*</a:t>
            </a:r>
            <a:r>
              <a:rPr lang="en-US" dirty="0" err="1" smtClean="0"/>
              <a:t>y+z</a:t>
            </a:r>
            <a:r>
              <a:rPr lang="en-US" dirty="0" smtClean="0"/>
              <a:t>   [2008]</a:t>
            </a:r>
            <a:endParaRPr lang="ru-RU" dirty="0" smtClean="0"/>
          </a:p>
          <a:p>
            <a:r>
              <a:rPr lang="en-US" dirty="0" smtClean="0"/>
              <a:t>remainder(</a:t>
            </a:r>
            <a:r>
              <a:rPr lang="en-US" dirty="0" err="1" smtClean="0"/>
              <a:t>x,y</a:t>
            </a:r>
            <a:r>
              <a:rPr lang="en-US" dirty="0" smtClean="0"/>
              <a:t>) = x–y*n : n=round(x/y)</a:t>
            </a:r>
          </a:p>
          <a:p>
            <a:r>
              <a:rPr lang="en-US" dirty="0" err="1" smtClean="0"/>
              <a:t>sqrt</a:t>
            </a:r>
            <a:endParaRPr lang="en-US" dirty="0" smtClean="0"/>
          </a:p>
          <a:p>
            <a:r>
              <a:rPr lang="ru-RU" dirty="0" smtClean="0"/>
              <a:t>Преобразования между типами с плавающей точкой ( </a:t>
            </a:r>
            <a:r>
              <a:rPr lang="en-US" dirty="0" smtClean="0"/>
              <a:t>float </a:t>
            </a:r>
            <a:r>
              <a:rPr lang="en-US" dirty="0" smtClean="0">
                <a:sym typeface="Symbol"/>
              </a:rPr>
              <a:t> double, …</a:t>
            </a:r>
            <a:r>
              <a:rPr lang="ru-RU" dirty="0" smtClean="0"/>
              <a:t>)</a:t>
            </a:r>
            <a:endParaRPr lang="en-US" dirty="0" smtClean="0"/>
          </a:p>
          <a:p>
            <a:r>
              <a:rPr lang="ru-RU" dirty="0" smtClean="0"/>
              <a:t>Преобразования к целым типам и обратно</a:t>
            </a:r>
            <a:endParaRPr lang="en-US" dirty="0" smtClean="0"/>
          </a:p>
          <a:p>
            <a:r>
              <a:rPr lang="en-US" dirty="0" smtClean="0"/>
              <a:t>(</a:t>
            </a:r>
            <a:r>
              <a:rPr lang="ru-RU" dirty="0" smtClean="0"/>
              <a:t>Рекомендуемые)</a:t>
            </a:r>
            <a:r>
              <a:rPr lang="en-US" dirty="0" smtClean="0"/>
              <a:t>  </a:t>
            </a:r>
            <a:r>
              <a:rPr lang="ru-RU" dirty="0" smtClean="0"/>
              <a:t> </a:t>
            </a:r>
            <a:r>
              <a:rPr lang="en-US" dirty="0" smtClean="0"/>
              <a:t>[2008]</a:t>
            </a:r>
            <a:r>
              <a:rPr lang="ru-RU" dirty="0" smtClean="0"/>
              <a:t/>
            </a:r>
            <a:br>
              <a:rPr lang="ru-RU" dirty="0" smtClean="0"/>
            </a:br>
            <a:r>
              <a:rPr lang="en-US" dirty="0" smtClean="0"/>
              <a:t>floor, ceil, abs, </a:t>
            </a:r>
            <a:r>
              <a:rPr lang="en-US" dirty="0" err="1" smtClean="0"/>
              <a:t>ilogb</a:t>
            </a:r>
            <a:r>
              <a:rPr lang="en-US" dirty="0" smtClean="0"/>
              <a:t>, exp, log, exp10, sin, </a:t>
            </a:r>
            <a:r>
              <a:rPr lang="en-US" dirty="0" err="1" smtClean="0"/>
              <a:t>sinp</a:t>
            </a:r>
            <a:r>
              <a:rPr lang="en-US" dirty="0" smtClean="0"/>
              <a:t>, …</a:t>
            </a:r>
            <a:endParaRPr lang="ru-RU" dirty="0" smtClean="0"/>
          </a:p>
          <a:p>
            <a:pPr>
              <a:buNone/>
            </a:pPr>
            <a:endParaRPr lang="en-US" dirty="0" smtClean="0"/>
          </a:p>
        </p:txBody>
      </p:sp>
      <p:sp>
        <p:nvSpPr>
          <p:cNvPr id="4" name="Slide Number Placeholder 3"/>
          <p:cNvSpPr>
            <a:spLocks noGrp="1"/>
          </p:cNvSpPr>
          <p:nvPr>
            <p:ph type="sldNum" sz="quarter" idx="12"/>
          </p:nvPr>
        </p:nvSpPr>
        <p:spPr/>
        <p:txBody>
          <a:bodyPr/>
          <a:lstStyle/>
          <a:p>
            <a:fld id="{74F5D732-9FB6-49A6-B414-EBBF6B685AA6}" type="slidenum">
              <a:rPr lang="ru-RU" smtClean="0"/>
              <a:pPr/>
              <a:t>48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1000"/>
                                        <p:tgtEl>
                                          <p:spTgt spid="3">
                                            <p:txEl>
                                              <p:pRg st="1" end="1"/>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1000"/>
                                        <p:tgtEl>
                                          <p:spTgt spid="3">
                                            <p:txEl>
                                              <p:pRg st="2" end="2"/>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1000"/>
                                        <p:tgtEl>
                                          <p:spTgt spid="3">
                                            <p:txEl>
                                              <p:pRg st="4" end="4"/>
                                            </p:tx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1000"/>
                                        <p:tgtEl>
                                          <p:spTgt spid="3">
                                            <p:txEl>
                                              <p:pRg st="5" end="5"/>
                                            </p:txEl>
                                          </p:spTgt>
                                        </p:tgtEl>
                                      </p:cBhvr>
                                    </p:animEffect>
                                  </p:childTnLst>
                                </p:cTn>
                              </p:par>
                            </p:childTnLst>
                          </p:cTn>
                        </p:par>
                        <p:par>
                          <p:cTn id="28" fill="hold">
                            <p:stCondLst>
                              <p:cond delay="6000"/>
                            </p:stCondLst>
                            <p:childTnLst>
                              <p:par>
                                <p:cTn id="29" presetID="12" presetClass="entr" presetSubtype="4"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 – </a:t>
            </a:r>
            <a:r>
              <a:rPr lang="ru-RU" dirty="0" smtClean="0"/>
              <a:t>результаты вычислений</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49</a:t>
            </a:fld>
            <a:endParaRPr lang="ru-RU"/>
          </a:p>
        </p:txBody>
      </p:sp>
      <p:sp>
        <p:nvSpPr>
          <p:cNvPr id="39" name="Rectangle 3"/>
          <p:cNvSpPr>
            <a:spLocks noGrp="1" noChangeArrowheads="1"/>
          </p:cNvSpPr>
          <p:nvPr>
            <p:ph idx="1"/>
          </p:nvPr>
        </p:nvSpPr>
        <p:spPr>
          <a:xfrm>
            <a:off x="304800" y="1554162"/>
            <a:ext cx="8686800" cy="4525963"/>
          </a:xfrm>
        </p:spPr>
        <p:txBody>
          <a:bodyPr/>
          <a:lstStyle/>
          <a:p>
            <a:pPr>
              <a:lnSpc>
                <a:spcPct val="80000"/>
              </a:lnSpc>
            </a:pPr>
            <a:r>
              <a:rPr lang="ru-RU" sz="2400" dirty="0" smtClean="0"/>
              <a:t>Корректное округление</a:t>
            </a:r>
            <a:r>
              <a:rPr lang="en-US" sz="2400" dirty="0" smtClean="0"/>
              <a:t>– </a:t>
            </a:r>
            <a:r>
              <a:rPr lang="en-US" sz="2400" dirty="0"/>
              <a:t>4 </a:t>
            </a:r>
            <a:r>
              <a:rPr lang="ru-RU" sz="2400" dirty="0" smtClean="0"/>
              <a:t>режима</a:t>
            </a:r>
            <a:endParaRPr lang="en-US" sz="2400" dirty="0"/>
          </a:p>
          <a:p>
            <a:pPr lvl="1">
              <a:lnSpc>
                <a:spcPct val="80000"/>
              </a:lnSpc>
            </a:pPr>
            <a:r>
              <a:rPr lang="ru-RU" sz="2000" dirty="0" smtClean="0"/>
              <a:t>к</a:t>
            </a:r>
            <a:r>
              <a:rPr lang="en-US" sz="2000" dirty="0" smtClean="0"/>
              <a:t> </a:t>
            </a:r>
            <a:r>
              <a:rPr lang="en-US" sz="2000" dirty="0"/>
              <a:t>+</a:t>
            </a:r>
            <a:r>
              <a:rPr lang="ru-RU" sz="2000" dirty="0">
                <a:cs typeface="Arial" charset="0"/>
                <a:sym typeface="Symbol" pitchFamily="18" charset="2"/>
              </a:rPr>
              <a:t></a:t>
            </a:r>
            <a:endParaRPr lang="en-US" sz="2000" dirty="0"/>
          </a:p>
          <a:p>
            <a:pPr lvl="1">
              <a:lnSpc>
                <a:spcPct val="80000"/>
              </a:lnSpc>
            </a:pPr>
            <a:r>
              <a:rPr lang="ru-RU" sz="2000" dirty="0" smtClean="0"/>
              <a:t>к</a:t>
            </a:r>
            <a:r>
              <a:rPr lang="en-US" sz="2000" dirty="0" smtClean="0"/>
              <a:t> </a:t>
            </a:r>
            <a:r>
              <a:rPr lang="ru-RU" sz="2000" dirty="0"/>
              <a:t>–</a:t>
            </a:r>
            <a:r>
              <a:rPr lang="ru-RU" sz="2000" dirty="0">
                <a:cs typeface="Arial" charset="0"/>
                <a:sym typeface="Symbol" pitchFamily="18" charset="2"/>
              </a:rPr>
              <a:t></a:t>
            </a:r>
            <a:endParaRPr lang="ru-RU" dirty="0">
              <a:latin typeface="Courier New" pitchFamily="49" charset="0"/>
              <a:sym typeface="Symbol" pitchFamily="18" charset="2"/>
            </a:endParaRPr>
          </a:p>
          <a:p>
            <a:pPr lvl="1">
              <a:lnSpc>
                <a:spcPct val="80000"/>
              </a:lnSpc>
            </a:pPr>
            <a:r>
              <a:rPr lang="ru-RU" sz="2000" dirty="0" smtClean="0"/>
              <a:t>к</a:t>
            </a:r>
            <a:r>
              <a:rPr lang="en-US" sz="2000" dirty="0" smtClean="0"/>
              <a:t> </a:t>
            </a:r>
            <a:r>
              <a:rPr lang="en-US" sz="2000" dirty="0"/>
              <a:t>0</a:t>
            </a:r>
          </a:p>
          <a:p>
            <a:pPr lvl="1">
              <a:lnSpc>
                <a:spcPct val="80000"/>
              </a:lnSpc>
            </a:pPr>
            <a:r>
              <a:rPr lang="ru-RU" sz="2000" dirty="0" smtClean="0"/>
              <a:t>к ближайшему (к четному)</a:t>
            </a:r>
          </a:p>
          <a:p>
            <a:pPr lvl="1">
              <a:lnSpc>
                <a:spcPct val="80000"/>
              </a:lnSpc>
            </a:pPr>
            <a:r>
              <a:rPr lang="ru-RU" sz="2000" dirty="0" smtClean="0"/>
              <a:t>(опция, 2008) к ближайшему (от 0)</a:t>
            </a:r>
            <a:endParaRPr lang="en-US" sz="2000" dirty="0" smtClean="0"/>
          </a:p>
          <a:p>
            <a:pPr lvl="1">
              <a:lnSpc>
                <a:spcPct val="80000"/>
              </a:lnSpc>
            </a:pPr>
            <a:endParaRPr lang="ru-RU" sz="2000" dirty="0"/>
          </a:p>
          <a:p>
            <a:pPr>
              <a:lnSpc>
                <a:spcPct val="80000"/>
              </a:lnSpc>
            </a:pPr>
            <a:r>
              <a:rPr lang="ru-RU" sz="2400" dirty="0" smtClean="0"/>
              <a:t>Флаги исключений</a:t>
            </a:r>
            <a:endParaRPr lang="en-US" sz="2400" dirty="0"/>
          </a:p>
          <a:p>
            <a:pPr lvl="1">
              <a:lnSpc>
                <a:spcPct val="80000"/>
              </a:lnSpc>
            </a:pPr>
            <a:r>
              <a:rPr lang="en-US" sz="2000" dirty="0"/>
              <a:t>INVALID			</a:t>
            </a:r>
            <a:r>
              <a:rPr lang="en-US" sz="2000" dirty="0" smtClean="0"/>
              <a:t>:  </a:t>
            </a:r>
            <a:r>
              <a:rPr lang="ru-RU" sz="2000" dirty="0" smtClean="0"/>
              <a:t>некорректные аргументы </a:t>
            </a:r>
            <a:r>
              <a:rPr lang="en-US" sz="2000" dirty="0" smtClean="0"/>
              <a:t>(</a:t>
            </a:r>
            <a:r>
              <a:rPr lang="ru-RU" sz="2000" dirty="0" smtClean="0"/>
              <a:t>результат </a:t>
            </a:r>
            <a:r>
              <a:rPr lang="en-US" sz="2000" dirty="0" err="1" smtClean="0"/>
              <a:t>NaN</a:t>
            </a:r>
            <a:r>
              <a:rPr lang="en-US" sz="2000" dirty="0" smtClean="0"/>
              <a:t>)</a:t>
            </a:r>
            <a:endParaRPr lang="en-US" sz="2000" dirty="0"/>
          </a:p>
          <a:p>
            <a:pPr lvl="1">
              <a:lnSpc>
                <a:spcPct val="80000"/>
              </a:lnSpc>
            </a:pPr>
            <a:r>
              <a:rPr lang="en-US" sz="2000" dirty="0"/>
              <a:t>DIVISION-BY-ZERO	</a:t>
            </a:r>
            <a:r>
              <a:rPr lang="en-US" sz="2000" dirty="0" smtClean="0"/>
              <a:t>	:  </a:t>
            </a:r>
            <a:r>
              <a:rPr lang="ru-RU" sz="2000" dirty="0" smtClean="0"/>
              <a:t>бесконечный результат</a:t>
            </a:r>
            <a:r>
              <a:rPr lang="en-US" sz="2000" dirty="0" smtClean="0"/>
              <a:t> (</a:t>
            </a:r>
            <a:r>
              <a:rPr lang="ru-RU" sz="2000" dirty="0" smtClean="0"/>
              <a:t>точно</a:t>
            </a:r>
            <a:r>
              <a:rPr lang="en-US" sz="2000" dirty="0" smtClean="0"/>
              <a:t> ±∞)</a:t>
            </a:r>
            <a:endParaRPr lang="en-US" sz="2000" dirty="0"/>
          </a:p>
          <a:p>
            <a:pPr lvl="1">
              <a:lnSpc>
                <a:spcPct val="80000"/>
              </a:lnSpc>
            </a:pPr>
            <a:r>
              <a:rPr lang="en-US" sz="2000" dirty="0"/>
              <a:t>OVERFLOW		</a:t>
            </a:r>
            <a:r>
              <a:rPr lang="en-US" sz="2000" dirty="0" smtClean="0"/>
              <a:t>:  </a:t>
            </a:r>
            <a:r>
              <a:rPr lang="ru-RU" sz="2000" dirty="0" smtClean="0"/>
              <a:t>переполнение</a:t>
            </a:r>
            <a:r>
              <a:rPr lang="en-US" sz="2000" dirty="0" smtClean="0"/>
              <a:t> (</a:t>
            </a:r>
            <a:r>
              <a:rPr lang="ru-RU" sz="2000" dirty="0" smtClean="0"/>
              <a:t>результат</a:t>
            </a:r>
            <a:r>
              <a:rPr lang="en-US" sz="2000" dirty="0" smtClean="0"/>
              <a:t> ±∞)</a:t>
            </a:r>
            <a:endParaRPr lang="en-US" sz="2000" dirty="0"/>
          </a:p>
          <a:p>
            <a:pPr lvl="1">
              <a:lnSpc>
                <a:spcPct val="80000"/>
              </a:lnSpc>
            </a:pPr>
            <a:r>
              <a:rPr lang="en-US" sz="2000" dirty="0"/>
              <a:t>UNDERFLOW		</a:t>
            </a:r>
            <a:r>
              <a:rPr lang="en-US" sz="2000" dirty="0" smtClean="0"/>
              <a:t>:  </a:t>
            </a:r>
            <a:r>
              <a:rPr lang="ru-RU" sz="2000" dirty="0" smtClean="0"/>
              <a:t>слишком малый</a:t>
            </a:r>
            <a:r>
              <a:rPr lang="en-US" sz="2000" dirty="0" smtClean="0"/>
              <a:t> (</a:t>
            </a:r>
            <a:r>
              <a:rPr lang="ru-RU" sz="2000" dirty="0" smtClean="0"/>
              <a:t>или </a:t>
            </a:r>
            <a:r>
              <a:rPr lang="ru-RU" sz="2000" dirty="0" err="1" smtClean="0"/>
              <a:t>денорм</a:t>
            </a:r>
            <a:r>
              <a:rPr lang="ru-RU" sz="2000" dirty="0" smtClean="0"/>
              <a:t>.</a:t>
            </a:r>
            <a:r>
              <a:rPr lang="en-US" sz="2000" dirty="0" smtClean="0"/>
              <a:t>) </a:t>
            </a:r>
            <a:r>
              <a:rPr lang="ru-RU" sz="2000" dirty="0" smtClean="0"/>
              <a:t>результат</a:t>
            </a:r>
            <a:endParaRPr lang="en-US" sz="2000" dirty="0"/>
          </a:p>
          <a:p>
            <a:pPr lvl="1">
              <a:lnSpc>
                <a:spcPct val="80000"/>
              </a:lnSpc>
            </a:pPr>
            <a:r>
              <a:rPr lang="en-US" sz="2000" dirty="0"/>
              <a:t>INEXACT		</a:t>
            </a:r>
            <a:r>
              <a:rPr lang="en-US" sz="2000" dirty="0" smtClean="0"/>
              <a:t>	:  </a:t>
            </a:r>
            <a:r>
              <a:rPr lang="ru-RU" sz="2000" dirty="0" smtClean="0"/>
              <a:t>неточный результат</a:t>
            </a:r>
            <a:endParaRPr lang="ru-RU" sz="2000" dirty="0"/>
          </a:p>
        </p:txBody>
      </p:sp>
      <p:sp>
        <p:nvSpPr>
          <p:cNvPr id="40" name="Line 4"/>
          <p:cNvSpPr>
            <a:spLocks noChangeShapeType="1"/>
          </p:cNvSpPr>
          <p:nvPr/>
        </p:nvSpPr>
        <p:spPr bwMode="auto">
          <a:xfrm flipH="1">
            <a:off x="6065856" y="1676376"/>
            <a:ext cx="0" cy="2159000"/>
          </a:xfrm>
          <a:prstGeom prst="line">
            <a:avLst/>
          </a:prstGeom>
          <a:noFill/>
          <a:ln w="1270">
            <a:solidFill>
              <a:srgbClr val="000000"/>
            </a:solidFill>
            <a:round/>
            <a:headEnd/>
            <a:tailEnd/>
          </a:ln>
        </p:spPr>
        <p:txBody>
          <a:bodyPr/>
          <a:lstStyle/>
          <a:p>
            <a:endParaRPr lang="ru-RU"/>
          </a:p>
        </p:txBody>
      </p:sp>
      <p:sp>
        <p:nvSpPr>
          <p:cNvPr id="41" name="Line 6"/>
          <p:cNvSpPr>
            <a:spLocks noChangeShapeType="1"/>
          </p:cNvSpPr>
          <p:nvPr/>
        </p:nvSpPr>
        <p:spPr bwMode="auto">
          <a:xfrm flipH="1" flipV="1">
            <a:off x="6015056" y="1890688"/>
            <a:ext cx="107950" cy="0"/>
          </a:xfrm>
          <a:prstGeom prst="line">
            <a:avLst/>
          </a:prstGeom>
          <a:noFill/>
          <a:ln w="19050">
            <a:solidFill>
              <a:schemeClr val="tx1"/>
            </a:solidFill>
            <a:round/>
            <a:headEnd/>
            <a:tailEnd/>
          </a:ln>
        </p:spPr>
        <p:txBody>
          <a:bodyPr/>
          <a:lstStyle/>
          <a:p>
            <a:endParaRPr lang="ru-RU"/>
          </a:p>
        </p:txBody>
      </p:sp>
      <p:sp>
        <p:nvSpPr>
          <p:cNvPr id="42" name="Line 10"/>
          <p:cNvSpPr>
            <a:spLocks noChangeShapeType="1"/>
          </p:cNvSpPr>
          <p:nvPr/>
        </p:nvSpPr>
        <p:spPr bwMode="auto">
          <a:xfrm flipH="1">
            <a:off x="5886468" y="2755876"/>
            <a:ext cx="360363" cy="0"/>
          </a:xfrm>
          <a:prstGeom prst="line">
            <a:avLst/>
          </a:prstGeom>
          <a:noFill/>
          <a:ln w="12700">
            <a:solidFill>
              <a:schemeClr val="tx1"/>
            </a:solidFill>
            <a:prstDash val="dash"/>
            <a:round/>
            <a:headEnd/>
            <a:tailEnd/>
          </a:ln>
        </p:spPr>
        <p:txBody>
          <a:bodyPr/>
          <a:lstStyle/>
          <a:p>
            <a:endParaRPr lang="ru-RU"/>
          </a:p>
        </p:txBody>
      </p:sp>
      <p:sp>
        <p:nvSpPr>
          <p:cNvPr id="43" name="Oval 11"/>
          <p:cNvSpPr>
            <a:spLocks noChangeArrowheads="1"/>
          </p:cNvSpPr>
          <p:nvPr/>
        </p:nvSpPr>
        <p:spPr bwMode="auto">
          <a:xfrm>
            <a:off x="6030931" y="3043213"/>
            <a:ext cx="71437" cy="71438"/>
          </a:xfrm>
          <a:prstGeom prst="ellipse">
            <a:avLst/>
          </a:prstGeom>
          <a:solidFill>
            <a:srgbClr val="CC3300"/>
          </a:solidFill>
          <a:ln w="9525">
            <a:solidFill>
              <a:srgbClr val="CC3300"/>
            </a:solidFill>
            <a:round/>
            <a:headEnd/>
            <a:tailEnd/>
          </a:ln>
          <a:effectLst/>
        </p:spPr>
        <p:txBody>
          <a:bodyPr wrap="none" anchor="ctr"/>
          <a:lstStyle/>
          <a:p>
            <a:endParaRPr lang="ru-RU"/>
          </a:p>
        </p:txBody>
      </p:sp>
      <p:sp>
        <p:nvSpPr>
          <p:cNvPr id="44" name="Line 33"/>
          <p:cNvSpPr>
            <a:spLocks noChangeShapeType="1"/>
          </p:cNvSpPr>
          <p:nvPr/>
        </p:nvSpPr>
        <p:spPr bwMode="auto">
          <a:xfrm flipH="1" flipV="1">
            <a:off x="6018231" y="3619476"/>
            <a:ext cx="107950" cy="0"/>
          </a:xfrm>
          <a:prstGeom prst="line">
            <a:avLst/>
          </a:prstGeom>
          <a:noFill/>
          <a:ln w="19050">
            <a:solidFill>
              <a:schemeClr val="tx1"/>
            </a:solidFill>
            <a:round/>
            <a:headEnd/>
            <a:tailEnd/>
          </a:ln>
        </p:spPr>
        <p:txBody>
          <a:bodyPr/>
          <a:lstStyle/>
          <a:p>
            <a:endParaRPr lang="ru-RU"/>
          </a:p>
        </p:txBody>
      </p:sp>
      <p:sp>
        <p:nvSpPr>
          <p:cNvPr id="45" name="Line 34"/>
          <p:cNvSpPr>
            <a:spLocks noChangeShapeType="1"/>
          </p:cNvSpPr>
          <p:nvPr/>
        </p:nvSpPr>
        <p:spPr bwMode="auto">
          <a:xfrm flipH="1">
            <a:off x="6210318" y="3079726"/>
            <a:ext cx="0" cy="538162"/>
          </a:xfrm>
          <a:prstGeom prst="line">
            <a:avLst/>
          </a:prstGeom>
          <a:noFill/>
          <a:ln w="6350">
            <a:solidFill>
              <a:srgbClr val="000000"/>
            </a:solidFill>
            <a:round/>
            <a:headEnd/>
            <a:tailEnd type="stealth" w="med" len="med"/>
          </a:ln>
        </p:spPr>
        <p:txBody>
          <a:bodyPr/>
          <a:lstStyle/>
          <a:p>
            <a:endParaRPr lang="ru-RU"/>
          </a:p>
        </p:txBody>
      </p:sp>
      <p:sp>
        <p:nvSpPr>
          <p:cNvPr id="46" name="Line 35"/>
          <p:cNvSpPr>
            <a:spLocks noChangeShapeType="1"/>
          </p:cNvSpPr>
          <p:nvPr/>
        </p:nvSpPr>
        <p:spPr bwMode="auto">
          <a:xfrm flipH="1" flipV="1">
            <a:off x="6210318" y="1890688"/>
            <a:ext cx="0" cy="1187450"/>
          </a:xfrm>
          <a:prstGeom prst="line">
            <a:avLst/>
          </a:prstGeom>
          <a:noFill/>
          <a:ln w="6350">
            <a:solidFill>
              <a:srgbClr val="000000"/>
            </a:solidFill>
            <a:round/>
            <a:headEnd/>
            <a:tailEnd type="stealth" w="med" len="med"/>
          </a:ln>
        </p:spPr>
        <p:txBody>
          <a:bodyPr/>
          <a:lstStyle/>
          <a:p>
            <a:endParaRPr lang="ru-RU"/>
          </a:p>
        </p:txBody>
      </p:sp>
      <p:sp>
        <p:nvSpPr>
          <p:cNvPr id="47" name="Oval 36"/>
          <p:cNvSpPr>
            <a:spLocks noChangeArrowheads="1"/>
          </p:cNvSpPr>
          <p:nvPr/>
        </p:nvSpPr>
        <p:spPr bwMode="auto">
          <a:xfrm>
            <a:off x="6030931" y="3043213"/>
            <a:ext cx="71437" cy="71438"/>
          </a:xfrm>
          <a:prstGeom prst="ellipse">
            <a:avLst/>
          </a:prstGeom>
          <a:solidFill>
            <a:srgbClr val="000000"/>
          </a:solidFill>
          <a:ln w="9525">
            <a:solidFill>
              <a:schemeClr val="tx1"/>
            </a:solidFill>
            <a:round/>
            <a:headEnd/>
            <a:tailEnd/>
          </a:ln>
          <a:effectLst/>
        </p:spPr>
        <p:txBody>
          <a:bodyPr wrap="none" anchor="ctr"/>
          <a:lstStyle/>
          <a:p>
            <a:endParaRPr lang="ru-RU"/>
          </a:p>
        </p:txBody>
      </p:sp>
      <p:sp>
        <p:nvSpPr>
          <p:cNvPr id="48" name="Oval 37"/>
          <p:cNvSpPr>
            <a:spLocks noChangeArrowheads="1"/>
          </p:cNvSpPr>
          <p:nvPr/>
        </p:nvSpPr>
        <p:spPr bwMode="auto">
          <a:xfrm>
            <a:off x="6030931" y="3043213"/>
            <a:ext cx="71437" cy="71438"/>
          </a:xfrm>
          <a:prstGeom prst="ellipse">
            <a:avLst/>
          </a:prstGeom>
          <a:solidFill>
            <a:srgbClr val="CC3300"/>
          </a:solidFill>
          <a:ln w="9525">
            <a:solidFill>
              <a:srgbClr val="CC3300"/>
            </a:solidFill>
            <a:round/>
            <a:headEnd/>
            <a:tailEnd/>
          </a:ln>
          <a:effectLst/>
        </p:spPr>
        <p:txBody>
          <a:bodyPr wrap="none" anchor="ctr"/>
          <a:lstStyle/>
          <a:p>
            <a:endParaRPr lang="ru-RU"/>
          </a:p>
        </p:txBody>
      </p:sp>
      <p:sp>
        <p:nvSpPr>
          <p:cNvPr id="49" name="Text Box 38"/>
          <p:cNvSpPr txBox="1">
            <a:spLocks noChangeArrowheads="1"/>
          </p:cNvSpPr>
          <p:nvPr/>
        </p:nvSpPr>
        <p:spPr bwMode="auto">
          <a:xfrm>
            <a:off x="6065856" y="3690913"/>
            <a:ext cx="358775" cy="304800"/>
          </a:xfrm>
          <a:prstGeom prst="rect">
            <a:avLst/>
          </a:prstGeom>
          <a:noFill/>
          <a:ln w="9525">
            <a:noFill/>
            <a:miter lim="800000"/>
            <a:headEnd/>
            <a:tailEnd/>
          </a:ln>
          <a:effectLst/>
        </p:spPr>
        <p:txBody>
          <a:bodyPr>
            <a:spAutoFit/>
          </a:bodyPr>
          <a:lstStyle/>
          <a:p>
            <a:pPr>
              <a:spcBef>
                <a:spcPct val="50000"/>
              </a:spcBef>
            </a:pPr>
            <a:r>
              <a:rPr lang="en-US" sz="1400" b="0">
                <a:latin typeface="Arial" charset="0"/>
              </a:rPr>
              <a:t>0</a:t>
            </a:r>
            <a:endParaRPr lang="ru-RU" sz="1400" b="0">
              <a:latin typeface="Arial" charset="0"/>
            </a:endParaRPr>
          </a:p>
        </p:txBody>
      </p:sp>
      <p:sp>
        <p:nvSpPr>
          <p:cNvPr id="50" name="Line 5"/>
          <p:cNvSpPr>
            <a:spLocks noChangeShapeType="1"/>
          </p:cNvSpPr>
          <p:nvPr/>
        </p:nvSpPr>
        <p:spPr bwMode="auto">
          <a:xfrm flipH="1">
            <a:off x="6613585" y="2749555"/>
            <a:ext cx="2303462" cy="0"/>
          </a:xfrm>
          <a:prstGeom prst="line">
            <a:avLst/>
          </a:prstGeom>
          <a:noFill/>
          <a:ln w="9525">
            <a:solidFill>
              <a:srgbClr val="000000"/>
            </a:solidFill>
            <a:round/>
            <a:headEnd/>
            <a:tailEnd/>
          </a:ln>
        </p:spPr>
        <p:txBody>
          <a:bodyPr/>
          <a:lstStyle/>
          <a:p>
            <a:endParaRPr lang="ru-RU"/>
          </a:p>
        </p:txBody>
      </p:sp>
      <p:sp>
        <p:nvSpPr>
          <p:cNvPr id="51" name="Line 6"/>
          <p:cNvSpPr>
            <a:spLocks noChangeShapeType="1"/>
          </p:cNvSpPr>
          <p:nvPr/>
        </p:nvSpPr>
        <p:spPr bwMode="auto">
          <a:xfrm flipH="1">
            <a:off x="7764522" y="1814517"/>
            <a:ext cx="0" cy="1943100"/>
          </a:xfrm>
          <a:prstGeom prst="line">
            <a:avLst/>
          </a:prstGeom>
          <a:noFill/>
          <a:ln w="9525">
            <a:solidFill>
              <a:srgbClr val="000000"/>
            </a:solidFill>
            <a:round/>
            <a:headEnd/>
            <a:tailEnd/>
          </a:ln>
        </p:spPr>
        <p:txBody>
          <a:bodyPr/>
          <a:lstStyle/>
          <a:p>
            <a:endParaRPr lang="ru-RU"/>
          </a:p>
        </p:txBody>
      </p:sp>
      <p:grpSp>
        <p:nvGrpSpPr>
          <p:cNvPr id="52" name="Group 27"/>
          <p:cNvGrpSpPr>
            <a:grpSpLocks/>
          </p:cNvGrpSpPr>
          <p:nvPr/>
        </p:nvGrpSpPr>
        <p:grpSpPr bwMode="auto">
          <a:xfrm>
            <a:off x="6900922" y="1741492"/>
            <a:ext cx="1728788" cy="2016125"/>
            <a:chOff x="612" y="2478"/>
            <a:chExt cx="1089" cy="1270"/>
          </a:xfrm>
        </p:grpSpPr>
        <p:sp>
          <p:nvSpPr>
            <p:cNvPr id="53" name="Freeform 7"/>
            <p:cNvSpPr>
              <a:spLocks/>
            </p:cNvSpPr>
            <p:nvPr/>
          </p:nvSpPr>
          <p:spPr bwMode="auto">
            <a:xfrm>
              <a:off x="1156" y="2478"/>
              <a:ext cx="545" cy="635"/>
            </a:xfrm>
            <a:custGeom>
              <a:avLst/>
              <a:gdLst/>
              <a:ahLst/>
              <a:cxnLst>
                <a:cxn ang="0">
                  <a:pos x="0" y="635"/>
                </a:cxn>
                <a:cxn ang="0">
                  <a:pos x="182" y="589"/>
                </a:cxn>
                <a:cxn ang="0">
                  <a:pos x="409" y="362"/>
                </a:cxn>
                <a:cxn ang="0">
                  <a:pos x="545" y="0"/>
                </a:cxn>
              </a:cxnLst>
              <a:rect l="0" t="0" r="r" b="b"/>
              <a:pathLst>
                <a:path w="545" h="635">
                  <a:moveTo>
                    <a:pt x="0" y="635"/>
                  </a:moveTo>
                  <a:cubicBezTo>
                    <a:pt x="57" y="634"/>
                    <a:pt x="114" y="634"/>
                    <a:pt x="182" y="589"/>
                  </a:cubicBezTo>
                  <a:cubicBezTo>
                    <a:pt x="250" y="544"/>
                    <a:pt x="348" y="460"/>
                    <a:pt x="409" y="362"/>
                  </a:cubicBezTo>
                  <a:cubicBezTo>
                    <a:pt x="470" y="264"/>
                    <a:pt x="522" y="60"/>
                    <a:pt x="545" y="0"/>
                  </a:cubicBezTo>
                </a:path>
              </a:pathLst>
            </a:custGeom>
            <a:noFill/>
            <a:ln w="19050">
              <a:solidFill>
                <a:schemeClr val="tx1"/>
              </a:solidFill>
              <a:round/>
              <a:headEnd/>
              <a:tailEnd/>
            </a:ln>
            <a:effectLst/>
          </p:spPr>
          <p:txBody>
            <a:bodyPr/>
            <a:lstStyle/>
            <a:p>
              <a:endParaRPr lang="ru-RU"/>
            </a:p>
          </p:txBody>
        </p:sp>
        <p:sp>
          <p:nvSpPr>
            <p:cNvPr id="54" name="Freeform 8"/>
            <p:cNvSpPr>
              <a:spLocks/>
            </p:cNvSpPr>
            <p:nvPr/>
          </p:nvSpPr>
          <p:spPr bwMode="auto">
            <a:xfrm flipH="1" flipV="1">
              <a:off x="612" y="3113"/>
              <a:ext cx="545" cy="635"/>
            </a:xfrm>
            <a:custGeom>
              <a:avLst/>
              <a:gdLst/>
              <a:ahLst/>
              <a:cxnLst>
                <a:cxn ang="0">
                  <a:pos x="0" y="635"/>
                </a:cxn>
                <a:cxn ang="0">
                  <a:pos x="182" y="589"/>
                </a:cxn>
                <a:cxn ang="0">
                  <a:pos x="409" y="362"/>
                </a:cxn>
                <a:cxn ang="0">
                  <a:pos x="545" y="0"/>
                </a:cxn>
              </a:cxnLst>
              <a:rect l="0" t="0" r="r" b="b"/>
              <a:pathLst>
                <a:path w="545" h="635">
                  <a:moveTo>
                    <a:pt x="0" y="635"/>
                  </a:moveTo>
                  <a:cubicBezTo>
                    <a:pt x="57" y="634"/>
                    <a:pt x="114" y="634"/>
                    <a:pt x="182" y="589"/>
                  </a:cubicBezTo>
                  <a:cubicBezTo>
                    <a:pt x="250" y="544"/>
                    <a:pt x="348" y="460"/>
                    <a:pt x="409" y="362"/>
                  </a:cubicBezTo>
                  <a:cubicBezTo>
                    <a:pt x="470" y="264"/>
                    <a:pt x="522" y="60"/>
                    <a:pt x="545" y="0"/>
                  </a:cubicBezTo>
                </a:path>
              </a:pathLst>
            </a:custGeom>
            <a:noFill/>
            <a:ln w="19050">
              <a:solidFill>
                <a:schemeClr val="tx1"/>
              </a:solidFill>
              <a:round/>
              <a:headEnd/>
              <a:tailEnd/>
            </a:ln>
            <a:effectLst/>
          </p:spPr>
          <p:txBody>
            <a:bodyPr/>
            <a:lstStyle/>
            <a:p>
              <a:endParaRPr lang="ru-RU"/>
            </a:p>
          </p:txBody>
        </p:sp>
      </p:grpSp>
      <p:sp>
        <p:nvSpPr>
          <p:cNvPr id="55" name="Line 9"/>
          <p:cNvSpPr>
            <a:spLocks noChangeShapeType="1"/>
          </p:cNvSpPr>
          <p:nvPr/>
        </p:nvSpPr>
        <p:spPr bwMode="auto">
          <a:xfrm flipH="1">
            <a:off x="6613585" y="2965455"/>
            <a:ext cx="2303462" cy="0"/>
          </a:xfrm>
          <a:prstGeom prst="line">
            <a:avLst/>
          </a:prstGeom>
          <a:noFill/>
          <a:ln w="1270" cap="rnd">
            <a:solidFill>
              <a:srgbClr val="808080"/>
            </a:solidFill>
            <a:prstDash val="sysDot"/>
            <a:round/>
            <a:headEnd/>
            <a:tailEnd/>
          </a:ln>
        </p:spPr>
        <p:txBody>
          <a:bodyPr/>
          <a:lstStyle/>
          <a:p>
            <a:endParaRPr lang="ru-RU"/>
          </a:p>
        </p:txBody>
      </p:sp>
      <p:sp>
        <p:nvSpPr>
          <p:cNvPr id="56" name="Line 10"/>
          <p:cNvSpPr>
            <a:spLocks noChangeShapeType="1"/>
          </p:cNvSpPr>
          <p:nvPr/>
        </p:nvSpPr>
        <p:spPr bwMode="auto">
          <a:xfrm flipH="1">
            <a:off x="6613585" y="3181355"/>
            <a:ext cx="2303462" cy="0"/>
          </a:xfrm>
          <a:prstGeom prst="line">
            <a:avLst/>
          </a:prstGeom>
          <a:noFill/>
          <a:ln w="1270" cap="rnd">
            <a:solidFill>
              <a:srgbClr val="808080"/>
            </a:solidFill>
            <a:prstDash val="sysDot"/>
            <a:round/>
            <a:headEnd/>
            <a:tailEnd/>
          </a:ln>
        </p:spPr>
        <p:txBody>
          <a:bodyPr/>
          <a:lstStyle/>
          <a:p>
            <a:endParaRPr lang="ru-RU"/>
          </a:p>
        </p:txBody>
      </p:sp>
      <p:sp>
        <p:nvSpPr>
          <p:cNvPr id="57" name="Line 11"/>
          <p:cNvSpPr>
            <a:spLocks noChangeShapeType="1"/>
          </p:cNvSpPr>
          <p:nvPr/>
        </p:nvSpPr>
        <p:spPr bwMode="auto">
          <a:xfrm flipH="1">
            <a:off x="6613585" y="2532067"/>
            <a:ext cx="2303462" cy="0"/>
          </a:xfrm>
          <a:prstGeom prst="line">
            <a:avLst/>
          </a:prstGeom>
          <a:noFill/>
          <a:ln w="1270" cap="rnd">
            <a:solidFill>
              <a:srgbClr val="808080"/>
            </a:solidFill>
            <a:prstDash val="sysDot"/>
            <a:round/>
            <a:headEnd/>
            <a:tailEnd/>
          </a:ln>
        </p:spPr>
        <p:txBody>
          <a:bodyPr/>
          <a:lstStyle/>
          <a:p>
            <a:endParaRPr lang="ru-RU"/>
          </a:p>
        </p:txBody>
      </p:sp>
      <p:sp>
        <p:nvSpPr>
          <p:cNvPr id="58" name="Line 12"/>
          <p:cNvSpPr>
            <a:spLocks noChangeShapeType="1"/>
          </p:cNvSpPr>
          <p:nvPr/>
        </p:nvSpPr>
        <p:spPr bwMode="auto">
          <a:xfrm flipH="1">
            <a:off x="6613585" y="2316167"/>
            <a:ext cx="2303462" cy="0"/>
          </a:xfrm>
          <a:prstGeom prst="line">
            <a:avLst/>
          </a:prstGeom>
          <a:noFill/>
          <a:ln w="1270" cap="rnd">
            <a:solidFill>
              <a:srgbClr val="808080"/>
            </a:solidFill>
            <a:prstDash val="sysDot"/>
            <a:round/>
            <a:headEnd/>
            <a:tailEnd/>
          </a:ln>
        </p:spPr>
        <p:txBody>
          <a:bodyPr/>
          <a:lstStyle/>
          <a:p>
            <a:endParaRPr lang="ru-RU"/>
          </a:p>
        </p:txBody>
      </p:sp>
      <p:sp>
        <p:nvSpPr>
          <p:cNvPr id="59" name="Line 13"/>
          <p:cNvSpPr>
            <a:spLocks noChangeShapeType="1"/>
          </p:cNvSpPr>
          <p:nvPr/>
        </p:nvSpPr>
        <p:spPr bwMode="auto">
          <a:xfrm flipH="1">
            <a:off x="6613585" y="2100267"/>
            <a:ext cx="2303462" cy="0"/>
          </a:xfrm>
          <a:prstGeom prst="line">
            <a:avLst/>
          </a:prstGeom>
          <a:noFill/>
          <a:ln w="1270" cap="rnd">
            <a:solidFill>
              <a:srgbClr val="808080"/>
            </a:solidFill>
            <a:prstDash val="sysDot"/>
            <a:round/>
            <a:headEnd/>
            <a:tailEnd/>
          </a:ln>
        </p:spPr>
        <p:txBody>
          <a:bodyPr/>
          <a:lstStyle/>
          <a:p>
            <a:endParaRPr lang="ru-RU"/>
          </a:p>
        </p:txBody>
      </p:sp>
      <p:sp>
        <p:nvSpPr>
          <p:cNvPr id="60" name="Line 14"/>
          <p:cNvSpPr>
            <a:spLocks noChangeShapeType="1"/>
          </p:cNvSpPr>
          <p:nvPr/>
        </p:nvSpPr>
        <p:spPr bwMode="auto">
          <a:xfrm flipH="1">
            <a:off x="6613585" y="1884367"/>
            <a:ext cx="2303462" cy="0"/>
          </a:xfrm>
          <a:prstGeom prst="line">
            <a:avLst/>
          </a:prstGeom>
          <a:noFill/>
          <a:ln w="1270" cap="rnd">
            <a:solidFill>
              <a:srgbClr val="808080"/>
            </a:solidFill>
            <a:prstDash val="sysDot"/>
            <a:round/>
            <a:headEnd/>
            <a:tailEnd/>
          </a:ln>
        </p:spPr>
        <p:txBody>
          <a:bodyPr/>
          <a:lstStyle/>
          <a:p>
            <a:endParaRPr lang="ru-RU"/>
          </a:p>
        </p:txBody>
      </p:sp>
      <p:sp>
        <p:nvSpPr>
          <p:cNvPr id="61" name="Line 15"/>
          <p:cNvSpPr>
            <a:spLocks noChangeShapeType="1"/>
          </p:cNvSpPr>
          <p:nvPr/>
        </p:nvSpPr>
        <p:spPr bwMode="auto">
          <a:xfrm flipH="1">
            <a:off x="6613585" y="3397255"/>
            <a:ext cx="2303462" cy="0"/>
          </a:xfrm>
          <a:prstGeom prst="line">
            <a:avLst/>
          </a:prstGeom>
          <a:noFill/>
          <a:ln w="1270" cap="rnd">
            <a:solidFill>
              <a:srgbClr val="808080"/>
            </a:solidFill>
            <a:prstDash val="sysDot"/>
            <a:round/>
            <a:headEnd/>
            <a:tailEnd/>
          </a:ln>
        </p:spPr>
        <p:txBody>
          <a:bodyPr/>
          <a:lstStyle/>
          <a:p>
            <a:endParaRPr lang="ru-RU"/>
          </a:p>
        </p:txBody>
      </p:sp>
      <p:sp>
        <p:nvSpPr>
          <p:cNvPr id="62" name="Line 16"/>
          <p:cNvSpPr>
            <a:spLocks noChangeShapeType="1"/>
          </p:cNvSpPr>
          <p:nvPr/>
        </p:nvSpPr>
        <p:spPr bwMode="auto">
          <a:xfrm flipH="1">
            <a:off x="6613585" y="3613155"/>
            <a:ext cx="2303462" cy="0"/>
          </a:xfrm>
          <a:prstGeom prst="line">
            <a:avLst/>
          </a:prstGeom>
          <a:noFill/>
          <a:ln w="1270" cap="rnd">
            <a:solidFill>
              <a:srgbClr val="808080"/>
            </a:solidFill>
            <a:prstDash val="sysDot"/>
            <a:round/>
            <a:headEnd/>
            <a:tailEnd/>
          </a:ln>
        </p:spPr>
        <p:txBody>
          <a:bodyPr/>
          <a:lstStyle/>
          <a:p>
            <a:endParaRPr lang="ru-RU"/>
          </a:p>
        </p:txBody>
      </p:sp>
      <p:sp>
        <p:nvSpPr>
          <p:cNvPr id="63" name="Line 17"/>
          <p:cNvSpPr>
            <a:spLocks noChangeShapeType="1"/>
          </p:cNvSpPr>
          <p:nvPr/>
        </p:nvSpPr>
        <p:spPr bwMode="auto">
          <a:xfrm flipH="1">
            <a:off x="7764522" y="2749555"/>
            <a:ext cx="288925" cy="0"/>
          </a:xfrm>
          <a:prstGeom prst="line">
            <a:avLst/>
          </a:prstGeom>
          <a:noFill/>
          <a:ln w="25400">
            <a:solidFill>
              <a:srgbClr val="0000FF"/>
            </a:solidFill>
            <a:round/>
            <a:headEnd/>
            <a:tailEnd/>
          </a:ln>
        </p:spPr>
        <p:txBody>
          <a:bodyPr/>
          <a:lstStyle/>
          <a:p>
            <a:endParaRPr lang="ru-RU"/>
          </a:p>
        </p:txBody>
      </p:sp>
      <p:sp>
        <p:nvSpPr>
          <p:cNvPr id="64" name="Line 18"/>
          <p:cNvSpPr>
            <a:spLocks noChangeShapeType="1"/>
          </p:cNvSpPr>
          <p:nvPr/>
        </p:nvSpPr>
        <p:spPr bwMode="auto">
          <a:xfrm flipH="1">
            <a:off x="7477185" y="2749555"/>
            <a:ext cx="288925" cy="0"/>
          </a:xfrm>
          <a:prstGeom prst="line">
            <a:avLst/>
          </a:prstGeom>
          <a:noFill/>
          <a:ln w="25400">
            <a:solidFill>
              <a:srgbClr val="0000FF"/>
            </a:solidFill>
            <a:round/>
            <a:headEnd/>
            <a:tailEnd/>
          </a:ln>
        </p:spPr>
        <p:txBody>
          <a:bodyPr/>
          <a:lstStyle/>
          <a:p>
            <a:endParaRPr lang="ru-RU"/>
          </a:p>
        </p:txBody>
      </p:sp>
      <p:sp>
        <p:nvSpPr>
          <p:cNvPr id="65" name="Line 19"/>
          <p:cNvSpPr>
            <a:spLocks noChangeShapeType="1"/>
          </p:cNvSpPr>
          <p:nvPr/>
        </p:nvSpPr>
        <p:spPr bwMode="auto">
          <a:xfrm flipH="1">
            <a:off x="8051860" y="2532067"/>
            <a:ext cx="288925" cy="0"/>
          </a:xfrm>
          <a:prstGeom prst="line">
            <a:avLst/>
          </a:prstGeom>
          <a:noFill/>
          <a:ln w="25400">
            <a:solidFill>
              <a:srgbClr val="0000FF"/>
            </a:solidFill>
            <a:round/>
            <a:headEnd/>
            <a:tailEnd/>
          </a:ln>
        </p:spPr>
        <p:txBody>
          <a:bodyPr/>
          <a:lstStyle/>
          <a:p>
            <a:endParaRPr lang="ru-RU"/>
          </a:p>
        </p:txBody>
      </p:sp>
      <p:sp>
        <p:nvSpPr>
          <p:cNvPr id="66" name="Line 20"/>
          <p:cNvSpPr>
            <a:spLocks noChangeShapeType="1"/>
          </p:cNvSpPr>
          <p:nvPr/>
        </p:nvSpPr>
        <p:spPr bwMode="auto">
          <a:xfrm flipH="1">
            <a:off x="7188260" y="2965455"/>
            <a:ext cx="288925" cy="0"/>
          </a:xfrm>
          <a:prstGeom prst="line">
            <a:avLst/>
          </a:prstGeom>
          <a:noFill/>
          <a:ln w="25400">
            <a:solidFill>
              <a:srgbClr val="0000FF"/>
            </a:solidFill>
            <a:round/>
            <a:headEnd/>
            <a:tailEnd/>
          </a:ln>
        </p:spPr>
        <p:txBody>
          <a:bodyPr/>
          <a:lstStyle/>
          <a:p>
            <a:endParaRPr lang="ru-RU"/>
          </a:p>
        </p:txBody>
      </p:sp>
      <p:sp>
        <p:nvSpPr>
          <p:cNvPr id="67" name="Line 21"/>
          <p:cNvSpPr>
            <a:spLocks noChangeShapeType="1"/>
          </p:cNvSpPr>
          <p:nvPr/>
        </p:nvSpPr>
        <p:spPr bwMode="auto">
          <a:xfrm flipH="1">
            <a:off x="8340785" y="2316167"/>
            <a:ext cx="144462" cy="0"/>
          </a:xfrm>
          <a:prstGeom prst="line">
            <a:avLst/>
          </a:prstGeom>
          <a:noFill/>
          <a:ln w="25400">
            <a:solidFill>
              <a:srgbClr val="0000FF"/>
            </a:solidFill>
            <a:round/>
            <a:headEnd/>
            <a:tailEnd/>
          </a:ln>
        </p:spPr>
        <p:txBody>
          <a:bodyPr/>
          <a:lstStyle/>
          <a:p>
            <a:endParaRPr lang="ru-RU"/>
          </a:p>
        </p:txBody>
      </p:sp>
      <p:sp>
        <p:nvSpPr>
          <p:cNvPr id="68" name="Line 22"/>
          <p:cNvSpPr>
            <a:spLocks noChangeShapeType="1"/>
          </p:cNvSpPr>
          <p:nvPr/>
        </p:nvSpPr>
        <p:spPr bwMode="auto">
          <a:xfrm flipH="1">
            <a:off x="7045385" y="3181355"/>
            <a:ext cx="144462" cy="0"/>
          </a:xfrm>
          <a:prstGeom prst="line">
            <a:avLst/>
          </a:prstGeom>
          <a:noFill/>
          <a:ln w="25400">
            <a:solidFill>
              <a:srgbClr val="0000FF"/>
            </a:solidFill>
            <a:round/>
            <a:headEnd/>
            <a:tailEnd/>
          </a:ln>
        </p:spPr>
        <p:txBody>
          <a:bodyPr/>
          <a:lstStyle/>
          <a:p>
            <a:endParaRPr lang="ru-RU"/>
          </a:p>
        </p:txBody>
      </p:sp>
      <p:sp>
        <p:nvSpPr>
          <p:cNvPr id="69" name="Line 23"/>
          <p:cNvSpPr>
            <a:spLocks noChangeShapeType="1"/>
          </p:cNvSpPr>
          <p:nvPr/>
        </p:nvSpPr>
        <p:spPr bwMode="auto">
          <a:xfrm flipH="1">
            <a:off x="8475722" y="2100267"/>
            <a:ext cx="71438" cy="0"/>
          </a:xfrm>
          <a:prstGeom prst="line">
            <a:avLst/>
          </a:prstGeom>
          <a:noFill/>
          <a:ln w="25400">
            <a:solidFill>
              <a:srgbClr val="0000FF"/>
            </a:solidFill>
            <a:round/>
            <a:headEnd/>
            <a:tailEnd/>
          </a:ln>
        </p:spPr>
        <p:txBody>
          <a:bodyPr/>
          <a:lstStyle/>
          <a:p>
            <a:endParaRPr lang="ru-RU"/>
          </a:p>
        </p:txBody>
      </p:sp>
      <p:sp>
        <p:nvSpPr>
          <p:cNvPr id="70" name="Line 24"/>
          <p:cNvSpPr>
            <a:spLocks noChangeShapeType="1"/>
          </p:cNvSpPr>
          <p:nvPr/>
        </p:nvSpPr>
        <p:spPr bwMode="auto">
          <a:xfrm flipH="1">
            <a:off x="6981885" y="3397255"/>
            <a:ext cx="71437" cy="0"/>
          </a:xfrm>
          <a:prstGeom prst="line">
            <a:avLst/>
          </a:prstGeom>
          <a:noFill/>
          <a:ln w="25400">
            <a:solidFill>
              <a:srgbClr val="0000FF"/>
            </a:solidFill>
            <a:round/>
            <a:headEnd/>
            <a:tailEnd/>
          </a:ln>
        </p:spPr>
        <p:txBody>
          <a:bodyPr/>
          <a:lstStyle/>
          <a:p>
            <a:endParaRPr lang="ru-RU"/>
          </a:p>
        </p:txBody>
      </p:sp>
      <p:sp>
        <p:nvSpPr>
          <p:cNvPr id="71" name="Line 25"/>
          <p:cNvSpPr>
            <a:spLocks noChangeShapeType="1"/>
          </p:cNvSpPr>
          <p:nvPr/>
        </p:nvSpPr>
        <p:spPr bwMode="auto">
          <a:xfrm flipH="1">
            <a:off x="8556685" y="1884367"/>
            <a:ext cx="71437" cy="0"/>
          </a:xfrm>
          <a:prstGeom prst="line">
            <a:avLst/>
          </a:prstGeom>
          <a:noFill/>
          <a:ln w="25400">
            <a:solidFill>
              <a:srgbClr val="0000FF"/>
            </a:solidFill>
            <a:round/>
            <a:headEnd/>
            <a:tailEnd/>
          </a:ln>
        </p:spPr>
        <p:txBody>
          <a:bodyPr/>
          <a:lstStyle/>
          <a:p>
            <a:endParaRPr lang="ru-RU"/>
          </a:p>
        </p:txBody>
      </p:sp>
      <p:sp>
        <p:nvSpPr>
          <p:cNvPr id="72" name="Line 26"/>
          <p:cNvSpPr>
            <a:spLocks noChangeShapeType="1"/>
          </p:cNvSpPr>
          <p:nvPr/>
        </p:nvSpPr>
        <p:spPr bwMode="auto">
          <a:xfrm flipH="1">
            <a:off x="6900922" y="3613155"/>
            <a:ext cx="71438" cy="0"/>
          </a:xfrm>
          <a:prstGeom prst="line">
            <a:avLst/>
          </a:prstGeom>
          <a:noFill/>
          <a:ln w="25400">
            <a:solidFill>
              <a:srgbClr val="0000FF"/>
            </a:solidFill>
            <a:round/>
            <a:headEnd/>
            <a:tailEn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slide(fromBottom)">
                                      <p:cBhvr>
                                        <p:cTn id="7" dur="500"/>
                                        <p:tgtEl>
                                          <p:spTgt spid="3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500"/>
                                        <p:tgtEl>
                                          <p:spTgt spid="4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dissolve">
                                      <p:cBhvr>
                                        <p:cTn id="20" dur="500"/>
                                        <p:tgtEl>
                                          <p:spTgt spid="4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9">
                                            <p:txEl>
                                              <p:pRg st="1" end="1"/>
                                            </p:txEl>
                                          </p:spTgt>
                                        </p:tgtEl>
                                        <p:attrNameLst>
                                          <p:attrName>style.visibility</p:attrName>
                                        </p:attrNameLst>
                                      </p:cBhvr>
                                      <p:to>
                                        <p:strVal val="visible"/>
                                      </p:to>
                                    </p:set>
                                    <p:animEffect transition="in" filter="slide(fromBottom)">
                                      <p:cBhvr>
                                        <p:cTn id="35" dur="500"/>
                                        <p:tgtEl>
                                          <p:spTgt spid="39">
                                            <p:txEl>
                                              <p:pRg st="1" end="1"/>
                                            </p:tx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down)">
                                      <p:cBhvr>
                                        <p:cTn id="39" dur="500"/>
                                        <p:tgtEl>
                                          <p:spTgt spid="46"/>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childTnLst>
                          </p:cTn>
                        </p:par>
                        <p:par>
                          <p:cTn id="45" fill="hold">
                            <p:stCondLst>
                              <p:cond delay="1000"/>
                            </p:stCondLst>
                            <p:childTnLst>
                              <p:par>
                                <p:cTn id="46" presetID="64" presetClass="path" presetSubtype="0" accel="50000" decel="50000" fill="hold" grpId="1" nodeType="afterEffect">
                                  <p:stCondLst>
                                    <p:cond delay="0"/>
                                  </p:stCondLst>
                                  <p:childTnLst>
                                    <p:animMotion origin="layout" path="M 2.5E-6 -1.85185E-6 L 2.5E-6 -0.17315 " pathEditMode="relative" rAng="0" ptsTypes="AA">
                                      <p:cBhvr>
                                        <p:cTn id="47" dur="2000" fill="hold"/>
                                        <p:tgtEl>
                                          <p:spTgt spid="43"/>
                                        </p:tgtEl>
                                        <p:attrNameLst>
                                          <p:attrName>ppt_x</p:attrName>
                                          <p:attrName>ppt_y</p:attrName>
                                        </p:attrNameLst>
                                      </p:cBhvr>
                                      <p:rCtr x="0" y="-87"/>
                                    </p:animMotion>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9">
                                            <p:txEl>
                                              <p:pRg st="2" end="2"/>
                                            </p:txEl>
                                          </p:spTgt>
                                        </p:tgtEl>
                                        <p:attrNameLst>
                                          <p:attrName>style.visibility</p:attrName>
                                        </p:attrNameLst>
                                      </p:cBhvr>
                                      <p:to>
                                        <p:strVal val="visible"/>
                                      </p:to>
                                    </p:set>
                                    <p:animEffect transition="in" filter="slide(fromBottom)">
                                      <p:cBhvr>
                                        <p:cTn id="52" dur="500"/>
                                        <p:tgtEl>
                                          <p:spTgt spid="39">
                                            <p:txEl>
                                              <p:pRg st="2" end="2"/>
                                            </p:txEl>
                                          </p:spTgt>
                                        </p:tgtEl>
                                      </p:cBhvr>
                                    </p:animEffect>
                                  </p:childTnLst>
                                </p:cTn>
                              </p:par>
                              <p:par>
                                <p:cTn id="53" presetID="9" presetClass="exit" presetSubtype="0" fill="hold" grpId="1" nodeType="withEffect">
                                  <p:stCondLst>
                                    <p:cond delay="0"/>
                                  </p:stCondLst>
                                  <p:childTnLst>
                                    <p:animEffect transition="out" filter="dissolv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par>
                                <p:cTn id="56" presetID="9" presetClass="exit" presetSubtype="0" fill="hold" grpId="2" nodeType="withEffect">
                                  <p:stCondLst>
                                    <p:cond delay="0"/>
                                  </p:stCondLst>
                                  <p:childTnLst>
                                    <p:animEffect transition="out" filter="dissolv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500"/>
                                        <p:tgtEl>
                                          <p:spTgt spid="45"/>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p:cTn id="65" dur="500" fill="hold"/>
                                        <p:tgtEl>
                                          <p:spTgt spid="48"/>
                                        </p:tgtEl>
                                        <p:attrNameLst>
                                          <p:attrName>ppt_w</p:attrName>
                                        </p:attrNameLst>
                                      </p:cBhvr>
                                      <p:tavLst>
                                        <p:tav tm="0">
                                          <p:val>
                                            <p:fltVal val="0"/>
                                          </p:val>
                                        </p:tav>
                                        <p:tav tm="100000">
                                          <p:val>
                                            <p:strVal val="#ppt_w"/>
                                          </p:val>
                                        </p:tav>
                                      </p:tavLst>
                                    </p:anim>
                                    <p:anim calcmode="lin" valueType="num">
                                      <p:cBhvr>
                                        <p:cTn id="66" dur="500" fill="hold"/>
                                        <p:tgtEl>
                                          <p:spTgt spid="48"/>
                                        </p:tgtEl>
                                        <p:attrNameLst>
                                          <p:attrName>ppt_h</p:attrName>
                                        </p:attrNameLst>
                                      </p:cBhvr>
                                      <p:tavLst>
                                        <p:tav tm="0">
                                          <p:val>
                                            <p:fltVal val="0"/>
                                          </p:val>
                                        </p:tav>
                                        <p:tav tm="100000">
                                          <p:val>
                                            <p:strVal val="#ppt_h"/>
                                          </p:val>
                                        </p:tav>
                                      </p:tavLst>
                                    </p:anim>
                                    <p:animEffect transition="in" filter="fade">
                                      <p:cBhvr>
                                        <p:cTn id="67" dur="500"/>
                                        <p:tgtEl>
                                          <p:spTgt spid="48"/>
                                        </p:tgtEl>
                                      </p:cBhvr>
                                    </p:animEffect>
                                  </p:childTnLst>
                                </p:cTn>
                              </p:par>
                            </p:childTnLst>
                          </p:cTn>
                        </p:par>
                        <p:par>
                          <p:cTn id="68" fill="hold">
                            <p:stCondLst>
                              <p:cond delay="1000"/>
                            </p:stCondLst>
                            <p:childTnLst>
                              <p:par>
                                <p:cTn id="69" presetID="64" presetClass="path" presetSubtype="0" accel="50000" decel="50000" fill="hold" grpId="1" nodeType="afterEffect">
                                  <p:stCondLst>
                                    <p:cond delay="0"/>
                                  </p:stCondLst>
                                  <p:childTnLst>
                                    <p:animMotion origin="layout" path="M 0.00017 0.00023 L 0.00017 0.07894 " pathEditMode="relative" rAng="0" ptsTypes="AA">
                                      <p:cBhvr>
                                        <p:cTn id="70" dur="2000" fill="hold"/>
                                        <p:tgtEl>
                                          <p:spTgt spid="48"/>
                                        </p:tgtEl>
                                        <p:attrNameLst>
                                          <p:attrName>ppt_x</p:attrName>
                                          <p:attrName>ppt_y</p:attrName>
                                        </p:attrNameLst>
                                      </p:cBhvr>
                                      <p:rCtr x="0" y="39"/>
                                    </p:animMotion>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nodeType="clickEffect">
                                  <p:stCondLst>
                                    <p:cond delay="0"/>
                                  </p:stCondLst>
                                  <p:childTnLst>
                                    <p:set>
                                      <p:cBhvr>
                                        <p:cTn id="74" dur="1" fill="hold">
                                          <p:stCondLst>
                                            <p:cond delay="0"/>
                                          </p:stCondLst>
                                        </p:cTn>
                                        <p:tgtEl>
                                          <p:spTgt spid="39">
                                            <p:txEl>
                                              <p:pRg st="3" end="3"/>
                                            </p:txEl>
                                          </p:spTgt>
                                        </p:tgtEl>
                                        <p:attrNameLst>
                                          <p:attrName>style.visibility</p:attrName>
                                        </p:attrNameLst>
                                      </p:cBhvr>
                                      <p:to>
                                        <p:strVal val="visible"/>
                                      </p:to>
                                    </p:set>
                                    <p:animEffect transition="in" filter="slide(fromBottom)">
                                      <p:cBhvr>
                                        <p:cTn id="75" dur="500"/>
                                        <p:tgtEl>
                                          <p:spTgt spid="39">
                                            <p:txEl>
                                              <p:pRg st="3" end="3"/>
                                            </p:txEl>
                                          </p:spTgt>
                                        </p:tgtEl>
                                      </p:cBhvr>
                                    </p:animEffect>
                                  </p:childTnLst>
                                </p:cTn>
                              </p:par>
                            </p:childTnLst>
                          </p:cTn>
                        </p:par>
                        <p:par>
                          <p:cTn id="76" fill="hold">
                            <p:stCondLst>
                              <p:cond delay="500"/>
                            </p:stCondLst>
                            <p:childTnLst>
                              <p:par>
                                <p:cTn id="77" presetID="12" presetClass="entr" presetSubtype="4" fill="hold" nodeType="afterEffect">
                                  <p:stCondLst>
                                    <p:cond delay="0"/>
                                  </p:stCondLst>
                                  <p:childTnLst>
                                    <p:set>
                                      <p:cBhvr>
                                        <p:cTn id="78" dur="1" fill="hold">
                                          <p:stCondLst>
                                            <p:cond delay="0"/>
                                          </p:stCondLst>
                                        </p:cTn>
                                        <p:tgtEl>
                                          <p:spTgt spid="39">
                                            <p:txEl>
                                              <p:pRg st="4" end="4"/>
                                            </p:txEl>
                                          </p:spTgt>
                                        </p:tgtEl>
                                        <p:attrNameLst>
                                          <p:attrName>style.visibility</p:attrName>
                                        </p:attrNameLst>
                                      </p:cBhvr>
                                      <p:to>
                                        <p:strVal val="visible"/>
                                      </p:to>
                                    </p:set>
                                    <p:animEffect transition="in" filter="slide(fromBottom)">
                                      <p:cBhvr>
                                        <p:cTn id="79" dur="500"/>
                                        <p:tgtEl>
                                          <p:spTgt spid="39">
                                            <p:txEl>
                                              <p:pRg st="4" end="4"/>
                                            </p:txEl>
                                          </p:spTgt>
                                        </p:tgtEl>
                                      </p:cBhvr>
                                    </p:animEffect>
                                  </p:childTnLst>
                                </p:cTn>
                              </p:par>
                            </p:childTnLst>
                          </p:cTn>
                        </p:par>
                        <p:par>
                          <p:cTn id="80" fill="hold">
                            <p:stCondLst>
                              <p:cond delay="1000"/>
                            </p:stCondLst>
                            <p:childTnLst>
                              <p:par>
                                <p:cTn id="81" presetID="12" presetClass="entr" presetSubtype="4" fill="hold" nodeType="afterEffect">
                                  <p:stCondLst>
                                    <p:cond delay="0"/>
                                  </p:stCondLst>
                                  <p:childTnLst>
                                    <p:set>
                                      <p:cBhvr>
                                        <p:cTn id="82" dur="1" fill="hold">
                                          <p:stCondLst>
                                            <p:cond delay="0"/>
                                          </p:stCondLst>
                                        </p:cTn>
                                        <p:tgtEl>
                                          <p:spTgt spid="39">
                                            <p:txEl>
                                              <p:pRg st="5" end="5"/>
                                            </p:txEl>
                                          </p:spTgt>
                                        </p:tgtEl>
                                        <p:attrNameLst>
                                          <p:attrName>style.visibility</p:attrName>
                                        </p:attrNameLst>
                                      </p:cBhvr>
                                      <p:to>
                                        <p:strVal val="visible"/>
                                      </p:to>
                                    </p:set>
                                    <p:animEffect transition="in" filter="slide(fromBottom)">
                                      <p:cBhvr>
                                        <p:cTn id="83" dur="500"/>
                                        <p:tgtEl>
                                          <p:spTgt spid="39">
                                            <p:txEl>
                                              <p:pRg st="5" end="5"/>
                                            </p:txEl>
                                          </p:spTgt>
                                        </p:tgtEl>
                                      </p:cBhvr>
                                    </p:animEffect>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down)">
                                      <p:cBhvr>
                                        <p:cTn id="90" dur="500"/>
                                        <p:tgtEl>
                                          <p:spTgt spid="51"/>
                                        </p:tgtEl>
                                      </p:cBhvr>
                                    </p:animEffect>
                                  </p:childTnLst>
                                </p:cTn>
                              </p:par>
                            </p:childTnLst>
                          </p:cTn>
                        </p:par>
                        <p:par>
                          <p:cTn id="91" fill="hold">
                            <p:stCondLst>
                              <p:cond delay="2000"/>
                            </p:stCondLst>
                            <p:childTnLst>
                              <p:par>
                                <p:cTn id="92" presetID="22" presetClass="entr" presetSubtype="4"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down)">
                                      <p:cBhvr>
                                        <p:cTn id="94" dur="500"/>
                                        <p:tgtEl>
                                          <p:spTgt spid="52"/>
                                        </p:tgtEl>
                                      </p:cBhvr>
                                    </p:animEffect>
                                  </p:childTnLst>
                                </p:cTn>
                              </p:par>
                            </p:childTnLst>
                          </p:cTn>
                        </p:par>
                        <p:par>
                          <p:cTn id="95" fill="hold">
                            <p:stCondLst>
                              <p:cond delay="2500"/>
                            </p:stCondLst>
                            <p:childTnLst>
                              <p:par>
                                <p:cTn id="96" presetID="22" presetClass="entr" presetSubtype="8"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wipe(left)">
                                      <p:cBhvr>
                                        <p:cTn id="101" dur="500"/>
                                        <p:tgtEl>
                                          <p:spTgt spid="56"/>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left)">
                                      <p:cBhvr>
                                        <p:cTn id="104" dur="500"/>
                                        <p:tgtEl>
                                          <p:spTgt spid="5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left)">
                                      <p:cBhvr>
                                        <p:cTn id="107" dur="500"/>
                                        <p:tgtEl>
                                          <p:spTgt spid="5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wipe(left)">
                                      <p:cBhvr>
                                        <p:cTn id="110" dur="500"/>
                                        <p:tgtEl>
                                          <p:spTgt spid="59"/>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left)">
                                      <p:cBhvr>
                                        <p:cTn id="113" dur="500"/>
                                        <p:tgtEl>
                                          <p:spTgt spid="60"/>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left)">
                                      <p:cBhvr>
                                        <p:cTn id="116" dur="500"/>
                                        <p:tgtEl>
                                          <p:spTgt spid="61"/>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wipe(left)">
                                      <p:cBhvr>
                                        <p:cTn id="119" dur="500"/>
                                        <p:tgtEl>
                                          <p:spTgt spid="62"/>
                                        </p:tgtEl>
                                      </p:cBhvr>
                                    </p:animEffect>
                                  </p:childTnLst>
                                </p:cTn>
                              </p:par>
                            </p:childTnLst>
                          </p:cTn>
                        </p:par>
                        <p:par>
                          <p:cTn id="120" fill="hold">
                            <p:stCondLst>
                              <p:cond delay="3000"/>
                            </p:stCondLst>
                            <p:childTnLst>
                              <p:par>
                                <p:cTn id="121" presetID="9" presetClass="emph" presetSubtype="0" nodeType="afterEffect">
                                  <p:stCondLst>
                                    <p:cond delay="0"/>
                                  </p:stCondLst>
                                  <p:childTnLst>
                                    <p:set>
                                      <p:cBhvr rctx="PPT">
                                        <p:cTn id="122" dur="indefinite"/>
                                        <p:tgtEl>
                                          <p:spTgt spid="52"/>
                                        </p:tgtEl>
                                        <p:attrNameLst>
                                          <p:attrName>style.opacity</p:attrName>
                                        </p:attrNameLst>
                                      </p:cBhvr>
                                      <p:to>
                                        <p:strVal val="0.25"/>
                                      </p:to>
                                    </p:set>
                                    <p:animEffect filter="image" prLst="opacity: 0.25">
                                      <p:cBhvr rctx="IE">
                                        <p:cTn id="123" dur="indefinite"/>
                                        <p:tgtEl>
                                          <p:spTgt spid="52"/>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wipe(left)">
                                      <p:cBhvr>
                                        <p:cTn id="126" dur="200"/>
                                        <p:tgtEl>
                                          <p:spTgt spid="63"/>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wipe(right)">
                                      <p:cBhvr>
                                        <p:cTn id="129" dur="200"/>
                                        <p:tgtEl>
                                          <p:spTgt spid="64"/>
                                        </p:tgtEl>
                                      </p:cBhvr>
                                    </p:animEffect>
                                  </p:childTnLst>
                                </p:cTn>
                              </p:par>
                            </p:childTnLst>
                          </p:cTn>
                        </p:par>
                        <p:par>
                          <p:cTn id="130" fill="hold">
                            <p:stCondLst>
                              <p:cond delay="3200"/>
                            </p:stCondLst>
                            <p:childTnLst>
                              <p:par>
                                <p:cTn id="131" presetID="22" presetClass="entr" presetSubtype="8" fill="hold" grpId="0" nodeType="afterEffect">
                                  <p:stCondLst>
                                    <p:cond delay="0"/>
                                  </p:stCondLst>
                                  <p:childTnLst>
                                    <p:set>
                                      <p:cBhvr>
                                        <p:cTn id="132" dur="1" fill="hold">
                                          <p:stCondLst>
                                            <p:cond delay="0"/>
                                          </p:stCondLst>
                                        </p:cTn>
                                        <p:tgtEl>
                                          <p:spTgt spid="65"/>
                                        </p:tgtEl>
                                        <p:attrNameLst>
                                          <p:attrName>style.visibility</p:attrName>
                                        </p:attrNameLst>
                                      </p:cBhvr>
                                      <p:to>
                                        <p:strVal val="visible"/>
                                      </p:to>
                                    </p:set>
                                    <p:animEffect transition="in" filter="wipe(left)">
                                      <p:cBhvr>
                                        <p:cTn id="133" dur="200"/>
                                        <p:tgtEl>
                                          <p:spTgt spid="65"/>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right)">
                                      <p:cBhvr>
                                        <p:cTn id="136" dur="200"/>
                                        <p:tgtEl>
                                          <p:spTgt spid="66"/>
                                        </p:tgtEl>
                                      </p:cBhvr>
                                    </p:animEffect>
                                  </p:childTnLst>
                                </p:cTn>
                              </p:par>
                            </p:childTnLst>
                          </p:cTn>
                        </p:par>
                        <p:par>
                          <p:cTn id="137" fill="hold">
                            <p:stCondLst>
                              <p:cond delay="3400"/>
                            </p:stCondLst>
                            <p:childTnLst>
                              <p:par>
                                <p:cTn id="138" presetID="22" presetClass="entr" presetSubtype="8" fill="hold" grpId="0" nodeType="after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wipe(left)">
                                      <p:cBhvr>
                                        <p:cTn id="140" dur="200"/>
                                        <p:tgtEl>
                                          <p:spTgt spid="67"/>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68"/>
                                        </p:tgtEl>
                                        <p:attrNameLst>
                                          <p:attrName>style.visibility</p:attrName>
                                        </p:attrNameLst>
                                      </p:cBhvr>
                                      <p:to>
                                        <p:strVal val="visible"/>
                                      </p:to>
                                    </p:set>
                                    <p:animEffect transition="in" filter="wipe(right)">
                                      <p:cBhvr>
                                        <p:cTn id="143" dur="200"/>
                                        <p:tgtEl>
                                          <p:spTgt spid="68"/>
                                        </p:tgtEl>
                                      </p:cBhvr>
                                    </p:animEffect>
                                  </p:childTnLst>
                                </p:cTn>
                              </p:par>
                            </p:childTnLst>
                          </p:cTn>
                        </p:par>
                        <p:par>
                          <p:cTn id="144" fill="hold">
                            <p:stCondLst>
                              <p:cond delay="3600"/>
                            </p:stCondLst>
                            <p:childTnLst>
                              <p:par>
                                <p:cTn id="145" presetID="22" presetClass="entr" presetSubtype="8" fill="hold" grpId="0" nodeType="after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wipe(left)">
                                      <p:cBhvr>
                                        <p:cTn id="147" dur="200"/>
                                        <p:tgtEl>
                                          <p:spTgt spid="69"/>
                                        </p:tgtEl>
                                      </p:cBhvr>
                                    </p:animEffect>
                                  </p:childTnLst>
                                </p:cTn>
                              </p:par>
                              <p:par>
                                <p:cTn id="148" presetID="22" presetClass="entr" presetSubtype="2" fill="hold" grpId="0" nodeType="with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wipe(right)">
                                      <p:cBhvr>
                                        <p:cTn id="150" dur="200"/>
                                        <p:tgtEl>
                                          <p:spTgt spid="70"/>
                                        </p:tgtEl>
                                      </p:cBhvr>
                                    </p:animEffect>
                                  </p:childTnLst>
                                </p:cTn>
                              </p:par>
                            </p:childTnLst>
                          </p:cTn>
                        </p:par>
                        <p:par>
                          <p:cTn id="151" fill="hold">
                            <p:stCondLst>
                              <p:cond delay="3800"/>
                            </p:stCondLst>
                            <p:childTnLst>
                              <p:par>
                                <p:cTn id="152" presetID="22" presetClass="entr" presetSubtype="8" fill="hold" grpId="0" nodeType="afterEffect">
                                  <p:stCondLst>
                                    <p:cond delay="0"/>
                                  </p:stCondLst>
                                  <p:childTnLst>
                                    <p:set>
                                      <p:cBhvr>
                                        <p:cTn id="153" dur="1" fill="hold">
                                          <p:stCondLst>
                                            <p:cond delay="0"/>
                                          </p:stCondLst>
                                        </p:cTn>
                                        <p:tgtEl>
                                          <p:spTgt spid="71"/>
                                        </p:tgtEl>
                                        <p:attrNameLst>
                                          <p:attrName>style.visibility</p:attrName>
                                        </p:attrNameLst>
                                      </p:cBhvr>
                                      <p:to>
                                        <p:strVal val="visible"/>
                                      </p:to>
                                    </p:set>
                                    <p:animEffect transition="in" filter="wipe(left)">
                                      <p:cBhvr>
                                        <p:cTn id="154" dur="200"/>
                                        <p:tgtEl>
                                          <p:spTgt spid="71"/>
                                        </p:tgtEl>
                                      </p:cBhvr>
                                    </p:animEffect>
                                  </p:childTnLst>
                                </p:cTn>
                              </p:par>
                              <p:par>
                                <p:cTn id="155" presetID="22" presetClass="entr" presetSubtype="2" fill="hold" grpId="0" nodeType="withEffect">
                                  <p:stCondLst>
                                    <p:cond delay="0"/>
                                  </p:stCondLst>
                                  <p:childTnLst>
                                    <p:set>
                                      <p:cBhvr>
                                        <p:cTn id="156" dur="1" fill="hold">
                                          <p:stCondLst>
                                            <p:cond delay="0"/>
                                          </p:stCondLst>
                                        </p:cTn>
                                        <p:tgtEl>
                                          <p:spTgt spid="72"/>
                                        </p:tgtEl>
                                        <p:attrNameLst>
                                          <p:attrName>style.visibility</p:attrName>
                                        </p:attrNameLst>
                                      </p:cBhvr>
                                      <p:to>
                                        <p:strVal val="visible"/>
                                      </p:to>
                                    </p:set>
                                    <p:animEffect transition="in" filter="wipe(right)">
                                      <p:cBhvr>
                                        <p:cTn id="157" dur="200"/>
                                        <p:tgtEl>
                                          <p:spTgt spid="72"/>
                                        </p:tgtEl>
                                      </p:cBhvr>
                                    </p:animEffect>
                                  </p:childTnLst>
                                </p:cTn>
                              </p:par>
                            </p:childTnLst>
                          </p:cTn>
                        </p:par>
                      </p:childTnLst>
                    </p:cTn>
                  </p:par>
                  <p:par>
                    <p:cTn id="158" fill="hold">
                      <p:stCondLst>
                        <p:cond delay="indefinite"/>
                      </p:stCondLst>
                      <p:childTnLst>
                        <p:par>
                          <p:cTn id="159" fill="hold">
                            <p:stCondLst>
                              <p:cond delay="0"/>
                            </p:stCondLst>
                            <p:childTnLst>
                              <p:par>
                                <p:cTn id="160" presetID="12" presetClass="entr" presetSubtype="4" fill="hold" nodeType="clickEffect">
                                  <p:stCondLst>
                                    <p:cond delay="0"/>
                                  </p:stCondLst>
                                  <p:childTnLst>
                                    <p:set>
                                      <p:cBhvr>
                                        <p:cTn id="161" dur="1" fill="hold">
                                          <p:stCondLst>
                                            <p:cond delay="0"/>
                                          </p:stCondLst>
                                        </p:cTn>
                                        <p:tgtEl>
                                          <p:spTgt spid="39">
                                            <p:txEl>
                                              <p:pRg st="7" end="7"/>
                                            </p:txEl>
                                          </p:spTgt>
                                        </p:tgtEl>
                                        <p:attrNameLst>
                                          <p:attrName>style.visibility</p:attrName>
                                        </p:attrNameLst>
                                      </p:cBhvr>
                                      <p:to>
                                        <p:strVal val="visible"/>
                                      </p:to>
                                    </p:set>
                                    <p:animEffect transition="in" filter="slide(fromBottom)">
                                      <p:cBhvr>
                                        <p:cTn id="162" dur="500"/>
                                        <p:tgtEl>
                                          <p:spTgt spid="39">
                                            <p:txEl>
                                              <p:pRg st="7" end="7"/>
                                            </p:txEl>
                                          </p:spTgt>
                                        </p:tgtEl>
                                      </p:cBhvr>
                                    </p:animEffect>
                                  </p:childTnLst>
                                </p:cTn>
                              </p:par>
                            </p:childTnLst>
                          </p:cTn>
                        </p:par>
                        <p:par>
                          <p:cTn id="163" fill="hold">
                            <p:stCondLst>
                              <p:cond delay="500"/>
                            </p:stCondLst>
                            <p:childTnLst>
                              <p:par>
                                <p:cTn id="164" presetID="12" presetClass="entr" presetSubtype="4" fill="hold" nodeType="afterEffect">
                                  <p:stCondLst>
                                    <p:cond delay="0"/>
                                  </p:stCondLst>
                                  <p:childTnLst>
                                    <p:set>
                                      <p:cBhvr>
                                        <p:cTn id="165" dur="1" fill="hold">
                                          <p:stCondLst>
                                            <p:cond delay="0"/>
                                          </p:stCondLst>
                                        </p:cTn>
                                        <p:tgtEl>
                                          <p:spTgt spid="39">
                                            <p:txEl>
                                              <p:pRg st="8" end="8"/>
                                            </p:txEl>
                                          </p:spTgt>
                                        </p:tgtEl>
                                        <p:attrNameLst>
                                          <p:attrName>style.visibility</p:attrName>
                                        </p:attrNameLst>
                                      </p:cBhvr>
                                      <p:to>
                                        <p:strVal val="visible"/>
                                      </p:to>
                                    </p:set>
                                    <p:animEffect transition="in" filter="slide(fromBottom)">
                                      <p:cBhvr>
                                        <p:cTn id="166" dur="500"/>
                                        <p:tgtEl>
                                          <p:spTgt spid="39">
                                            <p:txEl>
                                              <p:pRg st="8" end="8"/>
                                            </p:txEl>
                                          </p:spTgt>
                                        </p:tgtEl>
                                      </p:cBhvr>
                                    </p:animEffect>
                                  </p:childTnLst>
                                </p:cTn>
                              </p:par>
                            </p:childTnLst>
                          </p:cTn>
                        </p:par>
                        <p:par>
                          <p:cTn id="167" fill="hold">
                            <p:stCondLst>
                              <p:cond delay="1000"/>
                            </p:stCondLst>
                            <p:childTnLst>
                              <p:par>
                                <p:cTn id="168" presetID="12" presetClass="entr" presetSubtype="4" fill="hold" nodeType="afterEffect">
                                  <p:stCondLst>
                                    <p:cond delay="0"/>
                                  </p:stCondLst>
                                  <p:childTnLst>
                                    <p:set>
                                      <p:cBhvr>
                                        <p:cTn id="169" dur="1" fill="hold">
                                          <p:stCondLst>
                                            <p:cond delay="0"/>
                                          </p:stCondLst>
                                        </p:cTn>
                                        <p:tgtEl>
                                          <p:spTgt spid="39">
                                            <p:txEl>
                                              <p:pRg st="9" end="9"/>
                                            </p:txEl>
                                          </p:spTgt>
                                        </p:tgtEl>
                                        <p:attrNameLst>
                                          <p:attrName>style.visibility</p:attrName>
                                        </p:attrNameLst>
                                      </p:cBhvr>
                                      <p:to>
                                        <p:strVal val="visible"/>
                                      </p:to>
                                    </p:set>
                                    <p:animEffect transition="in" filter="slide(fromBottom)">
                                      <p:cBhvr>
                                        <p:cTn id="170" dur="500"/>
                                        <p:tgtEl>
                                          <p:spTgt spid="39">
                                            <p:txEl>
                                              <p:pRg st="9" end="9"/>
                                            </p:txEl>
                                          </p:spTgt>
                                        </p:tgtEl>
                                      </p:cBhvr>
                                    </p:animEffect>
                                  </p:childTnLst>
                                </p:cTn>
                              </p:par>
                            </p:childTnLst>
                          </p:cTn>
                        </p:par>
                        <p:par>
                          <p:cTn id="171" fill="hold">
                            <p:stCondLst>
                              <p:cond delay="1500"/>
                            </p:stCondLst>
                            <p:childTnLst>
                              <p:par>
                                <p:cTn id="172" presetID="12" presetClass="entr" presetSubtype="4" fill="hold" nodeType="afterEffect">
                                  <p:stCondLst>
                                    <p:cond delay="0"/>
                                  </p:stCondLst>
                                  <p:childTnLst>
                                    <p:set>
                                      <p:cBhvr>
                                        <p:cTn id="173" dur="1" fill="hold">
                                          <p:stCondLst>
                                            <p:cond delay="0"/>
                                          </p:stCondLst>
                                        </p:cTn>
                                        <p:tgtEl>
                                          <p:spTgt spid="39">
                                            <p:txEl>
                                              <p:pRg st="10" end="10"/>
                                            </p:txEl>
                                          </p:spTgt>
                                        </p:tgtEl>
                                        <p:attrNameLst>
                                          <p:attrName>style.visibility</p:attrName>
                                        </p:attrNameLst>
                                      </p:cBhvr>
                                      <p:to>
                                        <p:strVal val="visible"/>
                                      </p:to>
                                    </p:set>
                                    <p:animEffect transition="in" filter="slide(fromBottom)">
                                      <p:cBhvr>
                                        <p:cTn id="174" dur="500"/>
                                        <p:tgtEl>
                                          <p:spTgt spid="39">
                                            <p:txEl>
                                              <p:pRg st="10" end="10"/>
                                            </p:txEl>
                                          </p:spTgt>
                                        </p:tgtEl>
                                      </p:cBhvr>
                                    </p:animEffect>
                                  </p:childTnLst>
                                </p:cTn>
                              </p:par>
                            </p:childTnLst>
                          </p:cTn>
                        </p:par>
                        <p:par>
                          <p:cTn id="175" fill="hold">
                            <p:stCondLst>
                              <p:cond delay="2000"/>
                            </p:stCondLst>
                            <p:childTnLst>
                              <p:par>
                                <p:cTn id="176" presetID="12" presetClass="entr" presetSubtype="4" fill="hold" nodeType="afterEffect">
                                  <p:stCondLst>
                                    <p:cond delay="0"/>
                                  </p:stCondLst>
                                  <p:childTnLst>
                                    <p:set>
                                      <p:cBhvr>
                                        <p:cTn id="177" dur="1" fill="hold">
                                          <p:stCondLst>
                                            <p:cond delay="0"/>
                                          </p:stCondLst>
                                        </p:cTn>
                                        <p:tgtEl>
                                          <p:spTgt spid="39">
                                            <p:txEl>
                                              <p:pRg st="11" end="11"/>
                                            </p:txEl>
                                          </p:spTgt>
                                        </p:tgtEl>
                                        <p:attrNameLst>
                                          <p:attrName>style.visibility</p:attrName>
                                        </p:attrNameLst>
                                      </p:cBhvr>
                                      <p:to>
                                        <p:strVal val="visible"/>
                                      </p:to>
                                    </p:set>
                                    <p:animEffect transition="in" filter="slide(fromBottom)">
                                      <p:cBhvr>
                                        <p:cTn id="178" dur="500"/>
                                        <p:tgtEl>
                                          <p:spTgt spid="39">
                                            <p:txEl>
                                              <p:pRg st="11" end="11"/>
                                            </p:txEl>
                                          </p:spTgt>
                                        </p:tgtEl>
                                      </p:cBhvr>
                                    </p:animEffect>
                                  </p:childTnLst>
                                </p:cTn>
                              </p:par>
                            </p:childTnLst>
                          </p:cTn>
                        </p:par>
                        <p:par>
                          <p:cTn id="179" fill="hold">
                            <p:stCondLst>
                              <p:cond delay="2500"/>
                            </p:stCondLst>
                            <p:childTnLst>
                              <p:par>
                                <p:cTn id="180" presetID="12" presetClass="entr" presetSubtype="4" fill="hold" nodeType="afterEffect">
                                  <p:stCondLst>
                                    <p:cond delay="0"/>
                                  </p:stCondLst>
                                  <p:childTnLst>
                                    <p:set>
                                      <p:cBhvr>
                                        <p:cTn id="181" dur="1" fill="hold">
                                          <p:stCondLst>
                                            <p:cond delay="0"/>
                                          </p:stCondLst>
                                        </p:cTn>
                                        <p:tgtEl>
                                          <p:spTgt spid="39">
                                            <p:txEl>
                                              <p:pRg st="12" end="12"/>
                                            </p:txEl>
                                          </p:spTgt>
                                        </p:tgtEl>
                                        <p:attrNameLst>
                                          <p:attrName>style.visibility</p:attrName>
                                        </p:attrNameLst>
                                      </p:cBhvr>
                                      <p:to>
                                        <p:strVal val="visible"/>
                                      </p:to>
                                    </p:set>
                                    <p:animEffect transition="in" filter="slide(fromBottom)">
                                      <p:cBhvr>
                                        <p:cTn id="182" dur="500"/>
                                        <p:tgtEl>
                                          <p:spTgt spid="3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3" grpId="1" animBg="1"/>
      <p:bldP spid="43" grpId="2" animBg="1"/>
      <p:bldP spid="44" grpId="0" animBg="1"/>
      <p:bldP spid="45" grpId="0" animBg="1"/>
      <p:bldP spid="46" grpId="0" animBg="1"/>
      <p:bldP spid="46" grpId="1" animBg="1"/>
      <p:bldP spid="47" grpId="0" animBg="1"/>
      <p:bldP spid="48" grpId="0" animBg="1"/>
      <p:bldP spid="48" grpId="1" animBg="1"/>
      <p:bldP spid="49" grpId="0"/>
      <p:bldP spid="50" grpId="0" animBg="1"/>
      <p:bldP spid="51"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Сложность интерфейса</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5</a:t>
            </a:fld>
            <a:endParaRPr lang="ru-RU"/>
          </a:p>
        </p:txBody>
      </p:sp>
      <p:pic>
        <p:nvPicPr>
          <p:cNvPr id="5" name="Picture 9" descr="Columbia cockpit.jpg"/>
          <p:cNvPicPr>
            <a:picLocks noChangeAspect="1"/>
          </p:cNvPicPr>
          <p:nvPr/>
        </p:nvPicPr>
        <p:blipFill>
          <a:blip r:embed="rId2" cstate="print"/>
          <a:stretch>
            <a:fillRect/>
          </a:stretch>
        </p:blipFill>
        <p:spPr>
          <a:xfrm>
            <a:off x="947898" y="1071546"/>
            <a:ext cx="7248205" cy="57623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 –</a:t>
            </a:r>
            <a:r>
              <a:rPr lang="ru-RU" dirty="0" smtClean="0"/>
              <a:t> требования</a:t>
            </a:r>
            <a:r>
              <a:rPr lang="en-US" dirty="0" smtClean="0"/>
              <a:t> </a:t>
            </a:r>
            <a:r>
              <a:rPr lang="ru-RU" dirty="0" smtClean="0"/>
              <a:t>к </a:t>
            </a:r>
            <a:r>
              <a:rPr lang="en-US" dirty="0" smtClean="0"/>
              <a:t>sin</a:t>
            </a:r>
            <a:r>
              <a:rPr lang="ru-RU" dirty="0" smtClean="0"/>
              <a:t> в </a:t>
            </a:r>
            <a:r>
              <a:rPr lang="en-US" dirty="0" smtClean="0"/>
              <a:t>POSIX</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50</a:t>
            </a:fld>
            <a:endParaRPr lang="ru-RU"/>
          </a:p>
        </p:txBody>
      </p:sp>
      <p:sp>
        <p:nvSpPr>
          <p:cNvPr id="4" name="Content Placeholder 2"/>
          <p:cNvSpPr txBox="1">
            <a:spLocks/>
          </p:cNvSpPr>
          <p:nvPr/>
        </p:nvSpPr>
        <p:spPr>
          <a:xfrm>
            <a:off x="457200" y="1600200"/>
            <a:ext cx="8229600" cy="4686320"/>
          </a:xfrm>
          <a:prstGeom prst="rect">
            <a:avLst/>
          </a:prstGeom>
          <a:solidFill>
            <a:schemeClr val="bg1"/>
          </a:solidFill>
        </p:spPr>
        <p:txBody>
          <a:bodyPr>
            <a:noAutofit/>
          </a:bodyPr>
          <a:lstStyle/>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effectLst/>
                <a:uLnTx/>
                <a:uFillTx/>
                <a:latin typeface="+mn-lt"/>
                <a:ea typeface="+mn-ea"/>
                <a:cs typeface="+mn-cs"/>
              </a:rPr>
              <a:t>NAME</a:t>
            </a:r>
            <a:r>
              <a:rPr kumimoji="0" lang="ru-RU" sz="1200" b="1" i="0" u="none" strike="noStrike" kern="1200" cap="none" spc="0" normalizeH="0" baseline="0" noProof="0" dirty="0" smtClean="0">
                <a:ln>
                  <a:noFill/>
                </a:ln>
                <a:effectLst/>
                <a:uLnTx/>
                <a:uFillTx/>
                <a:latin typeface="+mn-lt"/>
                <a:ea typeface="+mn-ea"/>
                <a:cs typeface="+mn-cs"/>
              </a:rPr>
              <a:t>	</a:t>
            </a:r>
            <a:r>
              <a:rPr kumimoji="0" lang="en-US" sz="1200" b="0" i="0" u="none" strike="noStrike" kern="1200" cap="none" spc="0" normalizeH="0" baseline="0" noProof="0" dirty="0" smtClean="0">
                <a:ln>
                  <a:noFill/>
                </a:ln>
                <a:effectLst/>
                <a:uLnTx/>
                <a:uFillTx/>
                <a:latin typeface="+mn-lt"/>
                <a:ea typeface="+mn-ea"/>
                <a:cs typeface="+mn-cs"/>
              </a:rPr>
              <a:t>sin, </a:t>
            </a:r>
            <a:r>
              <a:rPr kumimoji="0" lang="en-US" sz="1200" b="0" i="0" u="none" strike="noStrike" kern="1200" cap="none" spc="0" normalizeH="0" baseline="0" noProof="0" dirty="0" err="1" smtClean="0">
                <a:ln>
                  <a:noFill/>
                </a:ln>
                <a:effectLst/>
                <a:uLnTx/>
                <a:uFillTx/>
                <a:latin typeface="+mn-lt"/>
                <a:ea typeface="+mn-ea"/>
                <a:cs typeface="+mn-cs"/>
              </a:rPr>
              <a:t>sinf</a:t>
            </a:r>
            <a:r>
              <a:rPr kumimoji="0" lang="en-US" sz="1200" b="0" i="0" u="none" strike="noStrike" kern="1200" cap="none" spc="0" normalizeH="0" baseline="0" noProof="0" dirty="0" smtClean="0">
                <a:ln>
                  <a:noFill/>
                </a:ln>
                <a:effectLst/>
                <a:uLnTx/>
                <a:uFillTx/>
                <a:latin typeface="+mn-lt"/>
                <a:ea typeface="+mn-ea"/>
                <a:cs typeface="+mn-cs"/>
              </a:rPr>
              <a:t>, </a:t>
            </a:r>
            <a:r>
              <a:rPr kumimoji="0" lang="en-US" sz="1200" b="0" i="0" u="none" strike="noStrike" kern="1200" cap="none" spc="0" normalizeH="0" baseline="0" noProof="0" dirty="0" err="1" smtClean="0">
                <a:ln>
                  <a:noFill/>
                </a:ln>
                <a:effectLst/>
                <a:uLnTx/>
                <a:uFillTx/>
                <a:latin typeface="+mn-lt"/>
                <a:ea typeface="+mn-ea"/>
                <a:cs typeface="+mn-cs"/>
              </a:rPr>
              <a:t>sinl</a:t>
            </a:r>
            <a:r>
              <a:rPr kumimoji="0" lang="en-US" sz="1200" b="0" i="0" u="none" strike="noStrike" kern="1200" cap="none" spc="0" normalizeH="0" baseline="0" noProof="0" dirty="0" smtClean="0">
                <a:ln>
                  <a:noFill/>
                </a:ln>
                <a:effectLst/>
                <a:uLnTx/>
                <a:uFillTx/>
                <a:latin typeface="+mn-lt"/>
                <a:ea typeface="+mn-ea"/>
                <a:cs typeface="+mn-cs"/>
              </a:rPr>
              <a:t> - sine function </a:t>
            </a:r>
            <a:endParaRPr kumimoji="0" lang="ru-RU" sz="12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effectLst/>
                <a:uLnTx/>
                <a:uFillTx/>
                <a:latin typeface="+mn-lt"/>
                <a:ea typeface="+mn-ea"/>
                <a:cs typeface="+mn-cs"/>
              </a:rPr>
              <a:t>SYNOPSIS</a:t>
            </a:r>
            <a:r>
              <a:rPr kumimoji="0" lang="ru-RU" sz="1200" b="1" i="0" u="none" strike="noStrike" kern="1200" cap="none" spc="0" normalizeH="0" baseline="0" noProof="0" dirty="0" smtClean="0">
                <a:ln>
                  <a:noFill/>
                </a:ln>
                <a:effectLst/>
                <a:uLnTx/>
                <a:uFillTx/>
                <a:latin typeface="+mn-lt"/>
                <a:ea typeface="+mn-ea"/>
                <a:cs typeface="+mn-cs"/>
              </a:rPr>
              <a:t>	</a:t>
            </a:r>
            <a:r>
              <a:rPr kumimoji="0" lang="en-US" sz="1200" b="0" i="0" u="none" strike="noStrike" kern="1200" cap="none" spc="0" normalizeH="0" baseline="0" noProof="0" dirty="0" smtClean="0">
                <a:ln>
                  <a:noFill/>
                </a:ln>
                <a:effectLst/>
                <a:uLnTx/>
                <a:uFillTx/>
                <a:latin typeface="+mn-lt"/>
                <a:ea typeface="+mn-ea"/>
                <a:cs typeface="+mn-cs"/>
              </a:rPr>
              <a:t>#include &lt;</a:t>
            </a:r>
            <a:r>
              <a:rPr lang="en-US" sz="1200" dirty="0" err="1" smtClean="0"/>
              <a:t>math.h</a:t>
            </a:r>
            <a:r>
              <a:rPr kumimoji="0" lang="en-US" sz="1200" b="0" i="0" u="none" strike="noStrike" kern="1200" cap="none" spc="0" normalizeH="0" baseline="0" noProof="0" dirty="0" smtClean="0">
                <a:ln>
                  <a:noFill/>
                </a:ln>
                <a:effectLst/>
                <a:uLnTx/>
                <a:uFillTx/>
                <a:latin typeface="+mn-lt"/>
                <a:ea typeface="+mn-ea"/>
                <a:cs typeface="+mn-cs"/>
              </a:rPr>
              <a:t>&gt;      double sin(double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float </a:t>
            </a:r>
            <a:r>
              <a:rPr kumimoji="0" lang="en-US" sz="1200" b="0" i="0" u="none" strike="noStrike" kern="1200" cap="none" spc="0" normalizeH="0" baseline="0" noProof="0" dirty="0" err="1" smtClean="0">
                <a:ln>
                  <a:noFill/>
                </a:ln>
                <a:effectLst/>
                <a:uLnTx/>
                <a:uFillTx/>
                <a:latin typeface="+mn-lt"/>
                <a:ea typeface="+mn-ea"/>
                <a:cs typeface="+mn-cs"/>
              </a:rPr>
              <a:t>sinf</a:t>
            </a:r>
            <a:r>
              <a:rPr kumimoji="0" lang="en-US" sz="1200" b="0" i="0" u="none" strike="noStrike" kern="1200" cap="none" spc="0" normalizeH="0" baseline="0" noProof="0" dirty="0" smtClean="0">
                <a:ln>
                  <a:noFill/>
                </a:ln>
                <a:effectLst/>
                <a:uLnTx/>
                <a:uFillTx/>
                <a:latin typeface="+mn-lt"/>
                <a:ea typeface="+mn-ea"/>
                <a:cs typeface="+mn-cs"/>
              </a:rPr>
              <a:t>(float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long double </a:t>
            </a:r>
            <a:r>
              <a:rPr kumimoji="0" lang="en-US" sz="1200" b="0" i="0" u="none" strike="noStrike" kern="1200" cap="none" spc="0" normalizeH="0" baseline="0" noProof="0" dirty="0" err="1" smtClean="0">
                <a:ln>
                  <a:noFill/>
                </a:ln>
                <a:effectLst/>
                <a:uLnTx/>
                <a:uFillTx/>
                <a:latin typeface="+mn-lt"/>
                <a:ea typeface="+mn-ea"/>
                <a:cs typeface="+mn-cs"/>
              </a:rPr>
              <a:t>sinl</a:t>
            </a:r>
            <a:r>
              <a:rPr kumimoji="0" lang="en-US" sz="1200" b="0" i="0" u="none" strike="noStrike" kern="1200" cap="none" spc="0" normalizeH="0" baseline="0" noProof="0" dirty="0" smtClean="0">
                <a:ln>
                  <a:noFill/>
                </a:ln>
                <a:effectLst/>
                <a:uLnTx/>
                <a:uFillTx/>
                <a:latin typeface="+mn-lt"/>
                <a:ea typeface="+mn-ea"/>
                <a:cs typeface="+mn-cs"/>
              </a:rPr>
              <a:t>(long double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effectLst/>
                <a:uLnTx/>
                <a:uFillTx/>
                <a:latin typeface="+mn-lt"/>
                <a:ea typeface="+mn-ea"/>
                <a:cs typeface="+mn-cs"/>
              </a:rPr>
              <a:t>DESCRIPTION</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These functions shall compute the sine of their argument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measured in radians.</a:t>
            </a:r>
          </a:p>
          <a:p>
            <a:pPr marL="0" marR="0" lvl="0" indent="0" algn="l" defTabSz="914400" rtl="0" eaLnBrk="1" fontAlgn="auto" latinLnBrk="0" hangingPunct="1">
              <a:lnSpc>
                <a:spcPct val="100000"/>
              </a:lnSpc>
              <a:spcBef>
                <a:spcPts val="3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An application wishing to check for error situations should set </a:t>
            </a:r>
            <a:r>
              <a:rPr kumimoji="0" lang="en-US" sz="1200" b="0" i="1" u="none" strike="noStrike" kern="1200" cap="none" spc="0" normalizeH="0" baseline="0" noProof="0" dirty="0" err="1" smtClean="0">
                <a:ln>
                  <a:noFill/>
                </a:ln>
                <a:effectLst/>
                <a:uLnTx/>
                <a:uFillTx/>
                <a:latin typeface="+mn-lt"/>
                <a:ea typeface="+mn-ea"/>
                <a:cs typeface="+mn-cs"/>
              </a:rPr>
              <a:t>errno</a:t>
            </a:r>
            <a:r>
              <a:rPr kumimoji="0" lang="en-US" sz="1200" b="0" i="0" u="none" strike="noStrike" kern="1200" cap="none" spc="0" normalizeH="0" baseline="0" noProof="0" dirty="0" smtClean="0">
                <a:ln>
                  <a:noFill/>
                </a:ln>
                <a:effectLst/>
                <a:uLnTx/>
                <a:uFillTx/>
                <a:latin typeface="+mn-lt"/>
                <a:ea typeface="+mn-ea"/>
                <a:cs typeface="+mn-cs"/>
              </a:rPr>
              <a:t> to zero and call </a:t>
            </a:r>
            <a:r>
              <a:rPr kumimoji="0" lang="en-US" sz="1200" b="0" i="1" u="none" strike="noStrike" kern="1200" cap="none" spc="0" normalizeH="0" baseline="0" noProof="0" dirty="0" err="1" smtClean="0">
                <a:ln>
                  <a:noFill/>
                </a:ln>
                <a:effectLst/>
                <a:uLnTx/>
                <a:uFillTx/>
                <a:latin typeface="+mn-lt"/>
                <a:ea typeface="+mn-ea"/>
                <a:cs typeface="+mn-cs"/>
              </a:rPr>
              <a:t>feclearexcept</a:t>
            </a:r>
            <a:r>
              <a:rPr kumimoji="0" lang="en-US" sz="1200" b="0" i="0" u="none" strike="noStrike" kern="1200" cap="none" spc="0" normalizeH="0" baseline="0" noProof="0" dirty="0" smtClean="0">
                <a:ln>
                  <a:noFill/>
                </a:ln>
                <a:effectLst/>
                <a:uLnTx/>
                <a:uFillTx/>
                <a:latin typeface="+mn-lt"/>
                <a:ea typeface="+mn-ea"/>
                <a:cs typeface="+mn-cs"/>
              </a:rPr>
              <a:t>(FE_ALL_EXCEPT) before calling these functions. On return, if </a:t>
            </a:r>
            <a:r>
              <a:rPr kumimoji="0" lang="en-US" sz="1200" b="0" i="1" u="none" strike="noStrike" kern="1200" cap="none" spc="0" normalizeH="0" baseline="0" noProof="0" dirty="0" err="1" smtClean="0">
                <a:ln>
                  <a:noFill/>
                </a:ln>
                <a:effectLst/>
                <a:uLnTx/>
                <a:uFillTx/>
                <a:latin typeface="+mn-lt"/>
                <a:ea typeface="+mn-ea"/>
                <a:cs typeface="+mn-cs"/>
              </a:rPr>
              <a:t>errno</a:t>
            </a:r>
            <a:r>
              <a:rPr kumimoji="0" lang="en-US" sz="1200" b="0" i="0" u="none" strike="noStrike" kern="1200" cap="none" spc="0" normalizeH="0" baseline="0" noProof="0" dirty="0" smtClean="0">
                <a:ln>
                  <a:noFill/>
                </a:ln>
                <a:effectLst/>
                <a:uLnTx/>
                <a:uFillTx/>
                <a:latin typeface="+mn-lt"/>
                <a:ea typeface="+mn-ea"/>
                <a:cs typeface="+mn-cs"/>
              </a:rPr>
              <a:t> is non-zero or </a:t>
            </a:r>
            <a:r>
              <a:rPr kumimoji="0" lang="en-US" sz="1200" b="0" i="1" u="none" strike="noStrike" kern="1200" cap="none" spc="0" normalizeH="0" baseline="0" noProof="0" dirty="0" err="1" smtClean="0">
                <a:ln>
                  <a:noFill/>
                </a:ln>
                <a:effectLst/>
                <a:uLnTx/>
                <a:uFillTx/>
                <a:latin typeface="+mn-lt"/>
                <a:ea typeface="+mn-ea"/>
                <a:cs typeface="+mn-cs"/>
              </a:rPr>
              <a:t>fetestexcept</a:t>
            </a:r>
            <a:r>
              <a:rPr kumimoji="0" lang="en-US" sz="1200" b="0" i="0" u="none" strike="noStrike" kern="1200" cap="none" spc="0" normalizeH="0" baseline="0" noProof="0" dirty="0" smtClean="0">
                <a:ln>
                  <a:noFill/>
                </a:ln>
                <a:effectLst/>
                <a:uLnTx/>
                <a:uFillTx/>
                <a:latin typeface="+mn-lt"/>
                <a:ea typeface="+mn-ea"/>
                <a:cs typeface="+mn-cs"/>
              </a:rPr>
              <a:t>(FE_INVALID | FE_DIVBYZERO | FE_OVERFLOW | FE_UNDERFLOW) is non-zero, an error has occurred.</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effectLst/>
                <a:uLnTx/>
                <a:uFillTx/>
                <a:latin typeface="+mn-lt"/>
                <a:ea typeface="+mn-ea"/>
                <a:cs typeface="+mn-cs"/>
              </a:rPr>
              <a:t>RETURN VALUE</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Upon successful completion, these functions shall return the sine of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If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is </a:t>
            </a:r>
            <a:r>
              <a:rPr kumimoji="0" lang="en-US" sz="1200" b="0" i="0" u="none" strike="noStrike" kern="1200" cap="none" spc="0" normalizeH="0" baseline="0" noProof="0" dirty="0" err="1" smtClean="0">
                <a:ln>
                  <a:noFill/>
                </a:ln>
                <a:effectLst/>
                <a:uLnTx/>
                <a:uFillTx/>
                <a:latin typeface="+mn-lt"/>
                <a:ea typeface="+mn-ea"/>
                <a:cs typeface="+mn-cs"/>
              </a:rPr>
              <a:t>NaN</a:t>
            </a:r>
            <a:r>
              <a:rPr kumimoji="0" lang="en-US" sz="1200" b="0" i="0" u="none" strike="noStrike" kern="1200" cap="none" spc="0" normalizeH="0" baseline="0" noProof="0" dirty="0" smtClean="0">
                <a:ln>
                  <a:noFill/>
                </a:ln>
                <a:effectLst/>
                <a:uLnTx/>
                <a:uFillTx/>
                <a:latin typeface="+mn-lt"/>
                <a:ea typeface="+mn-ea"/>
                <a:cs typeface="+mn-cs"/>
              </a:rPr>
              <a:t>, a </a:t>
            </a:r>
            <a:r>
              <a:rPr kumimoji="0" lang="en-US" sz="1200" b="0" i="0" u="none" strike="noStrike" kern="1200" cap="none" spc="0" normalizeH="0" baseline="0" noProof="0" dirty="0" err="1" smtClean="0">
                <a:ln>
                  <a:noFill/>
                </a:ln>
                <a:effectLst/>
                <a:uLnTx/>
                <a:uFillTx/>
                <a:latin typeface="+mn-lt"/>
                <a:ea typeface="+mn-ea"/>
                <a:cs typeface="+mn-cs"/>
              </a:rPr>
              <a:t>NaN</a:t>
            </a:r>
            <a:r>
              <a:rPr kumimoji="0" lang="en-US" sz="1200" b="0" i="0" u="none" strike="noStrike" kern="1200" cap="none" spc="0" normalizeH="0" baseline="0" noProof="0" dirty="0" smtClean="0">
                <a:ln>
                  <a:noFill/>
                </a:ln>
                <a:effectLst/>
                <a:uLnTx/>
                <a:uFillTx/>
                <a:latin typeface="+mn-lt"/>
                <a:ea typeface="+mn-ea"/>
                <a:cs typeface="+mn-cs"/>
              </a:rPr>
              <a:t> shall be returned.</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If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is ±0,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shall be returned.</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If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is subnormal, a range error may occur and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should be returned.</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If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is ±</a:t>
            </a:r>
            <a:r>
              <a:rPr kumimoji="0" lang="en-US" sz="1200" b="0" i="0" u="none" strike="noStrike" kern="1200" cap="none" spc="0" normalizeH="0" baseline="0" noProof="0" dirty="0" err="1" smtClean="0">
                <a:ln>
                  <a:noFill/>
                </a:ln>
                <a:effectLst/>
                <a:uLnTx/>
                <a:uFillTx/>
                <a:latin typeface="+mn-lt"/>
                <a:ea typeface="+mn-ea"/>
                <a:cs typeface="+mn-cs"/>
              </a:rPr>
              <a:t>Inf</a:t>
            </a:r>
            <a:r>
              <a:rPr kumimoji="0" lang="en-US" sz="1200" b="0" i="0" u="none" strike="noStrike" kern="1200" cap="none" spc="0" normalizeH="0" baseline="0" noProof="0" dirty="0" smtClean="0">
                <a:ln>
                  <a:noFill/>
                </a:ln>
                <a:effectLst/>
                <a:uLnTx/>
                <a:uFillTx/>
                <a:latin typeface="+mn-lt"/>
                <a:ea typeface="+mn-ea"/>
                <a:cs typeface="+mn-cs"/>
              </a:rPr>
              <a:t>, a domain error shall occur, and either a </a:t>
            </a:r>
            <a:r>
              <a:rPr kumimoji="0" lang="en-US" sz="1200" b="0" i="0" u="none" strike="noStrike" kern="1200" cap="none" spc="0" normalizeH="0" baseline="0" noProof="0" dirty="0" err="1" smtClean="0">
                <a:ln>
                  <a:noFill/>
                </a:ln>
                <a:effectLst/>
                <a:uLnTx/>
                <a:uFillTx/>
                <a:latin typeface="+mn-lt"/>
                <a:ea typeface="+mn-ea"/>
                <a:cs typeface="+mn-cs"/>
              </a:rPr>
              <a:t>NaN</a:t>
            </a:r>
            <a:r>
              <a:rPr kumimoji="0" lang="en-US" sz="1200" b="0" i="0" u="none" strike="noStrike" kern="1200" cap="none" spc="0" normalizeH="0" baseline="0" noProof="0" dirty="0" smtClean="0">
                <a:ln>
                  <a:noFill/>
                </a:ln>
                <a:effectLst/>
                <a:uLnTx/>
                <a:uFillTx/>
                <a:latin typeface="+mn-lt"/>
                <a:ea typeface="+mn-ea"/>
                <a:cs typeface="+mn-cs"/>
              </a:rPr>
              <a:t> (if supported), or an implementation-defined value shall be returned. </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effectLst/>
                <a:uLnTx/>
                <a:uFillTx/>
                <a:latin typeface="+mn-lt"/>
                <a:ea typeface="+mn-ea"/>
                <a:cs typeface="+mn-cs"/>
              </a:rPr>
              <a:t>ERRORS</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These functions shall fail if:</a:t>
            </a:r>
          </a:p>
          <a:p>
            <a:pPr marL="792000" marR="0" lvl="0" indent="-7920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Domain Error The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argument is ±Inf. If the integer expression (</a:t>
            </a:r>
            <a:r>
              <a:rPr kumimoji="0" lang="en-US" sz="1200" b="0" i="0" u="none" strike="noStrike" kern="1200" cap="none" spc="0" normalizeH="0" baseline="0" noProof="0" dirty="0" err="1" smtClean="0">
                <a:ln>
                  <a:noFill/>
                </a:ln>
                <a:effectLst/>
                <a:uLnTx/>
                <a:uFillTx/>
                <a:latin typeface="+mn-lt"/>
                <a:ea typeface="+mn-ea"/>
                <a:cs typeface="+mn-cs"/>
              </a:rPr>
              <a:t>math_errhandling</a:t>
            </a:r>
            <a:r>
              <a:rPr kumimoji="0" lang="en-US" sz="1200" b="0" i="0" u="none" strike="noStrike" kern="1200" cap="none" spc="0" normalizeH="0" baseline="0" noProof="0" dirty="0" smtClean="0">
                <a:ln>
                  <a:noFill/>
                </a:ln>
                <a:effectLst/>
                <a:uLnTx/>
                <a:uFillTx/>
                <a:latin typeface="+mn-lt"/>
                <a:ea typeface="+mn-ea"/>
                <a:cs typeface="+mn-cs"/>
              </a:rPr>
              <a:t> &amp; MATH_ERRNO) is non-zero, then </a:t>
            </a:r>
            <a:r>
              <a:rPr kumimoji="0" lang="en-US" sz="1200" b="0" i="1" u="none" strike="noStrike" kern="1200" cap="none" spc="0" normalizeH="0" baseline="0" noProof="0" dirty="0" err="1" smtClean="0">
                <a:ln>
                  <a:noFill/>
                </a:ln>
                <a:effectLst/>
                <a:uLnTx/>
                <a:uFillTx/>
                <a:latin typeface="+mn-lt"/>
                <a:ea typeface="+mn-ea"/>
                <a:cs typeface="+mn-cs"/>
              </a:rPr>
              <a:t>errno</a:t>
            </a:r>
            <a:r>
              <a:rPr kumimoji="0" lang="en-US" sz="1200" b="0" i="0" u="none" strike="noStrike" kern="1200" cap="none" spc="0" normalizeH="0" baseline="0" noProof="0" dirty="0" smtClean="0">
                <a:ln>
                  <a:noFill/>
                </a:ln>
                <a:effectLst/>
                <a:uLnTx/>
                <a:uFillTx/>
                <a:latin typeface="+mn-lt"/>
                <a:ea typeface="+mn-ea"/>
                <a:cs typeface="+mn-cs"/>
              </a:rPr>
              <a:t> shall be set to [EDOM]. If the integer expression (</a:t>
            </a:r>
            <a:r>
              <a:rPr kumimoji="0" lang="en-US" sz="1200" b="0" i="0" u="none" strike="noStrike" kern="1200" cap="none" spc="0" normalizeH="0" baseline="0" noProof="0" dirty="0" err="1" smtClean="0">
                <a:ln>
                  <a:noFill/>
                </a:ln>
                <a:effectLst/>
                <a:uLnTx/>
                <a:uFillTx/>
                <a:latin typeface="+mn-lt"/>
                <a:ea typeface="+mn-ea"/>
                <a:cs typeface="+mn-cs"/>
              </a:rPr>
              <a:t>math_errhandling</a:t>
            </a:r>
            <a:r>
              <a:rPr kumimoji="0" lang="en-US" sz="1200" b="0" i="0" u="none" strike="noStrike" kern="1200" cap="none" spc="0" normalizeH="0" baseline="0" noProof="0" dirty="0" smtClean="0">
                <a:ln>
                  <a:noFill/>
                </a:ln>
                <a:effectLst/>
                <a:uLnTx/>
                <a:uFillTx/>
                <a:latin typeface="+mn-lt"/>
                <a:ea typeface="+mn-ea"/>
                <a:cs typeface="+mn-cs"/>
              </a:rPr>
              <a:t> &amp; MATH_ERREXCEPT) is non-zero, then the invalid floating-point exception shall be raised. </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These functions may fail if:</a:t>
            </a:r>
          </a:p>
          <a:p>
            <a:pPr marL="792000" marR="0" lvl="0" indent="-7920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effectLst/>
                <a:uLnTx/>
                <a:uFillTx/>
                <a:latin typeface="+mn-lt"/>
                <a:ea typeface="+mn-ea"/>
                <a:cs typeface="+mn-cs"/>
              </a:rPr>
              <a:t>Range Error </a:t>
            </a:r>
            <a:r>
              <a:rPr kumimoji="0" lang="ru-RU" sz="1200" b="0" i="0" u="none" strike="noStrike" kern="1200" cap="none" spc="0" normalizeH="0" baseline="0" noProof="0" dirty="0" smtClean="0">
                <a:ln>
                  <a:noFill/>
                </a:ln>
                <a:effectLst/>
                <a:uLnTx/>
                <a:uFillTx/>
                <a:latin typeface="+mn-lt"/>
                <a:ea typeface="+mn-ea"/>
                <a:cs typeface="+mn-cs"/>
              </a:rPr>
              <a:t>   </a:t>
            </a:r>
            <a:r>
              <a:rPr kumimoji="0" lang="en-US" sz="1200" b="0" i="0" u="none" strike="noStrike" kern="1200" cap="none" spc="0" normalizeH="0" baseline="0" noProof="0" dirty="0" smtClean="0">
                <a:ln>
                  <a:noFill/>
                </a:ln>
                <a:effectLst/>
                <a:uLnTx/>
                <a:uFillTx/>
                <a:latin typeface="+mn-lt"/>
                <a:ea typeface="+mn-ea"/>
                <a:cs typeface="+mn-cs"/>
              </a:rPr>
              <a:t>The value of </a:t>
            </a:r>
            <a:r>
              <a:rPr kumimoji="0" lang="en-US" sz="1200" b="0" i="1" u="none" strike="noStrike" kern="1200" cap="none" spc="0" normalizeH="0" baseline="0" noProof="0" dirty="0" smtClean="0">
                <a:ln>
                  <a:noFill/>
                </a:ln>
                <a:effectLst/>
                <a:uLnTx/>
                <a:uFillTx/>
                <a:latin typeface="+mn-lt"/>
                <a:ea typeface="+mn-ea"/>
                <a:cs typeface="+mn-cs"/>
              </a:rPr>
              <a:t>x</a:t>
            </a:r>
            <a:r>
              <a:rPr kumimoji="0" lang="en-US" sz="1200" b="0" i="0" u="none" strike="noStrike" kern="1200" cap="none" spc="0" normalizeH="0" baseline="0" noProof="0" dirty="0" smtClean="0">
                <a:ln>
                  <a:noFill/>
                </a:ln>
                <a:effectLst/>
                <a:uLnTx/>
                <a:uFillTx/>
                <a:latin typeface="+mn-lt"/>
                <a:ea typeface="+mn-ea"/>
                <a:cs typeface="+mn-cs"/>
              </a:rPr>
              <a:t> is subnormal If the integer expression (</a:t>
            </a:r>
            <a:r>
              <a:rPr kumimoji="0" lang="en-US" sz="1200" b="0" i="0" u="none" strike="noStrike" kern="1200" cap="none" spc="0" normalizeH="0" baseline="0" noProof="0" dirty="0" err="1" smtClean="0">
                <a:ln>
                  <a:noFill/>
                </a:ln>
                <a:effectLst/>
                <a:uLnTx/>
                <a:uFillTx/>
                <a:latin typeface="+mn-lt"/>
                <a:ea typeface="+mn-ea"/>
                <a:cs typeface="+mn-cs"/>
              </a:rPr>
              <a:t>math_errhandling</a:t>
            </a:r>
            <a:r>
              <a:rPr kumimoji="0" lang="en-US" sz="1200" b="0" i="0" u="none" strike="noStrike" kern="1200" cap="none" spc="0" normalizeH="0" baseline="0" noProof="0" dirty="0" smtClean="0">
                <a:ln>
                  <a:noFill/>
                </a:ln>
                <a:effectLst/>
                <a:uLnTx/>
                <a:uFillTx/>
                <a:latin typeface="+mn-lt"/>
                <a:ea typeface="+mn-ea"/>
                <a:cs typeface="+mn-cs"/>
              </a:rPr>
              <a:t> &amp; MATH_ERRNO) is non-zero, then </a:t>
            </a:r>
            <a:r>
              <a:rPr kumimoji="0" lang="en-US" sz="1200" b="0" i="1" u="none" strike="noStrike" kern="1200" cap="none" spc="0" normalizeH="0" baseline="0" noProof="0" dirty="0" err="1" smtClean="0">
                <a:ln>
                  <a:noFill/>
                </a:ln>
                <a:effectLst/>
                <a:uLnTx/>
                <a:uFillTx/>
                <a:latin typeface="+mn-lt"/>
                <a:ea typeface="+mn-ea"/>
                <a:cs typeface="+mn-cs"/>
              </a:rPr>
              <a:t>errno</a:t>
            </a:r>
            <a:r>
              <a:rPr kumimoji="0" lang="en-US" sz="1200" b="0" i="0" u="none" strike="noStrike" kern="1200" cap="none" spc="0" normalizeH="0" baseline="0" noProof="0" dirty="0" smtClean="0">
                <a:ln>
                  <a:noFill/>
                </a:ln>
                <a:effectLst/>
                <a:uLnTx/>
                <a:uFillTx/>
                <a:latin typeface="+mn-lt"/>
                <a:ea typeface="+mn-ea"/>
                <a:cs typeface="+mn-cs"/>
              </a:rPr>
              <a:t> shall be set to [ERANGE]. If the integer expression (</a:t>
            </a:r>
            <a:r>
              <a:rPr kumimoji="0" lang="en-US" sz="1200" b="0" i="0" u="none" strike="noStrike" kern="1200" cap="none" spc="0" normalizeH="0" baseline="0" noProof="0" dirty="0" err="1" smtClean="0">
                <a:ln>
                  <a:noFill/>
                </a:ln>
                <a:effectLst/>
                <a:uLnTx/>
                <a:uFillTx/>
                <a:latin typeface="+mn-lt"/>
                <a:ea typeface="+mn-ea"/>
                <a:cs typeface="+mn-cs"/>
              </a:rPr>
              <a:t>math_errhandling</a:t>
            </a:r>
            <a:r>
              <a:rPr kumimoji="0" lang="en-US" sz="1200" b="0" i="0" u="none" strike="noStrike" kern="1200" cap="none" spc="0" normalizeH="0" baseline="0" noProof="0" dirty="0" smtClean="0">
                <a:ln>
                  <a:noFill/>
                </a:ln>
                <a:effectLst/>
                <a:uLnTx/>
                <a:uFillTx/>
                <a:latin typeface="+mn-lt"/>
                <a:ea typeface="+mn-ea"/>
                <a:cs typeface="+mn-cs"/>
              </a:rPr>
              <a:t> &amp; MATH_ERREXCEPT) is non-zero, then the underflow floating-point exception shall be raised.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VI –</a:t>
            </a:r>
            <a:r>
              <a:rPr lang="ru-RU" dirty="0" smtClean="0"/>
              <a:t> </a:t>
            </a:r>
            <a:r>
              <a:rPr lang="en-US" dirty="0" smtClean="0"/>
              <a:t>POSIX versus IEEE 754</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51</a:t>
            </a:fld>
            <a:endParaRPr lang="ru-RU"/>
          </a:p>
        </p:txBody>
      </p:sp>
      <p:sp>
        <p:nvSpPr>
          <p:cNvPr id="4" name="Rectangle 3"/>
          <p:cNvSpPr txBox="1">
            <a:spLocks noChangeArrowheads="1"/>
          </p:cNvSpPr>
          <p:nvPr/>
        </p:nvSpPr>
        <p:spPr>
          <a:xfrm>
            <a:off x="306000" y="1555200"/>
            <a:ext cx="8686800" cy="4521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IEEE 1003.1</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(POSIX)</a:t>
            </a:r>
            <a:endParaRPr lang="ru-RU" sz="28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63 </a:t>
            </a:r>
            <a:r>
              <a:rPr lang="ru-RU" sz="2800" dirty="0" smtClean="0">
                <a:solidFill>
                  <a:schemeClr val="tx2"/>
                </a:solidFill>
              </a:rPr>
              <a:t>действительных функций</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22 complex </a:t>
            </a: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a:p>
            <a:pPr marL="285750" indent="-285750">
              <a:spcBef>
                <a:spcPct val="20000"/>
              </a:spcBef>
              <a:buClr>
                <a:schemeClr val="bg2">
                  <a:lumMod val="25000"/>
                </a:schemeClr>
              </a:buClr>
              <a:buSzPct val="70000"/>
              <a:buFont typeface="Wingdings" pitchFamily="2" charset="2"/>
              <a:buChar char="q"/>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Все флаги</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IEEE 754 (</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кроме</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INEXACT) </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для действительных функций</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285750" indent="-285750">
              <a:spcBef>
                <a:spcPct val="20000"/>
              </a:spcBef>
              <a:buClr>
                <a:schemeClr val="bg2">
                  <a:lumMod val="25000"/>
                </a:schemeClr>
              </a:buClr>
              <a:buSzPct val="70000"/>
              <a:buFont typeface="Wingdings" pitchFamily="2" charset="2"/>
              <a:buChar char="q"/>
              <a:defRPr/>
            </a:pPr>
            <a:r>
              <a:rPr kumimoji="0" lang="ru-RU" sz="2000" i="0" u="none" strike="noStrike" kern="1200" cap="none" spc="0" normalizeH="0" baseline="0" noProof="0" dirty="0" smtClean="0">
                <a:ln>
                  <a:noFill/>
                </a:ln>
                <a:solidFill>
                  <a:schemeClr val="tx2"/>
                </a:solidFill>
                <a:effectLst/>
                <a:uLnTx/>
                <a:uFillTx/>
                <a:ea typeface="+mn-ea"/>
                <a:cs typeface="Courier New" pitchFamily="49" charset="0"/>
              </a:rPr>
              <a:t>Выставление</a:t>
            </a:r>
            <a:r>
              <a:rPr kumimoji="0" lang="ru-RU" sz="20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2000" b="1"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errno</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a:r>
            <a:br>
              <a:rPr kumimoji="0" lang="en-US" sz="2000" b="0" i="0" u="none" strike="noStrike" kern="1200" cap="none" spc="0" normalizeH="0" baseline="0" noProof="0" dirty="0" smtClean="0">
                <a:ln>
                  <a:noFill/>
                </a:ln>
                <a:solidFill>
                  <a:schemeClr val="tx2"/>
                </a:solidFill>
                <a:effectLst/>
                <a:uLnTx/>
                <a:uFillTx/>
                <a:latin typeface="+mn-lt"/>
                <a:ea typeface="+mn-ea"/>
                <a:cs typeface="+mn-cs"/>
              </a:rPr>
            </a:br>
            <a:r>
              <a:rPr kumimoji="0" lang="en-US" sz="1900" b="0" i="0" u="none" strike="noStrike" kern="1200" cap="none" spc="0" normalizeH="0" baseline="0" noProof="0" dirty="0" smtClean="0">
                <a:ln>
                  <a:noFill/>
                </a:ln>
                <a:solidFill>
                  <a:schemeClr val="tx2"/>
                </a:solidFill>
                <a:effectLst/>
                <a:uLnTx/>
                <a:uFillTx/>
                <a:latin typeface="+mn-lt"/>
                <a:ea typeface="+mn-ea"/>
                <a:cs typeface="+mn-cs"/>
              </a:rPr>
              <a:t>Domain error ~ INVALID </a:t>
            </a:r>
            <a:r>
              <a:rPr kumimoji="0" lang="ru-RU" sz="1900" b="0" i="0" u="none" strike="noStrike" kern="1200" cap="none" spc="0" normalizeH="0" baseline="0" noProof="0" dirty="0" smtClean="0">
                <a:ln>
                  <a:noFill/>
                </a:ln>
                <a:solidFill>
                  <a:schemeClr val="tx2"/>
                </a:solidFill>
                <a:effectLst/>
                <a:uLnTx/>
                <a:uFillTx/>
                <a:latin typeface="+mn-lt"/>
                <a:ea typeface="+mn-ea"/>
                <a:cs typeface="+mn-cs"/>
              </a:rPr>
              <a:t>или</a:t>
            </a:r>
            <a:r>
              <a:rPr kumimoji="0" lang="en-US" sz="1900" b="0" i="0" u="none" strike="noStrike" kern="1200" cap="none" spc="0" normalizeH="0" baseline="0" noProof="0" dirty="0" smtClean="0">
                <a:ln>
                  <a:noFill/>
                </a:ln>
                <a:solidFill>
                  <a:schemeClr val="tx2"/>
                </a:solidFill>
                <a:effectLst/>
                <a:uLnTx/>
                <a:uFillTx/>
                <a:latin typeface="+mn-lt"/>
                <a:ea typeface="+mn-ea"/>
                <a:cs typeface="+mn-cs"/>
              </a:rPr>
              <a:t> DIVISION-BY-ZERO</a:t>
            </a:r>
            <a:br>
              <a:rPr kumimoji="0" lang="en-US" sz="1900" b="0" i="0" u="none" strike="noStrike" kern="1200" cap="none" spc="0" normalizeH="0" baseline="0" noProof="0" dirty="0" smtClean="0">
                <a:ln>
                  <a:noFill/>
                </a:ln>
                <a:solidFill>
                  <a:schemeClr val="tx2"/>
                </a:solidFill>
                <a:effectLst/>
                <a:uLnTx/>
                <a:uFillTx/>
                <a:latin typeface="+mn-lt"/>
                <a:ea typeface="+mn-ea"/>
                <a:cs typeface="+mn-cs"/>
              </a:rPr>
            </a:br>
            <a:r>
              <a:rPr kumimoji="0" lang="en-US" sz="1900" b="0" i="0" u="none" strike="noStrike" kern="1200" cap="none" spc="0" normalizeH="0" baseline="0" noProof="0" dirty="0" smtClean="0">
                <a:ln>
                  <a:noFill/>
                </a:ln>
                <a:solidFill>
                  <a:schemeClr val="tx2"/>
                </a:solidFill>
                <a:effectLst/>
                <a:uLnTx/>
                <a:uFillTx/>
                <a:latin typeface="+mn-lt"/>
                <a:ea typeface="+mn-ea"/>
                <a:cs typeface="+mn-cs"/>
              </a:rPr>
              <a:t>Range error ~ OVERFLOW </a:t>
            </a:r>
            <a:r>
              <a:rPr kumimoji="0" lang="ru-RU" sz="1900" b="0" i="0" u="none" strike="noStrike" kern="1200" cap="none" spc="0" normalizeH="0" baseline="0" noProof="0" dirty="0" smtClean="0">
                <a:ln>
                  <a:noFill/>
                </a:ln>
                <a:solidFill>
                  <a:schemeClr val="tx2"/>
                </a:solidFill>
                <a:effectLst/>
                <a:uLnTx/>
                <a:uFillTx/>
                <a:latin typeface="+mn-lt"/>
                <a:ea typeface="+mn-ea"/>
                <a:cs typeface="+mn-cs"/>
              </a:rPr>
              <a:t>или</a:t>
            </a:r>
            <a:r>
              <a:rPr kumimoji="0" lang="en-US" sz="1900" b="0" i="0" u="none" strike="noStrike" kern="1200" cap="none" spc="0" normalizeH="0" baseline="0" noProof="0" dirty="0" smtClean="0">
                <a:ln>
                  <a:noFill/>
                </a:ln>
                <a:solidFill>
                  <a:schemeClr val="tx2"/>
                </a:solidFill>
                <a:effectLst/>
                <a:uLnTx/>
                <a:uFillTx/>
                <a:latin typeface="+mn-lt"/>
                <a:ea typeface="+mn-ea"/>
                <a:cs typeface="+mn-cs"/>
              </a:rPr>
              <a:t> UNDERFLOW</a:t>
            </a:r>
          </a:p>
          <a:p>
            <a:pPr marL="285750" indent="-285750">
              <a:spcBef>
                <a:spcPct val="20000"/>
              </a:spcBef>
              <a:buClr>
                <a:schemeClr val="bg2">
                  <a:lumMod val="25000"/>
                </a:schemeClr>
              </a:buClr>
              <a:buSzPct val="70000"/>
              <a:buFont typeface="Wingdings" pitchFamily="2" charset="2"/>
              <a:buChar char="q"/>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Для </a:t>
            </a:r>
            <a:r>
              <a:rPr kumimoji="0" lang="ru-RU" sz="2000" b="0" i="0" u="none" strike="noStrike" kern="1200" cap="none" spc="0" normalizeH="0" baseline="0" noProof="0" dirty="0" err="1" smtClean="0">
                <a:ln>
                  <a:noFill/>
                </a:ln>
                <a:solidFill>
                  <a:schemeClr val="tx2"/>
                </a:solidFill>
                <a:effectLst/>
                <a:uLnTx/>
                <a:uFillTx/>
                <a:latin typeface="+mn-lt"/>
                <a:ea typeface="+mn-ea"/>
                <a:cs typeface="+mn-cs"/>
              </a:rPr>
              <a:t>денормализованного</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x</a:t>
            </a:r>
            <a:br>
              <a:rPr kumimoji="0" lang="en-US" sz="2000" b="0" i="0" u="none" strike="noStrike" kern="1200" cap="none" spc="0" normalizeH="0" baseline="0" noProof="0" dirty="0" smtClean="0">
                <a:ln>
                  <a:noFill/>
                </a:ln>
                <a:solidFill>
                  <a:schemeClr val="tx2"/>
                </a:solidFill>
                <a:effectLst/>
                <a:uLnTx/>
                <a:uFillTx/>
                <a:latin typeface="+mn-lt"/>
                <a:ea typeface="+mn-ea"/>
                <a:cs typeface="+mn-cs"/>
              </a:rPr>
            </a:br>
            <a:r>
              <a:rPr kumimoji="0" lang="en-US" sz="2000" b="0" i="0" u="none" strike="noStrike" kern="1200" cap="none" spc="0" normalizeH="0" baseline="0" noProof="0" dirty="0" smtClean="0">
                <a:ln>
                  <a:noFill/>
                </a:ln>
                <a:solidFill>
                  <a:schemeClr val="tx2"/>
                </a:solidFill>
                <a:effectLst/>
                <a:uLnTx/>
                <a:uFillTx/>
                <a:latin typeface="+mn-lt"/>
                <a:ea typeface="+mn-ea"/>
                <a:cs typeface="+mn-cs"/>
              </a:rPr>
              <a:t>f(x) = x  </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для всех функций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f(x)~x  </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в 0</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(sin, </a:t>
            </a:r>
            <a:r>
              <a:rPr kumimoji="0" lang="en-US" sz="2000" b="0" i="0" u="none" strike="noStrike" kern="1200" cap="none" spc="0" normalizeH="0" baseline="0" noProof="0" dirty="0" err="1" smtClean="0">
                <a:ln>
                  <a:noFill/>
                </a:ln>
                <a:solidFill>
                  <a:schemeClr val="tx2"/>
                </a:solidFill>
                <a:effectLst/>
                <a:uLnTx/>
                <a:uFillTx/>
                <a:latin typeface="+mn-lt"/>
                <a:ea typeface="+mn-ea"/>
                <a:cs typeface="+mn-cs"/>
              </a:rPr>
              <a:t>asin</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2"/>
                </a:solidFill>
                <a:effectLst/>
                <a:uLnTx/>
                <a:uFillTx/>
                <a:latin typeface="+mn-lt"/>
                <a:ea typeface="+mn-ea"/>
                <a:cs typeface="+mn-cs"/>
              </a:rPr>
              <a:t>sinh</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expm1…)</a:t>
            </a:r>
          </a:p>
          <a:p>
            <a:pPr marL="285750" indent="-285750">
              <a:spcBef>
                <a:spcPct val="20000"/>
              </a:spcBef>
              <a:buClr>
                <a:schemeClr val="bg2">
                  <a:lumMod val="25000"/>
                </a:schemeClr>
              </a:buClr>
              <a:buSzPct val="70000"/>
              <a:buFont typeface="Wingdings" pitchFamily="2" charset="2"/>
              <a:buChar char="q"/>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При переполнении должно возвращаться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HUGE_VAL </a:t>
            </a:r>
            <a:br>
              <a:rPr kumimoji="0" lang="en-US" sz="2000" b="0" i="0" u="none" strike="noStrike" kern="1200" cap="none" spc="0" normalizeH="0" baseline="0" noProof="0" dirty="0" smtClean="0">
                <a:ln>
                  <a:noFill/>
                </a:ln>
                <a:solidFill>
                  <a:schemeClr val="tx2"/>
                </a:solidFill>
                <a:effectLst/>
                <a:uLnTx/>
                <a:uFillTx/>
                <a:latin typeface="+mn-lt"/>
                <a:ea typeface="+mn-ea"/>
                <a:cs typeface="+mn-cs"/>
              </a:rPr>
            </a:b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точное значение</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HUGE_VAL </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не определено</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endParaRPr kumimoji="0" lang="ru-RU"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Text Box 4"/>
          <p:cNvSpPr txBox="1">
            <a:spLocks noChangeArrowheads="1"/>
          </p:cNvSpPr>
          <p:nvPr/>
        </p:nvSpPr>
        <p:spPr bwMode="auto">
          <a:xfrm>
            <a:off x="3714744" y="3886146"/>
            <a:ext cx="4779257" cy="400110"/>
          </a:xfrm>
          <a:prstGeom prst="rect">
            <a:avLst/>
          </a:prstGeom>
          <a:noFill/>
          <a:ln w="9525">
            <a:noFill/>
            <a:miter lim="800000"/>
            <a:headEnd/>
            <a:tailEnd/>
          </a:ln>
          <a:effectLst/>
        </p:spPr>
        <p:txBody>
          <a:bodyPr wrap="none">
            <a:spAutoFit/>
          </a:bodyPr>
          <a:lstStyle/>
          <a:p>
            <a:r>
              <a:rPr lang="ru-RU" sz="2000" dirty="0" smtClean="0">
                <a:solidFill>
                  <a:srgbClr val="CC3300"/>
                </a:solidFill>
                <a:latin typeface="Arial" charset="0"/>
              </a:rPr>
              <a:t>Противоречие с режимами округления</a:t>
            </a:r>
            <a:endParaRPr lang="ru-RU" sz="2000" dirty="0">
              <a:solidFill>
                <a:srgbClr val="CC3300"/>
              </a:solidFill>
              <a:latin typeface="Arial" charset="0"/>
            </a:endParaRPr>
          </a:p>
        </p:txBody>
      </p:sp>
      <p:sp>
        <p:nvSpPr>
          <p:cNvPr id="6" name="Rectangle 5"/>
          <p:cNvSpPr>
            <a:spLocks noChangeArrowheads="1"/>
          </p:cNvSpPr>
          <p:nvPr/>
        </p:nvSpPr>
        <p:spPr bwMode="auto">
          <a:xfrm>
            <a:off x="642910" y="3929066"/>
            <a:ext cx="7777269" cy="642933"/>
          </a:xfrm>
          <a:prstGeom prst="rect">
            <a:avLst/>
          </a:prstGeom>
          <a:noFill/>
          <a:ln w="44450">
            <a:solidFill>
              <a:srgbClr val="FF0000"/>
            </a:solidFill>
            <a:miter lim="800000"/>
            <a:headEnd/>
            <a:tailEnd/>
          </a:ln>
          <a:effectLst/>
        </p:spPr>
        <p:txBody>
          <a:bodyPr wrap="none" anchor="ctr"/>
          <a:lstStyle/>
          <a:p>
            <a:endParaRPr lang="ru-RU"/>
          </a:p>
        </p:txBody>
      </p:sp>
      <p:sp>
        <p:nvSpPr>
          <p:cNvPr id="7" name="Text Box 4"/>
          <p:cNvSpPr txBox="1">
            <a:spLocks noChangeArrowheads="1"/>
          </p:cNvSpPr>
          <p:nvPr/>
        </p:nvSpPr>
        <p:spPr bwMode="auto">
          <a:xfrm>
            <a:off x="5048414" y="5172030"/>
            <a:ext cx="3452676" cy="400110"/>
          </a:xfrm>
          <a:prstGeom prst="rect">
            <a:avLst/>
          </a:prstGeom>
          <a:noFill/>
          <a:ln w="9525">
            <a:noFill/>
            <a:miter lim="800000"/>
            <a:headEnd/>
            <a:tailEnd/>
          </a:ln>
          <a:effectLst/>
        </p:spPr>
        <p:txBody>
          <a:bodyPr wrap="none">
            <a:spAutoFit/>
          </a:bodyPr>
          <a:lstStyle/>
          <a:p>
            <a:r>
              <a:rPr lang="ru-RU" sz="2000" dirty="0" smtClean="0">
                <a:solidFill>
                  <a:srgbClr val="CC3300"/>
                </a:solidFill>
                <a:latin typeface="Arial" charset="0"/>
              </a:rPr>
              <a:t>Источник несовместимости</a:t>
            </a:r>
            <a:endParaRPr lang="ru-RU" sz="2000" dirty="0">
              <a:solidFill>
                <a:srgbClr val="CC3300"/>
              </a:solidFill>
              <a:latin typeface="Arial" charset="0"/>
            </a:endParaRPr>
          </a:p>
        </p:txBody>
      </p:sp>
      <p:sp>
        <p:nvSpPr>
          <p:cNvPr id="8" name="Rectangle 5"/>
          <p:cNvSpPr>
            <a:spLocks noChangeArrowheads="1"/>
          </p:cNvSpPr>
          <p:nvPr/>
        </p:nvSpPr>
        <p:spPr bwMode="auto">
          <a:xfrm>
            <a:off x="642910" y="4609262"/>
            <a:ext cx="7777269" cy="606420"/>
          </a:xfrm>
          <a:prstGeom prst="rect">
            <a:avLst/>
          </a:prstGeom>
          <a:noFill/>
          <a:ln w="44450">
            <a:solidFill>
              <a:srgbClr val="FF0000"/>
            </a:solidFill>
            <a:miter lim="800000"/>
            <a:headEnd/>
            <a:tailEnd/>
          </a:ln>
          <a:effectLst/>
        </p:spPr>
        <p:txBody>
          <a:bodyPr wrap="none" anchor="ctr"/>
          <a:lstStyle/>
          <a:p>
            <a:endParaRPr lang="ru-RU"/>
          </a:p>
        </p:txBody>
      </p:sp>
      <p:sp>
        <p:nvSpPr>
          <p:cNvPr id="9" name="Скругленная прямоугольная выноска 10"/>
          <p:cNvSpPr/>
          <p:nvPr/>
        </p:nvSpPr>
        <p:spPr>
          <a:xfrm>
            <a:off x="2285984" y="2857496"/>
            <a:ext cx="6462801" cy="1022364"/>
          </a:xfrm>
          <a:prstGeom prst="wedgeRoundRectCallout">
            <a:avLst>
              <a:gd name="adj1" fmla="val -2579"/>
              <a:gd name="adj2" fmla="val 129844"/>
              <a:gd name="adj3" fmla="val 1666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2"/>
                </a:solidFill>
              </a:rPr>
              <a:t>glibc</a:t>
            </a:r>
            <a:r>
              <a:rPr lang="en-US" dirty="0" smtClean="0">
                <a:solidFill>
                  <a:schemeClr val="tx2"/>
                </a:solidFill>
              </a:rPr>
              <a:t> 		:  </a:t>
            </a:r>
            <a:r>
              <a:rPr lang="en-US" dirty="0" smtClean="0">
                <a:solidFill>
                  <a:schemeClr val="tx1"/>
                </a:solidFill>
              </a:rPr>
              <a:t>+∞</a:t>
            </a:r>
          </a:p>
          <a:p>
            <a:r>
              <a:rPr lang="en-US" dirty="0" smtClean="0">
                <a:solidFill>
                  <a:schemeClr val="tx2"/>
                </a:solidFill>
              </a:rPr>
              <a:t>MSVCRT		:  </a:t>
            </a:r>
            <a:r>
              <a:rPr lang="en-US" dirty="0" smtClean="0">
                <a:solidFill>
                  <a:schemeClr val="tx1"/>
                </a:solidFill>
              </a:rPr>
              <a:t>max double (1.797693134862316e+308)</a:t>
            </a:r>
          </a:p>
          <a:p>
            <a:r>
              <a:rPr lang="en-US" dirty="0" smtClean="0">
                <a:solidFill>
                  <a:schemeClr val="tx2"/>
                </a:solidFill>
              </a:rPr>
              <a:t>Solaris </a:t>
            </a:r>
            <a:r>
              <a:rPr lang="en-US" dirty="0" err="1" smtClean="0">
                <a:solidFill>
                  <a:schemeClr val="tx2"/>
                </a:solidFill>
              </a:rPr>
              <a:t>libc</a:t>
            </a:r>
            <a:r>
              <a:rPr lang="en-US" dirty="0" smtClean="0">
                <a:solidFill>
                  <a:schemeClr val="tx2"/>
                </a:solidFill>
              </a:rPr>
              <a:t>	:  </a:t>
            </a:r>
            <a:r>
              <a:rPr lang="en-US" dirty="0" smtClean="0">
                <a:solidFill>
                  <a:schemeClr val="tx1"/>
                </a:solidFill>
              </a:rPr>
              <a:t>max float     (3.402823466385289e+38) </a:t>
            </a:r>
            <a:endParaRPr lang="ru-RU" dirty="0">
              <a:solidFill>
                <a:schemeClr val="tx1"/>
              </a:solidFill>
            </a:endParaRPr>
          </a:p>
        </p:txBody>
      </p:sp>
      <p:sp>
        <p:nvSpPr>
          <p:cNvPr id="10" name="Text Box 4"/>
          <p:cNvSpPr txBox="1">
            <a:spLocks noChangeArrowheads="1"/>
          </p:cNvSpPr>
          <p:nvPr/>
        </p:nvSpPr>
        <p:spPr bwMode="auto">
          <a:xfrm>
            <a:off x="3721833" y="5500702"/>
            <a:ext cx="4779257" cy="400110"/>
          </a:xfrm>
          <a:prstGeom prst="rect">
            <a:avLst/>
          </a:prstGeom>
          <a:noFill/>
          <a:ln w="9525">
            <a:noFill/>
            <a:miter lim="800000"/>
            <a:headEnd/>
            <a:tailEnd/>
          </a:ln>
          <a:effectLst/>
        </p:spPr>
        <p:txBody>
          <a:bodyPr wrap="none">
            <a:spAutoFit/>
          </a:bodyPr>
          <a:lstStyle/>
          <a:p>
            <a:r>
              <a:rPr lang="ru-RU" sz="2000" dirty="0" smtClean="0">
                <a:solidFill>
                  <a:srgbClr val="CC3300"/>
                </a:solidFill>
                <a:latin typeface="Arial" charset="0"/>
              </a:rPr>
              <a:t>Противоречие с режимами округления</a:t>
            </a:r>
            <a:endParaRPr lang="ru-RU" sz="2000" dirty="0">
              <a:solidFill>
                <a:srgbClr val="CC33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lide(fromBottom)">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slide(fromBottom)">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slide(fromBottom)">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lide(fromBottom)">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slide(fromBottom)">
                                      <p:cBhvr>
                                        <p:cTn id="41" dur="500"/>
                                        <p:tgtEl>
                                          <p:spTgt spid="4">
                                            <p:txEl>
                                              <p:pRg st="5" end="5"/>
                                            </p:txEl>
                                          </p:spTgt>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animBg="1"/>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VI –</a:t>
            </a:r>
            <a:r>
              <a:rPr lang="ru-RU" dirty="0" smtClean="0"/>
              <a:t> другие Противоречия</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52</a:t>
            </a:fld>
            <a:endParaRPr lang="ru-RU"/>
          </a:p>
        </p:txBody>
      </p:sp>
      <p:sp>
        <p:nvSpPr>
          <p:cNvPr id="5" name="AutoShape 4"/>
          <p:cNvSpPr>
            <a:spLocks noChangeArrowheads="1"/>
          </p:cNvSpPr>
          <p:nvPr/>
        </p:nvSpPr>
        <p:spPr bwMode="auto">
          <a:xfrm rot="2163032">
            <a:off x="3022600" y="2687327"/>
            <a:ext cx="288925" cy="576263"/>
          </a:xfrm>
          <a:prstGeom prst="upDownArrow">
            <a:avLst>
              <a:gd name="adj1" fmla="val 50000"/>
              <a:gd name="adj2" fmla="val 39890"/>
            </a:avLst>
          </a:prstGeom>
          <a:solidFill>
            <a:srgbClr val="CC3300"/>
          </a:solidFill>
          <a:ln w="9525">
            <a:solidFill>
              <a:schemeClr val="tx1"/>
            </a:solidFill>
            <a:miter lim="800000"/>
            <a:headEnd/>
            <a:tailEnd/>
          </a:ln>
          <a:effectLst/>
        </p:spPr>
        <p:txBody>
          <a:bodyPr wrap="none" anchor="ctr"/>
          <a:lstStyle/>
          <a:p>
            <a:endParaRPr lang="ru-RU"/>
          </a:p>
        </p:txBody>
      </p:sp>
      <p:sp>
        <p:nvSpPr>
          <p:cNvPr id="6" name="Line 5"/>
          <p:cNvSpPr>
            <a:spLocks noChangeShapeType="1"/>
          </p:cNvSpPr>
          <p:nvPr/>
        </p:nvSpPr>
        <p:spPr bwMode="auto">
          <a:xfrm flipH="1">
            <a:off x="611188" y="5278458"/>
            <a:ext cx="2303462" cy="0"/>
          </a:xfrm>
          <a:prstGeom prst="line">
            <a:avLst/>
          </a:prstGeom>
          <a:noFill/>
          <a:ln w="9525">
            <a:solidFill>
              <a:srgbClr val="000000"/>
            </a:solidFill>
            <a:round/>
            <a:headEnd/>
            <a:tailEnd/>
          </a:ln>
        </p:spPr>
        <p:txBody>
          <a:bodyPr/>
          <a:lstStyle/>
          <a:p>
            <a:endParaRPr lang="ru-RU"/>
          </a:p>
        </p:txBody>
      </p:sp>
      <p:sp>
        <p:nvSpPr>
          <p:cNvPr id="7" name="Line 6"/>
          <p:cNvSpPr>
            <a:spLocks noChangeShapeType="1"/>
          </p:cNvSpPr>
          <p:nvPr/>
        </p:nvSpPr>
        <p:spPr bwMode="auto">
          <a:xfrm flipH="1">
            <a:off x="1762125" y="4343420"/>
            <a:ext cx="0" cy="1943100"/>
          </a:xfrm>
          <a:prstGeom prst="line">
            <a:avLst/>
          </a:prstGeom>
          <a:noFill/>
          <a:ln w="9525">
            <a:solidFill>
              <a:srgbClr val="000000"/>
            </a:solidFill>
            <a:round/>
            <a:headEnd/>
            <a:tailEnd/>
          </a:ln>
        </p:spPr>
        <p:txBody>
          <a:bodyPr/>
          <a:lstStyle/>
          <a:p>
            <a:endParaRPr lang="ru-RU"/>
          </a:p>
        </p:txBody>
      </p:sp>
      <p:grpSp>
        <p:nvGrpSpPr>
          <p:cNvPr id="8" name="Group 27"/>
          <p:cNvGrpSpPr>
            <a:grpSpLocks/>
          </p:cNvGrpSpPr>
          <p:nvPr/>
        </p:nvGrpSpPr>
        <p:grpSpPr bwMode="auto">
          <a:xfrm>
            <a:off x="898525" y="4270395"/>
            <a:ext cx="1728788" cy="2016125"/>
            <a:chOff x="612" y="2478"/>
            <a:chExt cx="1089" cy="1270"/>
          </a:xfrm>
        </p:grpSpPr>
        <p:sp>
          <p:nvSpPr>
            <p:cNvPr id="9" name="Freeform 7"/>
            <p:cNvSpPr>
              <a:spLocks/>
            </p:cNvSpPr>
            <p:nvPr/>
          </p:nvSpPr>
          <p:spPr bwMode="auto">
            <a:xfrm>
              <a:off x="1156" y="2478"/>
              <a:ext cx="545" cy="635"/>
            </a:xfrm>
            <a:custGeom>
              <a:avLst/>
              <a:gdLst/>
              <a:ahLst/>
              <a:cxnLst>
                <a:cxn ang="0">
                  <a:pos x="0" y="635"/>
                </a:cxn>
                <a:cxn ang="0">
                  <a:pos x="182" y="589"/>
                </a:cxn>
                <a:cxn ang="0">
                  <a:pos x="409" y="362"/>
                </a:cxn>
                <a:cxn ang="0">
                  <a:pos x="545" y="0"/>
                </a:cxn>
              </a:cxnLst>
              <a:rect l="0" t="0" r="r" b="b"/>
              <a:pathLst>
                <a:path w="545" h="635">
                  <a:moveTo>
                    <a:pt x="0" y="635"/>
                  </a:moveTo>
                  <a:cubicBezTo>
                    <a:pt x="57" y="634"/>
                    <a:pt x="114" y="634"/>
                    <a:pt x="182" y="589"/>
                  </a:cubicBezTo>
                  <a:cubicBezTo>
                    <a:pt x="250" y="544"/>
                    <a:pt x="348" y="460"/>
                    <a:pt x="409" y="362"/>
                  </a:cubicBezTo>
                  <a:cubicBezTo>
                    <a:pt x="470" y="264"/>
                    <a:pt x="522" y="60"/>
                    <a:pt x="545" y="0"/>
                  </a:cubicBezTo>
                </a:path>
              </a:pathLst>
            </a:custGeom>
            <a:noFill/>
            <a:ln w="19050">
              <a:solidFill>
                <a:schemeClr val="tx1"/>
              </a:solidFill>
              <a:round/>
              <a:headEnd/>
              <a:tailEnd/>
            </a:ln>
            <a:effectLst/>
          </p:spPr>
          <p:txBody>
            <a:bodyPr/>
            <a:lstStyle/>
            <a:p>
              <a:endParaRPr lang="ru-RU"/>
            </a:p>
          </p:txBody>
        </p:sp>
        <p:sp>
          <p:nvSpPr>
            <p:cNvPr id="10" name="Freeform 8"/>
            <p:cNvSpPr>
              <a:spLocks/>
            </p:cNvSpPr>
            <p:nvPr/>
          </p:nvSpPr>
          <p:spPr bwMode="auto">
            <a:xfrm flipH="1" flipV="1">
              <a:off x="612" y="3113"/>
              <a:ext cx="545" cy="635"/>
            </a:xfrm>
            <a:custGeom>
              <a:avLst/>
              <a:gdLst/>
              <a:ahLst/>
              <a:cxnLst>
                <a:cxn ang="0">
                  <a:pos x="0" y="635"/>
                </a:cxn>
                <a:cxn ang="0">
                  <a:pos x="182" y="589"/>
                </a:cxn>
                <a:cxn ang="0">
                  <a:pos x="409" y="362"/>
                </a:cxn>
                <a:cxn ang="0">
                  <a:pos x="545" y="0"/>
                </a:cxn>
              </a:cxnLst>
              <a:rect l="0" t="0" r="r" b="b"/>
              <a:pathLst>
                <a:path w="545" h="635">
                  <a:moveTo>
                    <a:pt x="0" y="635"/>
                  </a:moveTo>
                  <a:cubicBezTo>
                    <a:pt x="57" y="634"/>
                    <a:pt x="114" y="634"/>
                    <a:pt x="182" y="589"/>
                  </a:cubicBezTo>
                  <a:cubicBezTo>
                    <a:pt x="250" y="544"/>
                    <a:pt x="348" y="460"/>
                    <a:pt x="409" y="362"/>
                  </a:cubicBezTo>
                  <a:cubicBezTo>
                    <a:pt x="470" y="264"/>
                    <a:pt x="522" y="60"/>
                    <a:pt x="545" y="0"/>
                  </a:cubicBezTo>
                </a:path>
              </a:pathLst>
            </a:custGeom>
            <a:noFill/>
            <a:ln w="19050">
              <a:solidFill>
                <a:schemeClr val="tx1"/>
              </a:solidFill>
              <a:round/>
              <a:headEnd/>
              <a:tailEnd/>
            </a:ln>
            <a:effectLst/>
          </p:spPr>
          <p:txBody>
            <a:bodyPr/>
            <a:lstStyle/>
            <a:p>
              <a:endParaRPr lang="ru-RU"/>
            </a:p>
          </p:txBody>
        </p:sp>
      </p:grpSp>
      <p:sp>
        <p:nvSpPr>
          <p:cNvPr id="11" name="Line 9"/>
          <p:cNvSpPr>
            <a:spLocks noChangeShapeType="1"/>
          </p:cNvSpPr>
          <p:nvPr/>
        </p:nvSpPr>
        <p:spPr bwMode="auto">
          <a:xfrm flipH="1">
            <a:off x="611188" y="5494358"/>
            <a:ext cx="2303462" cy="0"/>
          </a:xfrm>
          <a:prstGeom prst="line">
            <a:avLst/>
          </a:prstGeom>
          <a:noFill/>
          <a:ln w="1270" cap="rnd">
            <a:solidFill>
              <a:srgbClr val="808080"/>
            </a:solidFill>
            <a:prstDash val="sysDot"/>
            <a:round/>
            <a:headEnd/>
            <a:tailEnd/>
          </a:ln>
        </p:spPr>
        <p:txBody>
          <a:bodyPr/>
          <a:lstStyle/>
          <a:p>
            <a:endParaRPr lang="ru-RU"/>
          </a:p>
        </p:txBody>
      </p:sp>
      <p:sp>
        <p:nvSpPr>
          <p:cNvPr id="12" name="Line 10"/>
          <p:cNvSpPr>
            <a:spLocks noChangeShapeType="1"/>
          </p:cNvSpPr>
          <p:nvPr/>
        </p:nvSpPr>
        <p:spPr bwMode="auto">
          <a:xfrm flipH="1">
            <a:off x="611188" y="5710258"/>
            <a:ext cx="2303462" cy="0"/>
          </a:xfrm>
          <a:prstGeom prst="line">
            <a:avLst/>
          </a:prstGeom>
          <a:noFill/>
          <a:ln w="1270" cap="rnd">
            <a:solidFill>
              <a:srgbClr val="808080"/>
            </a:solidFill>
            <a:prstDash val="sysDot"/>
            <a:round/>
            <a:headEnd/>
            <a:tailEnd/>
          </a:ln>
        </p:spPr>
        <p:txBody>
          <a:bodyPr/>
          <a:lstStyle/>
          <a:p>
            <a:endParaRPr lang="ru-RU"/>
          </a:p>
        </p:txBody>
      </p:sp>
      <p:sp>
        <p:nvSpPr>
          <p:cNvPr id="13" name="Line 11"/>
          <p:cNvSpPr>
            <a:spLocks noChangeShapeType="1"/>
          </p:cNvSpPr>
          <p:nvPr/>
        </p:nvSpPr>
        <p:spPr bwMode="auto">
          <a:xfrm flipH="1">
            <a:off x="611188" y="5060970"/>
            <a:ext cx="2303462" cy="0"/>
          </a:xfrm>
          <a:prstGeom prst="line">
            <a:avLst/>
          </a:prstGeom>
          <a:noFill/>
          <a:ln w="1270" cap="rnd">
            <a:solidFill>
              <a:srgbClr val="808080"/>
            </a:solidFill>
            <a:prstDash val="sysDot"/>
            <a:round/>
            <a:headEnd/>
            <a:tailEnd/>
          </a:ln>
        </p:spPr>
        <p:txBody>
          <a:bodyPr/>
          <a:lstStyle/>
          <a:p>
            <a:endParaRPr lang="ru-RU"/>
          </a:p>
        </p:txBody>
      </p:sp>
      <p:sp>
        <p:nvSpPr>
          <p:cNvPr id="14" name="Line 12"/>
          <p:cNvSpPr>
            <a:spLocks noChangeShapeType="1"/>
          </p:cNvSpPr>
          <p:nvPr/>
        </p:nvSpPr>
        <p:spPr bwMode="auto">
          <a:xfrm flipH="1">
            <a:off x="611188" y="4845070"/>
            <a:ext cx="2303462" cy="0"/>
          </a:xfrm>
          <a:prstGeom prst="line">
            <a:avLst/>
          </a:prstGeom>
          <a:noFill/>
          <a:ln w="1270" cap="rnd">
            <a:solidFill>
              <a:srgbClr val="808080"/>
            </a:solidFill>
            <a:prstDash val="sysDot"/>
            <a:round/>
            <a:headEnd/>
            <a:tailEnd/>
          </a:ln>
        </p:spPr>
        <p:txBody>
          <a:bodyPr/>
          <a:lstStyle/>
          <a:p>
            <a:endParaRPr lang="ru-RU"/>
          </a:p>
        </p:txBody>
      </p:sp>
      <p:sp>
        <p:nvSpPr>
          <p:cNvPr id="15" name="Line 13"/>
          <p:cNvSpPr>
            <a:spLocks noChangeShapeType="1"/>
          </p:cNvSpPr>
          <p:nvPr/>
        </p:nvSpPr>
        <p:spPr bwMode="auto">
          <a:xfrm flipH="1">
            <a:off x="611188" y="4629170"/>
            <a:ext cx="2303462" cy="0"/>
          </a:xfrm>
          <a:prstGeom prst="line">
            <a:avLst/>
          </a:prstGeom>
          <a:noFill/>
          <a:ln w="1270" cap="rnd">
            <a:solidFill>
              <a:srgbClr val="808080"/>
            </a:solidFill>
            <a:prstDash val="sysDot"/>
            <a:round/>
            <a:headEnd/>
            <a:tailEnd/>
          </a:ln>
        </p:spPr>
        <p:txBody>
          <a:bodyPr/>
          <a:lstStyle/>
          <a:p>
            <a:endParaRPr lang="ru-RU"/>
          </a:p>
        </p:txBody>
      </p:sp>
      <p:sp>
        <p:nvSpPr>
          <p:cNvPr id="16" name="Line 14"/>
          <p:cNvSpPr>
            <a:spLocks noChangeShapeType="1"/>
          </p:cNvSpPr>
          <p:nvPr/>
        </p:nvSpPr>
        <p:spPr bwMode="auto">
          <a:xfrm flipH="1">
            <a:off x="611188" y="4413270"/>
            <a:ext cx="2303462" cy="0"/>
          </a:xfrm>
          <a:prstGeom prst="line">
            <a:avLst/>
          </a:prstGeom>
          <a:noFill/>
          <a:ln w="1270" cap="rnd">
            <a:solidFill>
              <a:srgbClr val="808080"/>
            </a:solidFill>
            <a:prstDash val="sysDot"/>
            <a:round/>
            <a:headEnd/>
            <a:tailEnd/>
          </a:ln>
        </p:spPr>
        <p:txBody>
          <a:bodyPr/>
          <a:lstStyle/>
          <a:p>
            <a:endParaRPr lang="ru-RU"/>
          </a:p>
        </p:txBody>
      </p:sp>
      <p:sp>
        <p:nvSpPr>
          <p:cNvPr id="17" name="Line 15"/>
          <p:cNvSpPr>
            <a:spLocks noChangeShapeType="1"/>
          </p:cNvSpPr>
          <p:nvPr/>
        </p:nvSpPr>
        <p:spPr bwMode="auto">
          <a:xfrm flipH="1">
            <a:off x="611188" y="5926158"/>
            <a:ext cx="2303462" cy="0"/>
          </a:xfrm>
          <a:prstGeom prst="line">
            <a:avLst/>
          </a:prstGeom>
          <a:noFill/>
          <a:ln w="1270" cap="rnd">
            <a:solidFill>
              <a:srgbClr val="808080"/>
            </a:solidFill>
            <a:prstDash val="sysDot"/>
            <a:round/>
            <a:headEnd/>
            <a:tailEnd/>
          </a:ln>
        </p:spPr>
        <p:txBody>
          <a:bodyPr/>
          <a:lstStyle/>
          <a:p>
            <a:endParaRPr lang="ru-RU"/>
          </a:p>
        </p:txBody>
      </p:sp>
      <p:sp>
        <p:nvSpPr>
          <p:cNvPr id="18" name="Line 16"/>
          <p:cNvSpPr>
            <a:spLocks noChangeShapeType="1"/>
          </p:cNvSpPr>
          <p:nvPr/>
        </p:nvSpPr>
        <p:spPr bwMode="auto">
          <a:xfrm flipH="1">
            <a:off x="611188" y="6142058"/>
            <a:ext cx="2303462" cy="0"/>
          </a:xfrm>
          <a:prstGeom prst="line">
            <a:avLst/>
          </a:prstGeom>
          <a:noFill/>
          <a:ln w="1270" cap="rnd">
            <a:solidFill>
              <a:srgbClr val="808080"/>
            </a:solidFill>
            <a:prstDash val="sysDot"/>
            <a:round/>
            <a:headEnd/>
            <a:tailEnd/>
          </a:ln>
        </p:spPr>
        <p:txBody>
          <a:bodyPr/>
          <a:lstStyle/>
          <a:p>
            <a:endParaRPr lang="ru-RU"/>
          </a:p>
        </p:txBody>
      </p:sp>
      <p:sp>
        <p:nvSpPr>
          <p:cNvPr id="19" name="Line 28"/>
          <p:cNvSpPr>
            <a:spLocks noChangeShapeType="1"/>
          </p:cNvSpPr>
          <p:nvPr/>
        </p:nvSpPr>
        <p:spPr bwMode="auto">
          <a:xfrm flipH="1">
            <a:off x="1762125" y="5060970"/>
            <a:ext cx="466725" cy="0"/>
          </a:xfrm>
          <a:prstGeom prst="line">
            <a:avLst/>
          </a:prstGeom>
          <a:noFill/>
          <a:ln w="25400">
            <a:solidFill>
              <a:srgbClr val="0000FF"/>
            </a:solidFill>
            <a:round/>
            <a:headEnd/>
            <a:tailEnd/>
          </a:ln>
        </p:spPr>
        <p:txBody>
          <a:bodyPr/>
          <a:lstStyle/>
          <a:p>
            <a:endParaRPr lang="ru-RU"/>
          </a:p>
        </p:txBody>
      </p:sp>
      <p:sp>
        <p:nvSpPr>
          <p:cNvPr id="20" name="Line 29"/>
          <p:cNvSpPr>
            <a:spLocks noChangeShapeType="1"/>
          </p:cNvSpPr>
          <p:nvPr/>
        </p:nvSpPr>
        <p:spPr bwMode="auto">
          <a:xfrm flipH="1">
            <a:off x="2238375" y="4845070"/>
            <a:ext cx="173038" cy="0"/>
          </a:xfrm>
          <a:prstGeom prst="line">
            <a:avLst/>
          </a:prstGeom>
          <a:noFill/>
          <a:ln w="25400">
            <a:solidFill>
              <a:srgbClr val="0000FF"/>
            </a:solidFill>
            <a:round/>
            <a:headEnd/>
            <a:tailEnd/>
          </a:ln>
        </p:spPr>
        <p:txBody>
          <a:bodyPr/>
          <a:lstStyle/>
          <a:p>
            <a:endParaRPr lang="ru-RU"/>
          </a:p>
        </p:txBody>
      </p:sp>
      <p:sp>
        <p:nvSpPr>
          <p:cNvPr id="21" name="Line 30"/>
          <p:cNvSpPr>
            <a:spLocks noChangeShapeType="1"/>
          </p:cNvSpPr>
          <p:nvPr/>
        </p:nvSpPr>
        <p:spPr bwMode="auto">
          <a:xfrm flipH="1">
            <a:off x="2411413" y="4629170"/>
            <a:ext cx="96837" cy="0"/>
          </a:xfrm>
          <a:prstGeom prst="line">
            <a:avLst/>
          </a:prstGeom>
          <a:noFill/>
          <a:ln w="25400">
            <a:solidFill>
              <a:srgbClr val="0000FF"/>
            </a:solidFill>
            <a:round/>
            <a:headEnd/>
            <a:tailEnd/>
          </a:ln>
        </p:spPr>
        <p:txBody>
          <a:bodyPr/>
          <a:lstStyle/>
          <a:p>
            <a:endParaRPr lang="ru-RU"/>
          </a:p>
        </p:txBody>
      </p:sp>
      <p:sp>
        <p:nvSpPr>
          <p:cNvPr id="22" name="Line 31"/>
          <p:cNvSpPr>
            <a:spLocks noChangeShapeType="1"/>
          </p:cNvSpPr>
          <p:nvPr/>
        </p:nvSpPr>
        <p:spPr bwMode="auto">
          <a:xfrm flipH="1">
            <a:off x="2506663" y="4413270"/>
            <a:ext cx="71437" cy="0"/>
          </a:xfrm>
          <a:prstGeom prst="line">
            <a:avLst/>
          </a:prstGeom>
          <a:noFill/>
          <a:ln w="25400">
            <a:solidFill>
              <a:srgbClr val="0000FF"/>
            </a:solidFill>
            <a:round/>
            <a:headEnd/>
            <a:tailEnd/>
          </a:ln>
        </p:spPr>
        <p:txBody>
          <a:bodyPr/>
          <a:lstStyle/>
          <a:p>
            <a:endParaRPr lang="ru-RU"/>
          </a:p>
        </p:txBody>
      </p:sp>
      <p:sp>
        <p:nvSpPr>
          <p:cNvPr id="23" name="Line 32"/>
          <p:cNvSpPr>
            <a:spLocks noChangeShapeType="1"/>
          </p:cNvSpPr>
          <p:nvPr/>
        </p:nvSpPr>
        <p:spPr bwMode="auto">
          <a:xfrm flipH="1">
            <a:off x="1292225" y="5276870"/>
            <a:ext cx="466725" cy="0"/>
          </a:xfrm>
          <a:prstGeom prst="line">
            <a:avLst/>
          </a:prstGeom>
          <a:noFill/>
          <a:ln w="25400">
            <a:solidFill>
              <a:srgbClr val="0000FF"/>
            </a:solidFill>
            <a:round/>
            <a:headEnd/>
            <a:tailEnd/>
          </a:ln>
        </p:spPr>
        <p:txBody>
          <a:bodyPr/>
          <a:lstStyle/>
          <a:p>
            <a:endParaRPr lang="ru-RU"/>
          </a:p>
        </p:txBody>
      </p:sp>
      <p:sp>
        <p:nvSpPr>
          <p:cNvPr id="24" name="Line 33"/>
          <p:cNvSpPr>
            <a:spLocks noChangeShapeType="1"/>
          </p:cNvSpPr>
          <p:nvPr/>
        </p:nvSpPr>
        <p:spPr bwMode="auto">
          <a:xfrm flipH="1">
            <a:off x="1114425" y="5494358"/>
            <a:ext cx="173038" cy="0"/>
          </a:xfrm>
          <a:prstGeom prst="line">
            <a:avLst/>
          </a:prstGeom>
          <a:noFill/>
          <a:ln w="25400">
            <a:solidFill>
              <a:srgbClr val="0000FF"/>
            </a:solidFill>
            <a:round/>
            <a:headEnd/>
            <a:tailEnd/>
          </a:ln>
        </p:spPr>
        <p:txBody>
          <a:bodyPr/>
          <a:lstStyle/>
          <a:p>
            <a:endParaRPr lang="ru-RU"/>
          </a:p>
        </p:txBody>
      </p:sp>
      <p:sp>
        <p:nvSpPr>
          <p:cNvPr id="25" name="Line 34"/>
          <p:cNvSpPr>
            <a:spLocks noChangeShapeType="1"/>
          </p:cNvSpPr>
          <p:nvPr/>
        </p:nvSpPr>
        <p:spPr bwMode="auto">
          <a:xfrm flipH="1">
            <a:off x="1017588" y="5710258"/>
            <a:ext cx="96837" cy="0"/>
          </a:xfrm>
          <a:prstGeom prst="line">
            <a:avLst/>
          </a:prstGeom>
          <a:noFill/>
          <a:ln w="25400">
            <a:solidFill>
              <a:srgbClr val="0000FF"/>
            </a:solidFill>
            <a:round/>
            <a:headEnd/>
            <a:tailEnd/>
          </a:ln>
        </p:spPr>
        <p:txBody>
          <a:bodyPr/>
          <a:lstStyle/>
          <a:p>
            <a:endParaRPr lang="ru-RU"/>
          </a:p>
        </p:txBody>
      </p:sp>
      <p:sp>
        <p:nvSpPr>
          <p:cNvPr id="26" name="Line 35"/>
          <p:cNvSpPr>
            <a:spLocks noChangeShapeType="1"/>
          </p:cNvSpPr>
          <p:nvPr/>
        </p:nvSpPr>
        <p:spPr bwMode="auto">
          <a:xfrm flipH="1">
            <a:off x="946150" y="5926158"/>
            <a:ext cx="71438" cy="0"/>
          </a:xfrm>
          <a:prstGeom prst="line">
            <a:avLst/>
          </a:prstGeom>
          <a:noFill/>
          <a:ln w="25400">
            <a:solidFill>
              <a:srgbClr val="0000FF"/>
            </a:solidFill>
            <a:round/>
            <a:headEnd/>
            <a:tailEnd/>
          </a:ln>
        </p:spPr>
        <p:txBody>
          <a:bodyPr/>
          <a:lstStyle/>
          <a:p>
            <a:endParaRPr lang="ru-RU"/>
          </a:p>
        </p:txBody>
      </p:sp>
      <p:sp>
        <p:nvSpPr>
          <p:cNvPr id="27" name="Line 36"/>
          <p:cNvSpPr>
            <a:spLocks noChangeShapeType="1"/>
          </p:cNvSpPr>
          <p:nvPr/>
        </p:nvSpPr>
        <p:spPr bwMode="auto">
          <a:xfrm flipH="1">
            <a:off x="874713" y="6142058"/>
            <a:ext cx="71437" cy="0"/>
          </a:xfrm>
          <a:prstGeom prst="line">
            <a:avLst/>
          </a:prstGeom>
          <a:noFill/>
          <a:ln w="25400">
            <a:solidFill>
              <a:srgbClr val="0000FF"/>
            </a:solidFill>
            <a:round/>
            <a:headEnd/>
            <a:tailEnd/>
          </a:ln>
        </p:spPr>
        <p:txBody>
          <a:bodyPr/>
          <a:lstStyle/>
          <a:p>
            <a:endParaRPr lang="ru-RU"/>
          </a:p>
        </p:txBody>
      </p:sp>
      <p:sp>
        <p:nvSpPr>
          <p:cNvPr id="28" name="Rectangle 37"/>
          <p:cNvSpPr>
            <a:spLocks noChangeArrowheads="1"/>
          </p:cNvSpPr>
          <p:nvPr/>
        </p:nvSpPr>
        <p:spPr bwMode="auto">
          <a:xfrm>
            <a:off x="6357950" y="3306924"/>
            <a:ext cx="2520950" cy="707886"/>
          </a:xfrm>
          <a:prstGeom prst="rect">
            <a:avLst/>
          </a:prstGeom>
          <a:noFill/>
          <a:ln w="9525">
            <a:noFill/>
            <a:miter lim="800000"/>
            <a:headEnd/>
            <a:tailEnd/>
          </a:ln>
          <a:effectLst/>
        </p:spPr>
        <p:txBody>
          <a:bodyPr>
            <a:spAutoFit/>
          </a:bodyPr>
          <a:lstStyle/>
          <a:p>
            <a:pPr algn="ctr"/>
            <a:r>
              <a:rPr lang="ru-RU" sz="2000" b="0" dirty="0" smtClean="0">
                <a:solidFill>
                  <a:schemeClr val="tx2"/>
                </a:solidFill>
                <a:latin typeface="Arial" charset="0"/>
              </a:rPr>
              <a:t>Ограничения значений</a:t>
            </a:r>
            <a:endParaRPr lang="ru-RU" sz="2000" b="0" dirty="0">
              <a:solidFill>
                <a:schemeClr val="tx2"/>
              </a:solidFill>
              <a:latin typeface="Arial" charset="0"/>
            </a:endParaRPr>
          </a:p>
        </p:txBody>
      </p:sp>
      <p:sp>
        <p:nvSpPr>
          <p:cNvPr id="30" name="AutoShape 40"/>
          <p:cNvSpPr>
            <a:spLocks noChangeArrowheads="1"/>
          </p:cNvSpPr>
          <p:nvPr/>
        </p:nvSpPr>
        <p:spPr bwMode="auto">
          <a:xfrm rot="19436968" flipH="1">
            <a:off x="6361113" y="2687327"/>
            <a:ext cx="288925" cy="576263"/>
          </a:xfrm>
          <a:prstGeom prst="upDownArrow">
            <a:avLst>
              <a:gd name="adj1" fmla="val 50000"/>
              <a:gd name="adj2" fmla="val 39890"/>
            </a:avLst>
          </a:prstGeom>
          <a:solidFill>
            <a:srgbClr val="CC3300"/>
          </a:solidFill>
          <a:ln w="9525">
            <a:solidFill>
              <a:schemeClr val="tx1"/>
            </a:solidFill>
            <a:miter lim="800000"/>
            <a:headEnd/>
            <a:tailEnd/>
          </a:ln>
          <a:effectLst/>
        </p:spPr>
        <p:txBody>
          <a:bodyPr wrap="none" anchor="ctr"/>
          <a:lstStyle/>
          <a:p>
            <a:endParaRPr lang="ru-RU"/>
          </a:p>
        </p:txBody>
      </p:sp>
      <p:sp>
        <p:nvSpPr>
          <p:cNvPr id="32" name="Line 43"/>
          <p:cNvSpPr>
            <a:spLocks noChangeShapeType="1"/>
          </p:cNvSpPr>
          <p:nvPr/>
        </p:nvSpPr>
        <p:spPr bwMode="auto">
          <a:xfrm flipH="1">
            <a:off x="7596188" y="4305320"/>
            <a:ext cx="0" cy="1943100"/>
          </a:xfrm>
          <a:prstGeom prst="line">
            <a:avLst/>
          </a:prstGeom>
          <a:noFill/>
          <a:ln w="9525">
            <a:solidFill>
              <a:srgbClr val="000000"/>
            </a:solidFill>
            <a:round/>
            <a:headEnd/>
            <a:tailEnd/>
          </a:ln>
        </p:spPr>
        <p:txBody>
          <a:bodyPr/>
          <a:lstStyle/>
          <a:p>
            <a:endParaRPr lang="ru-RU"/>
          </a:p>
        </p:txBody>
      </p:sp>
      <p:sp>
        <p:nvSpPr>
          <p:cNvPr id="33" name="Line 44"/>
          <p:cNvSpPr>
            <a:spLocks noChangeShapeType="1"/>
          </p:cNvSpPr>
          <p:nvPr/>
        </p:nvSpPr>
        <p:spPr bwMode="auto">
          <a:xfrm flipH="1">
            <a:off x="6445250" y="5819795"/>
            <a:ext cx="2303463" cy="0"/>
          </a:xfrm>
          <a:prstGeom prst="line">
            <a:avLst/>
          </a:prstGeom>
          <a:noFill/>
          <a:ln w="1270" cap="rnd">
            <a:solidFill>
              <a:srgbClr val="808080"/>
            </a:solidFill>
            <a:prstDash val="sysDot"/>
            <a:round/>
            <a:headEnd/>
            <a:tailEnd/>
          </a:ln>
        </p:spPr>
        <p:txBody>
          <a:bodyPr/>
          <a:lstStyle/>
          <a:p>
            <a:endParaRPr lang="ru-RU"/>
          </a:p>
        </p:txBody>
      </p:sp>
      <p:sp>
        <p:nvSpPr>
          <p:cNvPr id="34" name="Line 45"/>
          <p:cNvSpPr>
            <a:spLocks noChangeShapeType="1"/>
          </p:cNvSpPr>
          <p:nvPr/>
        </p:nvSpPr>
        <p:spPr bwMode="auto">
          <a:xfrm flipH="1">
            <a:off x="6445250" y="4862533"/>
            <a:ext cx="2303463" cy="0"/>
          </a:xfrm>
          <a:prstGeom prst="line">
            <a:avLst/>
          </a:prstGeom>
          <a:noFill/>
          <a:ln w="1270">
            <a:solidFill>
              <a:schemeClr val="tx1"/>
            </a:solidFill>
            <a:prstDash val="dash"/>
            <a:round/>
            <a:headEnd/>
            <a:tailEnd/>
          </a:ln>
        </p:spPr>
        <p:txBody>
          <a:bodyPr/>
          <a:lstStyle/>
          <a:p>
            <a:endParaRPr lang="ru-RU"/>
          </a:p>
        </p:txBody>
      </p:sp>
      <p:sp>
        <p:nvSpPr>
          <p:cNvPr id="35" name="Line 46"/>
          <p:cNvSpPr>
            <a:spLocks noChangeShapeType="1"/>
          </p:cNvSpPr>
          <p:nvPr/>
        </p:nvSpPr>
        <p:spPr bwMode="auto">
          <a:xfrm flipH="1">
            <a:off x="6445250" y="5243533"/>
            <a:ext cx="2303463" cy="0"/>
          </a:xfrm>
          <a:prstGeom prst="line">
            <a:avLst/>
          </a:prstGeom>
          <a:noFill/>
          <a:ln w="1270" cap="rnd">
            <a:solidFill>
              <a:srgbClr val="808080"/>
            </a:solidFill>
            <a:prstDash val="sysDot"/>
            <a:round/>
            <a:headEnd/>
            <a:tailEnd/>
          </a:ln>
        </p:spPr>
        <p:txBody>
          <a:bodyPr/>
          <a:lstStyle/>
          <a:p>
            <a:endParaRPr lang="ru-RU"/>
          </a:p>
        </p:txBody>
      </p:sp>
      <p:sp>
        <p:nvSpPr>
          <p:cNvPr id="36" name="Line 47"/>
          <p:cNvSpPr>
            <a:spLocks noChangeShapeType="1"/>
          </p:cNvSpPr>
          <p:nvPr/>
        </p:nvSpPr>
        <p:spPr bwMode="auto">
          <a:xfrm flipH="1">
            <a:off x="6445250" y="4665683"/>
            <a:ext cx="2303463" cy="0"/>
          </a:xfrm>
          <a:prstGeom prst="line">
            <a:avLst/>
          </a:prstGeom>
          <a:noFill/>
          <a:ln w="1270" cap="rnd">
            <a:solidFill>
              <a:srgbClr val="808080"/>
            </a:solidFill>
            <a:prstDash val="sysDot"/>
            <a:round/>
            <a:headEnd/>
            <a:tailEnd/>
          </a:ln>
        </p:spPr>
        <p:txBody>
          <a:bodyPr/>
          <a:lstStyle/>
          <a:p>
            <a:endParaRPr lang="ru-RU"/>
          </a:p>
        </p:txBody>
      </p:sp>
      <p:sp>
        <p:nvSpPr>
          <p:cNvPr id="37" name="Freeform 53"/>
          <p:cNvSpPr>
            <a:spLocks/>
          </p:cNvSpPr>
          <p:nvPr/>
        </p:nvSpPr>
        <p:spPr bwMode="auto">
          <a:xfrm>
            <a:off x="6443663" y="4881583"/>
            <a:ext cx="2305050" cy="1079500"/>
          </a:xfrm>
          <a:custGeom>
            <a:avLst/>
            <a:gdLst/>
            <a:ahLst/>
            <a:cxnLst>
              <a:cxn ang="0">
                <a:pos x="0" y="499"/>
              </a:cxn>
              <a:cxn ang="0">
                <a:pos x="318" y="181"/>
              </a:cxn>
              <a:cxn ang="0">
                <a:pos x="817" y="45"/>
              </a:cxn>
              <a:cxn ang="0">
                <a:pos x="1996" y="0"/>
              </a:cxn>
            </a:cxnLst>
            <a:rect l="0" t="0" r="r" b="b"/>
            <a:pathLst>
              <a:path w="1996" h="499">
                <a:moveTo>
                  <a:pt x="0" y="499"/>
                </a:moveTo>
                <a:cubicBezTo>
                  <a:pt x="91" y="378"/>
                  <a:pt x="182" y="257"/>
                  <a:pt x="318" y="181"/>
                </a:cubicBezTo>
                <a:cubicBezTo>
                  <a:pt x="454" y="105"/>
                  <a:pt x="537" y="75"/>
                  <a:pt x="817" y="45"/>
                </a:cubicBezTo>
                <a:cubicBezTo>
                  <a:pt x="1097" y="15"/>
                  <a:pt x="1777" y="0"/>
                  <a:pt x="1996" y="0"/>
                </a:cubicBezTo>
              </a:path>
            </a:pathLst>
          </a:custGeom>
          <a:noFill/>
          <a:ln w="19050">
            <a:solidFill>
              <a:schemeClr val="tx1"/>
            </a:solidFill>
            <a:round/>
            <a:headEnd/>
            <a:tailEnd/>
          </a:ln>
          <a:effectLst/>
        </p:spPr>
        <p:txBody>
          <a:bodyPr/>
          <a:lstStyle/>
          <a:p>
            <a:endParaRPr lang="ru-RU"/>
          </a:p>
        </p:txBody>
      </p:sp>
      <p:sp>
        <p:nvSpPr>
          <p:cNvPr id="38" name="Line 54"/>
          <p:cNvSpPr>
            <a:spLocks noChangeShapeType="1"/>
          </p:cNvSpPr>
          <p:nvPr/>
        </p:nvSpPr>
        <p:spPr bwMode="auto">
          <a:xfrm flipH="1">
            <a:off x="6659563" y="5241945"/>
            <a:ext cx="865187" cy="0"/>
          </a:xfrm>
          <a:prstGeom prst="line">
            <a:avLst/>
          </a:prstGeom>
          <a:noFill/>
          <a:ln w="25400">
            <a:solidFill>
              <a:srgbClr val="0000FF"/>
            </a:solidFill>
            <a:round/>
            <a:headEnd/>
            <a:tailEnd/>
          </a:ln>
        </p:spPr>
        <p:txBody>
          <a:bodyPr/>
          <a:lstStyle/>
          <a:p>
            <a:endParaRPr lang="ru-RU"/>
          </a:p>
        </p:txBody>
      </p:sp>
      <p:sp>
        <p:nvSpPr>
          <p:cNvPr id="39" name="Line 55"/>
          <p:cNvSpPr>
            <a:spLocks noChangeShapeType="1"/>
          </p:cNvSpPr>
          <p:nvPr/>
        </p:nvSpPr>
        <p:spPr bwMode="auto">
          <a:xfrm flipH="1">
            <a:off x="7524750" y="4665683"/>
            <a:ext cx="1223963" cy="0"/>
          </a:xfrm>
          <a:prstGeom prst="line">
            <a:avLst/>
          </a:prstGeom>
          <a:noFill/>
          <a:ln w="25400">
            <a:solidFill>
              <a:srgbClr val="0000FF"/>
            </a:solidFill>
            <a:round/>
            <a:headEnd/>
            <a:tailEnd/>
          </a:ln>
        </p:spPr>
        <p:txBody>
          <a:bodyPr/>
          <a:lstStyle/>
          <a:p>
            <a:endParaRPr lang="ru-RU"/>
          </a:p>
        </p:txBody>
      </p:sp>
      <p:sp>
        <p:nvSpPr>
          <p:cNvPr id="40" name="Line 56"/>
          <p:cNvSpPr>
            <a:spLocks noChangeShapeType="1"/>
          </p:cNvSpPr>
          <p:nvPr/>
        </p:nvSpPr>
        <p:spPr bwMode="auto">
          <a:xfrm flipH="1">
            <a:off x="6443663" y="5816620"/>
            <a:ext cx="215900" cy="0"/>
          </a:xfrm>
          <a:prstGeom prst="line">
            <a:avLst/>
          </a:prstGeom>
          <a:noFill/>
          <a:ln w="25400">
            <a:solidFill>
              <a:srgbClr val="0000FF"/>
            </a:solidFill>
            <a:round/>
            <a:headEnd/>
            <a:tailEnd/>
          </a:ln>
        </p:spPr>
        <p:txBody>
          <a:bodyPr/>
          <a:lstStyle/>
          <a:p>
            <a:endParaRPr lang="ru-RU"/>
          </a:p>
        </p:txBody>
      </p:sp>
      <p:sp>
        <p:nvSpPr>
          <p:cNvPr id="41" name="Rectangle 57"/>
          <p:cNvSpPr>
            <a:spLocks noChangeArrowheads="1"/>
          </p:cNvSpPr>
          <p:nvPr/>
        </p:nvSpPr>
        <p:spPr bwMode="auto">
          <a:xfrm>
            <a:off x="3276600" y="3300102"/>
            <a:ext cx="3348038" cy="701675"/>
          </a:xfrm>
          <a:prstGeom prst="rect">
            <a:avLst/>
          </a:prstGeom>
          <a:noFill/>
          <a:ln w="9525">
            <a:noFill/>
            <a:miter lim="800000"/>
            <a:headEnd/>
            <a:tailEnd/>
          </a:ln>
          <a:effectLst/>
        </p:spPr>
        <p:txBody>
          <a:bodyPr>
            <a:spAutoFit/>
          </a:bodyPr>
          <a:lstStyle/>
          <a:p>
            <a:pPr algn="ctr"/>
            <a:r>
              <a:rPr lang="en-US" sz="2000" b="0" dirty="0">
                <a:solidFill>
                  <a:schemeClr val="tx2"/>
                </a:solidFill>
                <a:latin typeface="Arial" charset="0"/>
              </a:rPr>
              <a:t>POSIX : f(x) = x </a:t>
            </a:r>
            <a:r>
              <a:rPr lang="ru-RU" sz="2000" b="0" dirty="0" smtClean="0">
                <a:solidFill>
                  <a:schemeClr val="tx2"/>
                </a:solidFill>
                <a:latin typeface="Arial" charset="0"/>
              </a:rPr>
              <a:t>при</a:t>
            </a:r>
            <a:r>
              <a:rPr lang="en-US" sz="2000" b="0" dirty="0" smtClean="0">
                <a:solidFill>
                  <a:schemeClr val="tx2"/>
                </a:solidFill>
                <a:latin typeface="Arial" charset="0"/>
              </a:rPr>
              <a:t> </a:t>
            </a:r>
            <a:r>
              <a:rPr lang="ru-RU" sz="2000" b="0" dirty="0" err="1" smtClean="0">
                <a:solidFill>
                  <a:schemeClr val="tx2"/>
                </a:solidFill>
                <a:latin typeface="Arial" charset="0"/>
              </a:rPr>
              <a:t>денорм</a:t>
            </a:r>
            <a:r>
              <a:rPr lang="ru-RU" sz="2000" b="0" dirty="0" smtClean="0">
                <a:solidFill>
                  <a:schemeClr val="tx2"/>
                </a:solidFill>
                <a:latin typeface="Arial" charset="0"/>
              </a:rPr>
              <a:t>.</a:t>
            </a:r>
            <a:r>
              <a:rPr lang="en-US" sz="2000" b="0" dirty="0" smtClean="0">
                <a:solidFill>
                  <a:schemeClr val="tx2"/>
                </a:solidFill>
                <a:latin typeface="Arial" charset="0"/>
              </a:rPr>
              <a:t> </a:t>
            </a:r>
            <a:r>
              <a:rPr lang="en-US" sz="2000" b="0" dirty="0">
                <a:solidFill>
                  <a:schemeClr val="tx2"/>
                </a:solidFill>
                <a:latin typeface="Arial" charset="0"/>
              </a:rPr>
              <a:t>x </a:t>
            </a:r>
            <a:r>
              <a:rPr lang="ru-RU" sz="2000" b="0" dirty="0" smtClean="0">
                <a:solidFill>
                  <a:schemeClr val="tx2"/>
                </a:solidFill>
                <a:latin typeface="Arial" charset="0"/>
              </a:rPr>
              <a:t>и</a:t>
            </a:r>
            <a:r>
              <a:rPr lang="en-US" sz="2000" b="0" dirty="0" smtClean="0">
                <a:solidFill>
                  <a:schemeClr val="tx2"/>
                </a:solidFill>
                <a:latin typeface="Arial" charset="0"/>
              </a:rPr>
              <a:t> </a:t>
            </a:r>
            <a:r>
              <a:rPr lang="en-US" sz="2000" b="0" dirty="0">
                <a:solidFill>
                  <a:schemeClr val="tx2"/>
                </a:solidFill>
                <a:latin typeface="Arial" charset="0"/>
              </a:rPr>
              <a:t>f(x)~x </a:t>
            </a:r>
            <a:r>
              <a:rPr lang="ru-RU" sz="2000" b="0" dirty="0" smtClean="0">
                <a:solidFill>
                  <a:schemeClr val="tx2"/>
                </a:solidFill>
                <a:latin typeface="Arial" charset="0"/>
              </a:rPr>
              <a:t>в</a:t>
            </a:r>
            <a:r>
              <a:rPr lang="en-US" sz="2000" b="0" dirty="0" smtClean="0">
                <a:solidFill>
                  <a:schemeClr val="tx2"/>
                </a:solidFill>
                <a:latin typeface="Arial" charset="0"/>
              </a:rPr>
              <a:t> </a:t>
            </a:r>
            <a:r>
              <a:rPr lang="en-US" sz="2000" b="0" dirty="0">
                <a:solidFill>
                  <a:schemeClr val="tx2"/>
                </a:solidFill>
                <a:latin typeface="Arial" charset="0"/>
              </a:rPr>
              <a:t>0</a:t>
            </a:r>
            <a:endParaRPr lang="ru-RU" sz="2000" b="0" dirty="0">
              <a:solidFill>
                <a:schemeClr val="tx2"/>
              </a:solidFill>
              <a:latin typeface="Arial" charset="0"/>
            </a:endParaRPr>
          </a:p>
        </p:txBody>
      </p:sp>
      <p:sp>
        <p:nvSpPr>
          <p:cNvPr id="42" name="Line 58"/>
          <p:cNvSpPr>
            <a:spLocks noChangeShapeType="1"/>
          </p:cNvSpPr>
          <p:nvPr/>
        </p:nvSpPr>
        <p:spPr bwMode="auto">
          <a:xfrm flipH="1">
            <a:off x="3602038" y="5278458"/>
            <a:ext cx="2303462" cy="0"/>
          </a:xfrm>
          <a:prstGeom prst="line">
            <a:avLst/>
          </a:prstGeom>
          <a:noFill/>
          <a:ln w="9525">
            <a:solidFill>
              <a:srgbClr val="000000"/>
            </a:solidFill>
            <a:round/>
            <a:headEnd/>
            <a:tailEnd/>
          </a:ln>
        </p:spPr>
        <p:txBody>
          <a:bodyPr/>
          <a:lstStyle/>
          <a:p>
            <a:endParaRPr lang="ru-RU"/>
          </a:p>
        </p:txBody>
      </p:sp>
      <p:sp>
        <p:nvSpPr>
          <p:cNvPr id="43" name="Line 59"/>
          <p:cNvSpPr>
            <a:spLocks noChangeShapeType="1"/>
          </p:cNvSpPr>
          <p:nvPr/>
        </p:nvSpPr>
        <p:spPr bwMode="auto">
          <a:xfrm flipH="1">
            <a:off x="4752975" y="4343420"/>
            <a:ext cx="0" cy="1943100"/>
          </a:xfrm>
          <a:prstGeom prst="line">
            <a:avLst/>
          </a:prstGeom>
          <a:noFill/>
          <a:ln w="9525">
            <a:solidFill>
              <a:srgbClr val="000000"/>
            </a:solidFill>
            <a:round/>
            <a:headEnd/>
            <a:tailEnd/>
          </a:ln>
        </p:spPr>
        <p:txBody>
          <a:bodyPr/>
          <a:lstStyle/>
          <a:p>
            <a:endParaRPr lang="ru-RU"/>
          </a:p>
        </p:txBody>
      </p:sp>
      <p:sp>
        <p:nvSpPr>
          <p:cNvPr id="44" name="Line 63"/>
          <p:cNvSpPr>
            <a:spLocks noChangeShapeType="1"/>
          </p:cNvSpPr>
          <p:nvPr/>
        </p:nvSpPr>
        <p:spPr bwMode="auto">
          <a:xfrm flipH="1">
            <a:off x="3602038" y="5494358"/>
            <a:ext cx="2303462" cy="0"/>
          </a:xfrm>
          <a:prstGeom prst="line">
            <a:avLst/>
          </a:prstGeom>
          <a:noFill/>
          <a:ln w="1270" cap="rnd">
            <a:solidFill>
              <a:srgbClr val="808080"/>
            </a:solidFill>
            <a:prstDash val="sysDot"/>
            <a:round/>
            <a:headEnd/>
            <a:tailEnd/>
          </a:ln>
        </p:spPr>
        <p:txBody>
          <a:bodyPr/>
          <a:lstStyle/>
          <a:p>
            <a:endParaRPr lang="ru-RU"/>
          </a:p>
        </p:txBody>
      </p:sp>
      <p:sp>
        <p:nvSpPr>
          <p:cNvPr id="45" name="Line 64"/>
          <p:cNvSpPr>
            <a:spLocks noChangeShapeType="1"/>
          </p:cNvSpPr>
          <p:nvPr/>
        </p:nvSpPr>
        <p:spPr bwMode="auto">
          <a:xfrm flipH="1">
            <a:off x="3602038" y="5710258"/>
            <a:ext cx="2303462" cy="0"/>
          </a:xfrm>
          <a:prstGeom prst="line">
            <a:avLst/>
          </a:prstGeom>
          <a:noFill/>
          <a:ln w="1270" cap="rnd">
            <a:solidFill>
              <a:srgbClr val="808080"/>
            </a:solidFill>
            <a:prstDash val="sysDot"/>
            <a:round/>
            <a:headEnd/>
            <a:tailEnd/>
          </a:ln>
        </p:spPr>
        <p:txBody>
          <a:bodyPr/>
          <a:lstStyle/>
          <a:p>
            <a:endParaRPr lang="ru-RU"/>
          </a:p>
        </p:txBody>
      </p:sp>
      <p:sp>
        <p:nvSpPr>
          <p:cNvPr id="46" name="Line 65"/>
          <p:cNvSpPr>
            <a:spLocks noChangeShapeType="1"/>
          </p:cNvSpPr>
          <p:nvPr/>
        </p:nvSpPr>
        <p:spPr bwMode="auto">
          <a:xfrm flipH="1">
            <a:off x="3602038" y="5060970"/>
            <a:ext cx="2303462" cy="0"/>
          </a:xfrm>
          <a:prstGeom prst="line">
            <a:avLst/>
          </a:prstGeom>
          <a:noFill/>
          <a:ln w="1270" cap="rnd">
            <a:solidFill>
              <a:srgbClr val="808080"/>
            </a:solidFill>
            <a:prstDash val="sysDot"/>
            <a:round/>
            <a:headEnd/>
            <a:tailEnd/>
          </a:ln>
        </p:spPr>
        <p:txBody>
          <a:bodyPr/>
          <a:lstStyle/>
          <a:p>
            <a:endParaRPr lang="ru-RU"/>
          </a:p>
        </p:txBody>
      </p:sp>
      <p:sp>
        <p:nvSpPr>
          <p:cNvPr id="47" name="Line 66"/>
          <p:cNvSpPr>
            <a:spLocks noChangeShapeType="1"/>
          </p:cNvSpPr>
          <p:nvPr/>
        </p:nvSpPr>
        <p:spPr bwMode="auto">
          <a:xfrm flipH="1">
            <a:off x="3602038" y="4845070"/>
            <a:ext cx="2303462" cy="0"/>
          </a:xfrm>
          <a:prstGeom prst="line">
            <a:avLst/>
          </a:prstGeom>
          <a:noFill/>
          <a:ln w="1270" cap="rnd">
            <a:solidFill>
              <a:srgbClr val="808080"/>
            </a:solidFill>
            <a:prstDash val="sysDot"/>
            <a:round/>
            <a:headEnd/>
            <a:tailEnd/>
          </a:ln>
        </p:spPr>
        <p:txBody>
          <a:bodyPr/>
          <a:lstStyle/>
          <a:p>
            <a:endParaRPr lang="ru-RU"/>
          </a:p>
        </p:txBody>
      </p:sp>
      <p:sp>
        <p:nvSpPr>
          <p:cNvPr id="48" name="Line 67"/>
          <p:cNvSpPr>
            <a:spLocks noChangeShapeType="1"/>
          </p:cNvSpPr>
          <p:nvPr/>
        </p:nvSpPr>
        <p:spPr bwMode="auto">
          <a:xfrm flipH="1">
            <a:off x="3602038" y="4629170"/>
            <a:ext cx="2303462" cy="0"/>
          </a:xfrm>
          <a:prstGeom prst="line">
            <a:avLst/>
          </a:prstGeom>
          <a:noFill/>
          <a:ln w="1270" cap="rnd">
            <a:solidFill>
              <a:srgbClr val="808080"/>
            </a:solidFill>
            <a:prstDash val="sysDot"/>
            <a:round/>
            <a:headEnd/>
            <a:tailEnd/>
          </a:ln>
        </p:spPr>
        <p:txBody>
          <a:bodyPr/>
          <a:lstStyle/>
          <a:p>
            <a:endParaRPr lang="ru-RU"/>
          </a:p>
        </p:txBody>
      </p:sp>
      <p:sp>
        <p:nvSpPr>
          <p:cNvPr id="49" name="Line 68"/>
          <p:cNvSpPr>
            <a:spLocks noChangeShapeType="1"/>
          </p:cNvSpPr>
          <p:nvPr/>
        </p:nvSpPr>
        <p:spPr bwMode="auto">
          <a:xfrm flipH="1">
            <a:off x="3602038" y="4413270"/>
            <a:ext cx="2303462" cy="0"/>
          </a:xfrm>
          <a:prstGeom prst="line">
            <a:avLst/>
          </a:prstGeom>
          <a:noFill/>
          <a:ln w="1270" cap="rnd">
            <a:solidFill>
              <a:srgbClr val="808080"/>
            </a:solidFill>
            <a:prstDash val="sysDot"/>
            <a:round/>
            <a:headEnd/>
            <a:tailEnd/>
          </a:ln>
        </p:spPr>
        <p:txBody>
          <a:bodyPr/>
          <a:lstStyle/>
          <a:p>
            <a:endParaRPr lang="ru-RU"/>
          </a:p>
        </p:txBody>
      </p:sp>
      <p:sp>
        <p:nvSpPr>
          <p:cNvPr id="50" name="Line 69"/>
          <p:cNvSpPr>
            <a:spLocks noChangeShapeType="1"/>
          </p:cNvSpPr>
          <p:nvPr/>
        </p:nvSpPr>
        <p:spPr bwMode="auto">
          <a:xfrm flipH="1">
            <a:off x="3602038" y="5926158"/>
            <a:ext cx="2303462" cy="0"/>
          </a:xfrm>
          <a:prstGeom prst="line">
            <a:avLst/>
          </a:prstGeom>
          <a:noFill/>
          <a:ln w="1270" cap="rnd">
            <a:solidFill>
              <a:srgbClr val="808080"/>
            </a:solidFill>
            <a:prstDash val="sysDot"/>
            <a:round/>
            <a:headEnd/>
            <a:tailEnd/>
          </a:ln>
        </p:spPr>
        <p:txBody>
          <a:bodyPr/>
          <a:lstStyle/>
          <a:p>
            <a:endParaRPr lang="ru-RU"/>
          </a:p>
        </p:txBody>
      </p:sp>
      <p:sp>
        <p:nvSpPr>
          <p:cNvPr id="51" name="Line 70"/>
          <p:cNvSpPr>
            <a:spLocks noChangeShapeType="1"/>
          </p:cNvSpPr>
          <p:nvPr/>
        </p:nvSpPr>
        <p:spPr bwMode="auto">
          <a:xfrm flipH="1">
            <a:off x="3602038" y="6142058"/>
            <a:ext cx="2303462" cy="0"/>
          </a:xfrm>
          <a:prstGeom prst="line">
            <a:avLst/>
          </a:prstGeom>
          <a:noFill/>
          <a:ln w="1270" cap="rnd">
            <a:solidFill>
              <a:srgbClr val="808080"/>
            </a:solidFill>
            <a:prstDash val="sysDot"/>
            <a:round/>
            <a:headEnd/>
            <a:tailEnd/>
          </a:ln>
        </p:spPr>
        <p:txBody>
          <a:bodyPr/>
          <a:lstStyle/>
          <a:p>
            <a:endParaRPr lang="ru-RU"/>
          </a:p>
        </p:txBody>
      </p:sp>
      <p:sp>
        <p:nvSpPr>
          <p:cNvPr id="52" name="Line 71"/>
          <p:cNvSpPr>
            <a:spLocks noChangeShapeType="1"/>
          </p:cNvSpPr>
          <p:nvPr/>
        </p:nvSpPr>
        <p:spPr bwMode="auto">
          <a:xfrm flipH="1">
            <a:off x="4752975" y="5278458"/>
            <a:ext cx="144463" cy="0"/>
          </a:xfrm>
          <a:prstGeom prst="line">
            <a:avLst/>
          </a:prstGeom>
          <a:noFill/>
          <a:ln w="25400">
            <a:solidFill>
              <a:srgbClr val="0000FF"/>
            </a:solidFill>
            <a:round/>
            <a:headEnd/>
            <a:tailEnd/>
          </a:ln>
        </p:spPr>
        <p:txBody>
          <a:bodyPr/>
          <a:lstStyle/>
          <a:p>
            <a:endParaRPr lang="ru-RU"/>
          </a:p>
        </p:txBody>
      </p:sp>
      <p:sp>
        <p:nvSpPr>
          <p:cNvPr id="53" name="Line 72"/>
          <p:cNvSpPr>
            <a:spLocks noChangeShapeType="1"/>
          </p:cNvSpPr>
          <p:nvPr/>
        </p:nvSpPr>
        <p:spPr bwMode="auto">
          <a:xfrm flipH="1">
            <a:off x="4608513" y="5278458"/>
            <a:ext cx="146050" cy="0"/>
          </a:xfrm>
          <a:prstGeom prst="line">
            <a:avLst/>
          </a:prstGeom>
          <a:noFill/>
          <a:ln w="25400">
            <a:solidFill>
              <a:srgbClr val="0000FF"/>
            </a:solidFill>
            <a:round/>
            <a:headEnd/>
            <a:tailEnd/>
          </a:ln>
        </p:spPr>
        <p:txBody>
          <a:bodyPr/>
          <a:lstStyle/>
          <a:p>
            <a:endParaRPr lang="ru-RU"/>
          </a:p>
        </p:txBody>
      </p:sp>
      <p:sp>
        <p:nvSpPr>
          <p:cNvPr id="54" name="Line 73"/>
          <p:cNvSpPr>
            <a:spLocks noChangeShapeType="1"/>
          </p:cNvSpPr>
          <p:nvPr/>
        </p:nvSpPr>
        <p:spPr bwMode="auto">
          <a:xfrm flipH="1" flipV="1">
            <a:off x="4897438" y="5062558"/>
            <a:ext cx="215900" cy="0"/>
          </a:xfrm>
          <a:prstGeom prst="line">
            <a:avLst/>
          </a:prstGeom>
          <a:noFill/>
          <a:ln w="25400">
            <a:solidFill>
              <a:srgbClr val="0000FF"/>
            </a:solidFill>
            <a:round/>
            <a:headEnd/>
            <a:tailEnd/>
          </a:ln>
        </p:spPr>
        <p:txBody>
          <a:bodyPr/>
          <a:lstStyle/>
          <a:p>
            <a:endParaRPr lang="ru-RU"/>
          </a:p>
        </p:txBody>
      </p:sp>
      <p:sp>
        <p:nvSpPr>
          <p:cNvPr id="55" name="Line 74"/>
          <p:cNvSpPr>
            <a:spLocks noChangeShapeType="1"/>
          </p:cNvSpPr>
          <p:nvPr/>
        </p:nvSpPr>
        <p:spPr bwMode="auto">
          <a:xfrm flipH="1">
            <a:off x="4249738" y="5494358"/>
            <a:ext cx="360362" cy="0"/>
          </a:xfrm>
          <a:prstGeom prst="line">
            <a:avLst/>
          </a:prstGeom>
          <a:noFill/>
          <a:ln w="25400">
            <a:solidFill>
              <a:srgbClr val="0000FF"/>
            </a:solidFill>
            <a:round/>
            <a:headEnd/>
            <a:tailEnd/>
          </a:ln>
        </p:spPr>
        <p:txBody>
          <a:bodyPr/>
          <a:lstStyle/>
          <a:p>
            <a:endParaRPr lang="ru-RU"/>
          </a:p>
        </p:txBody>
      </p:sp>
      <p:sp>
        <p:nvSpPr>
          <p:cNvPr id="56" name="Line 75"/>
          <p:cNvSpPr>
            <a:spLocks noChangeShapeType="1"/>
          </p:cNvSpPr>
          <p:nvPr/>
        </p:nvSpPr>
        <p:spPr bwMode="auto">
          <a:xfrm flipH="1">
            <a:off x="5113338" y="4846658"/>
            <a:ext cx="215900" cy="0"/>
          </a:xfrm>
          <a:prstGeom prst="line">
            <a:avLst/>
          </a:prstGeom>
          <a:noFill/>
          <a:ln w="25400">
            <a:solidFill>
              <a:srgbClr val="0000FF"/>
            </a:solidFill>
            <a:round/>
            <a:headEnd/>
            <a:tailEnd/>
          </a:ln>
        </p:spPr>
        <p:txBody>
          <a:bodyPr/>
          <a:lstStyle/>
          <a:p>
            <a:endParaRPr lang="ru-RU"/>
          </a:p>
        </p:txBody>
      </p:sp>
      <p:sp>
        <p:nvSpPr>
          <p:cNvPr id="57" name="Line 76"/>
          <p:cNvSpPr>
            <a:spLocks noChangeShapeType="1"/>
          </p:cNvSpPr>
          <p:nvPr/>
        </p:nvSpPr>
        <p:spPr bwMode="auto">
          <a:xfrm flipH="1">
            <a:off x="3889375" y="5710258"/>
            <a:ext cx="323850" cy="0"/>
          </a:xfrm>
          <a:prstGeom prst="line">
            <a:avLst/>
          </a:prstGeom>
          <a:noFill/>
          <a:ln w="25400">
            <a:solidFill>
              <a:srgbClr val="0000FF"/>
            </a:solidFill>
            <a:round/>
            <a:headEnd/>
            <a:tailEnd/>
          </a:ln>
        </p:spPr>
        <p:txBody>
          <a:bodyPr/>
          <a:lstStyle/>
          <a:p>
            <a:endParaRPr lang="ru-RU"/>
          </a:p>
        </p:txBody>
      </p:sp>
      <p:sp>
        <p:nvSpPr>
          <p:cNvPr id="58" name="Line 77"/>
          <p:cNvSpPr>
            <a:spLocks noChangeShapeType="1"/>
          </p:cNvSpPr>
          <p:nvPr/>
        </p:nvSpPr>
        <p:spPr bwMode="auto">
          <a:xfrm flipH="1">
            <a:off x="5329238" y="4629170"/>
            <a:ext cx="179387" cy="0"/>
          </a:xfrm>
          <a:prstGeom prst="line">
            <a:avLst/>
          </a:prstGeom>
          <a:noFill/>
          <a:ln w="25400">
            <a:solidFill>
              <a:srgbClr val="0000FF"/>
            </a:solidFill>
            <a:round/>
            <a:headEnd/>
            <a:tailEnd/>
          </a:ln>
        </p:spPr>
        <p:txBody>
          <a:bodyPr/>
          <a:lstStyle/>
          <a:p>
            <a:endParaRPr lang="ru-RU"/>
          </a:p>
        </p:txBody>
      </p:sp>
      <p:sp>
        <p:nvSpPr>
          <p:cNvPr id="59" name="Line 78"/>
          <p:cNvSpPr>
            <a:spLocks noChangeShapeType="1"/>
          </p:cNvSpPr>
          <p:nvPr/>
        </p:nvSpPr>
        <p:spPr bwMode="auto">
          <a:xfrm flipH="1">
            <a:off x="3600450" y="5926158"/>
            <a:ext cx="287338" cy="0"/>
          </a:xfrm>
          <a:prstGeom prst="line">
            <a:avLst/>
          </a:prstGeom>
          <a:noFill/>
          <a:ln w="25400">
            <a:solidFill>
              <a:srgbClr val="0000FF"/>
            </a:solidFill>
            <a:round/>
            <a:headEnd/>
            <a:tailEnd/>
          </a:ln>
        </p:spPr>
        <p:txBody>
          <a:bodyPr/>
          <a:lstStyle/>
          <a:p>
            <a:endParaRPr lang="ru-RU"/>
          </a:p>
        </p:txBody>
      </p:sp>
      <p:sp>
        <p:nvSpPr>
          <p:cNvPr id="60" name="Line 79"/>
          <p:cNvSpPr>
            <a:spLocks noChangeShapeType="1"/>
          </p:cNvSpPr>
          <p:nvPr/>
        </p:nvSpPr>
        <p:spPr bwMode="auto">
          <a:xfrm flipH="1">
            <a:off x="5508625" y="4413270"/>
            <a:ext cx="180975" cy="0"/>
          </a:xfrm>
          <a:prstGeom prst="line">
            <a:avLst/>
          </a:prstGeom>
          <a:noFill/>
          <a:ln w="25400">
            <a:solidFill>
              <a:srgbClr val="0000FF"/>
            </a:solidFill>
            <a:round/>
            <a:headEnd/>
            <a:tailEnd/>
          </a:ln>
        </p:spPr>
        <p:txBody>
          <a:bodyPr/>
          <a:lstStyle/>
          <a:p>
            <a:endParaRPr lang="ru-RU"/>
          </a:p>
        </p:txBody>
      </p:sp>
      <p:sp>
        <p:nvSpPr>
          <p:cNvPr id="61" name="Line 81"/>
          <p:cNvSpPr>
            <a:spLocks noChangeShapeType="1"/>
          </p:cNvSpPr>
          <p:nvPr/>
        </p:nvSpPr>
        <p:spPr bwMode="auto">
          <a:xfrm flipH="1">
            <a:off x="4752975" y="5062558"/>
            <a:ext cx="252413" cy="0"/>
          </a:xfrm>
          <a:prstGeom prst="line">
            <a:avLst/>
          </a:prstGeom>
          <a:noFill/>
          <a:ln w="25400">
            <a:solidFill>
              <a:srgbClr val="0000FF"/>
            </a:solidFill>
            <a:round/>
            <a:headEnd/>
            <a:tailEnd/>
          </a:ln>
        </p:spPr>
        <p:txBody>
          <a:bodyPr/>
          <a:lstStyle/>
          <a:p>
            <a:endParaRPr lang="ru-RU"/>
          </a:p>
        </p:txBody>
      </p:sp>
      <p:sp>
        <p:nvSpPr>
          <p:cNvPr id="62" name="Line 82"/>
          <p:cNvSpPr>
            <a:spLocks noChangeShapeType="1"/>
          </p:cNvSpPr>
          <p:nvPr/>
        </p:nvSpPr>
        <p:spPr bwMode="auto">
          <a:xfrm flipH="1">
            <a:off x="5005388" y="4846658"/>
            <a:ext cx="215900" cy="0"/>
          </a:xfrm>
          <a:prstGeom prst="line">
            <a:avLst/>
          </a:prstGeom>
          <a:noFill/>
          <a:ln w="25400">
            <a:solidFill>
              <a:srgbClr val="0000FF"/>
            </a:solidFill>
            <a:round/>
            <a:headEnd/>
            <a:tailEnd/>
          </a:ln>
        </p:spPr>
        <p:txBody>
          <a:bodyPr/>
          <a:lstStyle/>
          <a:p>
            <a:endParaRPr lang="ru-RU"/>
          </a:p>
        </p:txBody>
      </p:sp>
      <p:sp>
        <p:nvSpPr>
          <p:cNvPr id="63" name="Line 83"/>
          <p:cNvSpPr>
            <a:spLocks noChangeShapeType="1"/>
          </p:cNvSpPr>
          <p:nvPr/>
        </p:nvSpPr>
        <p:spPr bwMode="auto">
          <a:xfrm flipH="1">
            <a:off x="5221288" y="4629170"/>
            <a:ext cx="206375" cy="0"/>
          </a:xfrm>
          <a:prstGeom prst="line">
            <a:avLst/>
          </a:prstGeom>
          <a:noFill/>
          <a:ln w="25400">
            <a:solidFill>
              <a:srgbClr val="0000FF"/>
            </a:solidFill>
            <a:round/>
            <a:headEnd/>
            <a:tailEnd/>
          </a:ln>
        </p:spPr>
        <p:txBody>
          <a:bodyPr/>
          <a:lstStyle/>
          <a:p>
            <a:endParaRPr lang="ru-RU"/>
          </a:p>
        </p:txBody>
      </p:sp>
      <p:sp>
        <p:nvSpPr>
          <p:cNvPr id="64" name="Line 84"/>
          <p:cNvSpPr>
            <a:spLocks noChangeShapeType="1"/>
          </p:cNvSpPr>
          <p:nvPr/>
        </p:nvSpPr>
        <p:spPr bwMode="auto">
          <a:xfrm flipH="1">
            <a:off x="5430838" y="4413270"/>
            <a:ext cx="188912" cy="0"/>
          </a:xfrm>
          <a:prstGeom prst="line">
            <a:avLst/>
          </a:prstGeom>
          <a:noFill/>
          <a:ln w="25400">
            <a:solidFill>
              <a:srgbClr val="0000FF"/>
            </a:solidFill>
            <a:round/>
            <a:headEnd/>
            <a:tailEnd/>
          </a:ln>
        </p:spPr>
        <p:txBody>
          <a:bodyPr/>
          <a:lstStyle/>
          <a:p>
            <a:endParaRPr lang="ru-RU"/>
          </a:p>
        </p:txBody>
      </p:sp>
      <p:sp>
        <p:nvSpPr>
          <p:cNvPr id="65" name="Line 85"/>
          <p:cNvSpPr>
            <a:spLocks noChangeShapeType="1"/>
          </p:cNvSpPr>
          <p:nvPr/>
        </p:nvSpPr>
        <p:spPr bwMode="auto">
          <a:xfrm flipH="1">
            <a:off x="4452938" y="5278458"/>
            <a:ext cx="300037" cy="0"/>
          </a:xfrm>
          <a:prstGeom prst="line">
            <a:avLst/>
          </a:prstGeom>
          <a:noFill/>
          <a:ln w="25400">
            <a:solidFill>
              <a:srgbClr val="0000FF"/>
            </a:solidFill>
            <a:round/>
            <a:headEnd/>
            <a:tailEnd/>
          </a:ln>
        </p:spPr>
        <p:txBody>
          <a:bodyPr/>
          <a:lstStyle/>
          <a:p>
            <a:endParaRPr lang="ru-RU"/>
          </a:p>
        </p:txBody>
      </p:sp>
      <p:sp>
        <p:nvSpPr>
          <p:cNvPr id="66" name="Line 86"/>
          <p:cNvSpPr>
            <a:spLocks noChangeShapeType="1"/>
          </p:cNvSpPr>
          <p:nvPr/>
        </p:nvSpPr>
        <p:spPr bwMode="auto">
          <a:xfrm flipH="1">
            <a:off x="4081463" y="5494358"/>
            <a:ext cx="354012" cy="0"/>
          </a:xfrm>
          <a:prstGeom prst="line">
            <a:avLst/>
          </a:prstGeom>
          <a:noFill/>
          <a:ln w="25400">
            <a:solidFill>
              <a:srgbClr val="0000FF"/>
            </a:solidFill>
            <a:round/>
            <a:headEnd/>
            <a:tailEnd/>
          </a:ln>
        </p:spPr>
        <p:txBody>
          <a:bodyPr/>
          <a:lstStyle/>
          <a:p>
            <a:endParaRPr lang="ru-RU"/>
          </a:p>
        </p:txBody>
      </p:sp>
      <p:sp>
        <p:nvSpPr>
          <p:cNvPr id="67" name="Line 87"/>
          <p:cNvSpPr>
            <a:spLocks noChangeShapeType="1"/>
          </p:cNvSpPr>
          <p:nvPr/>
        </p:nvSpPr>
        <p:spPr bwMode="auto">
          <a:xfrm flipH="1">
            <a:off x="3683000" y="5710258"/>
            <a:ext cx="395288" cy="0"/>
          </a:xfrm>
          <a:prstGeom prst="line">
            <a:avLst/>
          </a:prstGeom>
          <a:noFill/>
          <a:ln w="25400">
            <a:solidFill>
              <a:srgbClr val="0000FF"/>
            </a:solidFill>
            <a:round/>
            <a:headEnd/>
            <a:tailEnd/>
          </a:ln>
        </p:spPr>
        <p:txBody>
          <a:bodyPr/>
          <a:lstStyle/>
          <a:p>
            <a:endParaRPr lang="ru-RU"/>
          </a:p>
        </p:txBody>
      </p:sp>
      <p:sp>
        <p:nvSpPr>
          <p:cNvPr id="68" name="Line 88"/>
          <p:cNvSpPr>
            <a:spLocks noChangeShapeType="1"/>
          </p:cNvSpPr>
          <p:nvPr/>
        </p:nvSpPr>
        <p:spPr bwMode="auto">
          <a:xfrm flipH="1">
            <a:off x="3600450" y="5926158"/>
            <a:ext cx="71438" cy="0"/>
          </a:xfrm>
          <a:prstGeom prst="line">
            <a:avLst/>
          </a:prstGeom>
          <a:noFill/>
          <a:ln w="25400">
            <a:solidFill>
              <a:srgbClr val="0000FF"/>
            </a:solidFill>
            <a:round/>
            <a:headEnd/>
            <a:tailEnd/>
          </a:ln>
        </p:spPr>
        <p:txBody>
          <a:bodyPr/>
          <a:lstStyle/>
          <a:p>
            <a:endParaRPr lang="ru-RU"/>
          </a:p>
        </p:txBody>
      </p:sp>
      <p:sp>
        <p:nvSpPr>
          <p:cNvPr id="69" name="Line 90"/>
          <p:cNvSpPr>
            <a:spLocks noChangeShapeType="1"/>
          </p:cNvSpPr>
          <p:nvPr/>
        </p:nvSpPr>
        <p:spPr bwMode="auto">
          <a:xfrm flipH="1">
            <a:off x="3708400" y="4341833"/>
            <a:ext cx="2160588" cy="1800225"/>
          </a:xfrm>
          <a:prstGeom prst="line">
            <a:avLst/>
          </a:prstGeom>
          <a:noFill/>
          <a:ln w="1270">
            <a:solidFill>
              <a:srgbClr val="000000"/>
            </a:solidFill>
            <a:prstDash val="dash"/>
            <a:round/>
            <a:headEnd/>
            <a:tailEnd/>
          </a:ln>
        </p:spPr>
        <p:txBody>
          <a:bodyPr/>
          <a:lstStyle/>
          <a:p>
            <a:endParaRPr lang="ru-RU"/>
          </a:p>
        </p:txBody>
      </p:sp>
      <p:sp>
        <p:nvSpPr>
          <p:cNvPr id="70" name="Freeform 91"/>
          <p:cNvSpPr>
            <a:spLocks/>
          </p:cNvSpPr>
          <p:nvPr/>
        </p:nvSpPr>
        <p:spPr bwMode="auto">
          <a:xfrm>
            <a:off x="3673475" y="4378345"/>
            <a:ext cx="1979613" cy="1547813"/>
          </a:xfrm>
          <a:custGeom>
            <a:avLst/>
            <a:gdLst/>
            <a:ahLst/>
            <a:cxnLst>
              <a:cxn ang="0">
                <a:pos x="0" y="975"/>
              </a:cxn>
              <a:cxn ang="0">
                <a:pos x="680" y="567"/>
              </a:cxn>
              <a:cxn ang="0">
                <a:pos x="1247" y="0"/>
              </a:cxn>
            </a:cxnLst>
            <a:rect l="0" t="0" r="r" b="b"/>
            <a:pathLst>
              <a:path w="1247" h="975">
                <a:moveTo>
                  <a:pt x="0" y="975"/>
                </a:moveTo>
                <a:cubicBezTo>
                  <a:pt x="236" y="852"/>
                  <a:pt x="472" y="729"/>
                  <a:pt x="680" y="567"/>
                </a:cubicBezTo>
                <a:cubicBezTo>
                  <a:pt x="888" y="405"/>
                  <a:pt x="1067" y="202"/>
                  <a:pt x="1247" y="0"/>
                </a:cubicBezTo>
              </a:path>
            </a:pathLst>
          </a:custGeom>
          <a:noFill/>
          <a:ln w="19050">
            <a:solidFill>
              <a:schemeClr val="tx1"/>
            </a:solidFill>
            <a:round/>
            <a:headEnd/>
            <a:tailEnd/>
          </a:ln>
          <a:effectLst/>
        </p:spPr>
        <p:txBody>
          <a:bodyPr/>
          <a:lstStyle/>
          <a:p>
            <a:endParaRPr lang="ru-RU"/>
          </a:p>
        </p:txBody>
      </p:sp>
      <p:sp>
        <p:nvSpPr>
          <p:cNvPr id="71" name="AutoShape 92"/>
          <p:cNvSpPr>
            <a:spLocks noChangeArrowheads="1"/>
          </p:cNvSpPr>
          <p:nvPr/>
        </p:nvSpPr>
        <p:spPr bwMode="auto">
          <a:xfrm>
            <a:off x="4643438" y="2723840"/>
            <a:ext cx="288925" cy="576262"/>
          </a:xfrm>
          <a:prstGeom prst="upDownArrow">
            <a:avLst>
              <a:gd name="adj1" fmla="val 50000"/>
              <a:gd name="adj2" fmla="val 39890"/>
            </a:avLst>
          </a:prstGeom>
          <a:solidFill>
            <a:srgbClr val="CC3300"/>
          </a:solidFill>
          <a:ln w="9525">
            <a:solidFill>
              <a:schemeClr val="tx1"/>
            </a:solidFill>
            <a:miter lim="800000"/>
            <a:headEnd/>
            <a:tailEnd/>
          </a:ln>
          <a:effectLst/>
        </p:spPr>
        <p:txBody>
          <a:bodyPr wrap="none" anchor="ctr"/>
          <a:lstStyle/>
          <a:p>
            <a:endParaRPr lang="ru-RU"/>
          </a:p>
        </p:txBody>
      </p:sp>
      <p:sp>
        <p:nvSpPr>
          <p:cNvPr id="73" name="Rectangle 94"/>
          <p:cNvSpPr>
            <a:spLocks noChangeArrowheads="1"/>
          </p:cNvSpPr>
          <p:nvPr/>
        </p:nvSpPr>
        <p:spPr bwMode="auto">
          <a:xfrm>
            <a:off x="6588125" y="3837008"/>
            <a:ext cx="2268538" cy="468312"/>
          </a:xfrm>
          <a:prstGeom prst="rect">
            <a:avLst/>
          </a:prstGeom>
          <a:noFill/>
          <a:ln w="25400">
            <a:noFill/>
            <a:miter lim="800000"/>
            <a:headEnd/>
            <a:tailEnd/>
          </a:ln>
          <a:effectLst/>
        </p:spPr>
        <p:txBody>
          <a:bodyPr wrap="none" anchor="ctr"/>
          <a:lstStyle/>
          <a:p>
            <a:endParaRPr lang="ru-RU"/>
          </a:p>
        </p:txBody>
      </p:sp>
      <p:sp>
        <p:nvSpPr>
          <p:cNvPr id="74" name="Rectangle 57"/>
          <p:cNvSpPr>
            <a:spLocks noChangeArrowheads="1"/>
          </p:cNvSpPr>
          <p:nvPr/>
        </p:nvSpPr>
        <p:spPr bwMode="auto">
          <a:xfrm>
            <a:off x="226953" y="1795457"/>
            <a:ext cx="2263806" cy="1015663"/>
          </a:xfrm>
          <a:prstGeom prst="rect">
            <a:avLst/>
          </a:prstGeom>
          <a:noFill/>
          <a:ln w="9525">
            <a:noFill/>
            <a:miter lim="800000"/>
            <a:headEnd/>
            <a:tailEnd/>
          </a:ln>
          <a:effectLst/>
        </p:spPr>
        <p:txBody>
          <a:bodyPr wrap="square">
            <a:spAutoFit/>
          </a:bodyPr>
          <a:lstStyle/>
          <a:p>
            <a:pPr algn="ctr"/>
            <a:r>
              <a:rPr lang="en-US" sz="2000" b="0" dirty="0">
                <a:solidFill>
                  <a:schemeClr val="tx2"/>
                </a:solidFill>
                <a:latin typeface="Arial" charset="0"/>
              </a:rPr>
              <a:t>POSIX : </a:t>
            </a:r>
            <a:r>
              <a:rPr lang="en-US" sz="2000" b="0" dirty="0" smtClean="0">
                <a:solidFill>
                  <a:schemeClr val="tx2"/>
                </a:solidFill>
                <a:latin typeface="Arial" charset="0"/>
              </a:rPr>
              <a:t>HUGE_VAL</a:t>
            </a:r>
          </a:p>
          <a:p>
            <a:pPr algn="ctr"/>
            <a:r>
              <a:rPr lang="ru-RU" sz="2000" b="0" dirty="0" smtClean="0">
                <a:solidFill>
                  <a:schemeClr val="tx2"/>
                </a:solidFill>
                <a:latin typeface="Arial" charset="0"/>
              </a:rPr>
              <a:t>вместо </a:t>
            </a:r>
            <a:r>
              <a:rPr lang="en-US" sz="2000" b="0" dirty="0" smtClean="0">
                <a:solidFill>
                  <a:schemeClr val="tx2"/>
                </a:solidFill>
                <a:latin typeface="Arial" charset="0"/>
              </a:rPr>
              <a:t>+∞</a:t>
            </a:r>
            <a:endParaRPr lang="ru-RU" sz="2000" b="0" dirty="0">
              <a:solidFill>
                <a:schemeClr val="tx2"/>
              </a:solidFill>
              <a:latin typeface="Arial" charset="0"/>
            </a:endParaRPr>
          </a:p>
        </p:txBody>
      </p:sp>
      <p:sp>
        <p:nvSpPr>
          <p:cNvPr id="75" name="AutoShape 92"/>
          <p:cNvSpPr>
            <a:spLocks noChangeArrowheads="1"/>
          </p:cNvSpPr>
          <p:nvPr/>
        </p:nvSpPr>
        <p:spPr bwMode="auto">
          <a:xfrm rot="5400000">
            <a:off x="2524889" y="1885947"/>
            <a:ext cx="288925" cy="576262"/>
          </a:xfrm>
          <a:prstGeom prst="upDownArrow">
            <a:avLst>
              <a:gd name="adj1" fmla="val 50000"/>
              <a:gd name="adj2" fmla="val 39890"/>
            </a:avLst>
          </a:prstGeom>
          <a:solidFill>
            <a:srgbClr val="CC3300"/>
          </a:solidFill>
          <a:ln w="9525">
            <a:solidFill>
              <a:schemeClr val="tx1"/>
            </a:solidFill>
            <a:miter lim="800000"/>
            <a:headEnd/>
            <a:tailEnd/>
          </a:ln>
          <a:effectLst/>
        </p:spPr>
        <p:txBody>
          <a:bodyPr wrap="none" anchor="ctr"/>
          <a:lstStyle/>
          <a:p>
            <a:endParaRPr lang="ru-RU"/>
          </a:p>
        </p:txBody>
      </p:sp>
      <p:sp>
        <p:nvSpPr>
          <p:cNvPr id="76" name="Rectangle 57"/>
          <p:cNvSpPr>
            <a:spLocks noChangeArrowheads="1"/>
          </p:cNvSpPr>
          <p:nvPr/>
        </p:nvSpPr>
        <p:spPr bwMode="auto">
          <a:xfrm>
            <a:off x="214282" y="3306924"/>
            <a:ext cx="3348038" cy="707886"/>
          </a:xfrm>
          <a:prstGeom prst="rect">
            <a:avLst/>
          </a:prstGeom>
          <a:noFill/>
          <a:ln w="9525">
            <a:noFill/>
            <a:miter lim="800000"/>
            <a:headEnd/>
            <a:tailEnd/>
          </a:ln>
          <a:effectLst/>
        </p:spPr>
        <p:txBody>
          <a:bodyPr>
            <a:spAutoFit/>
          </a:bodyPr>
          <a:lstStyle/>
          <a:p>
            <a:pPr algn="ctr"/>
            <a:r>
              <a:rPr lang="ru-RU" sz="2000" dirty="0" smtClean="0">
                <a:solidFill>
                  <a:schemeClr val="tx2"/>
                </a:solidFill>
                <a:latin typeface="Arial" charset="0"/>
              </a:rPr>
              <a:t>Нечетность,</a:t>
            </a:r>
          </a:p>
          <a:p>
            <a:pPr algn="ctr"/>
            <a:r>
              <a:rPr lang="ru-RU" sz="2000" b="0" dirty="0" smtClean="0">
                <a:solidFill>
                  <a:schemeClr val="tx2"/>
                </a:solidFill>
                <a:latin typeface="Arial" charset="0"/>
              </a:rPr>
              <a:t>др. симметрии –</a:t>
            </a:r>
            <a:r>
              <a:rPr lang="en-US" sz="2000" dirty="0" smtClean="0">
                <a:solidFill>
                  <a:schemeClr val="tx2"/>
                </a:solidFill>
                <a:latin typeface="Arial" charset="0"/>
              </a:rPr>
              <a:t>x, 1/x</a:t>
            </a:r>
            <a:endParaRPr lang="ru-RU" sz="2000" b="0" dirty="0" smtClean="0">
              <a:solidFill>
                <a:schemeClr val="tx2"/>
              </a:solidFill>
              <a:latin typeface="Arial" charset="0"/>
            </a:endParaRPr>
          </a:p>
        </p:txBody>
      </p:sp>
      <p:sp>
        <p:nvSpPr>
          <p:cNvPr id="77" name="Rectangle 57"/>
          <p:cNvSpPr>
            <a:spLocks noChangeArrowheads="1"/>
          </p:cNvSpPr>
          <p:nvPr/>
        </p:nvSpPr>
        <p:spPr bwMode="auto">
          <a:xfrm>
            <a:off x="3000364" y="1657356"/>
            <a:ext cx="5072098" cy="954107"/>
          </a:xfrm>
          <a:prstGeom prst="rect">
            <a:avLst/>
          </a:prstGeom>
          <a:noFill/>
          <a:ln w="9525">
            <a:noFill/>
            <a:miter lim="800000"/>
            <a:headEnd/>
            <a:tailEnd/>
          </a:ln>
          <a:effectLst/>
        </p:spPr>
        <p:txBody>
          <a:bodyPr wrap="square">
            <a:spAutoFit/>
          </a:bodyPr>
          <a:lstStyle/>
          <a:p>
            <a:pPr algn="ctr"/>
            <a:r>
              <a:rPr lang="ru-RU" sz="2800" b="1" dirty="0" smtClean="0">
                <a:solidFill>
                  <a:schemeClr val="tx2"/>
                </a:solidFill>
                <a:latin typeface="Arial" charset="0"/>
              </a:rPr>
              <a:t>Корректное округление в соответствии с режимом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slide(fromBottom)">
                                      <p:cBhvr>
                                        <p:cTn id="7" dur="500"/>
                                        <p:tgtEl>
                                          <p:spTgt spid="7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slide(fromBottom)">
                                      <p:cBhvr>
                                        <p:cTn id="11" dur="500"/>
                                        <p:tgtEl>
                                          <p:spTgt spid="74"/>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ox(out)">
                                      <p:cBhvr>
                                        <p:cTn id="15" dur="500"/>
                                        <p:tgtEl>
                                          <p:spTgt spid="75"/>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slide(fromBottom)">
                                      <p:cBhvr>
                                        <p:cTn id="19" dur="500"/>
                                        <p:tgtEl>
                                          <p:spTgt spid="76"/>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out)">
                                      <p:cBhvr>
                                        <p:cTn id="23" dur="500"/>
                                        <p:tgtEl>
                                          <p:spTgt spid="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par>
                          <p:cTn id="60" fill="hold">
                            <p:stCondLst>
                              <p:cond delay="4000"/>
                            </p:stCondLst>
                            <p:childTnLst>
                              <p:par>
                                <p:cTn id="61" presetID="9" presetClass="emph" presetSubtype="0" nodeType="afterEffect">
                                  <p:stCondLst>
                                    <p:cond delay="0"/>
                                  </p:stCondLst>
                                  <p:childTnLst>
                                    <p:set>
                                      <p:cBhvr rctx="PPT">
                                        <p:cTn id="62" dur="indefinite"/>
                                        <p:tgtEl>
                                          <p:spTgt spid="8"/>
                                        </p:tgtEl>
                                        <p:attrNameLst>
                                          <p:attrName>style.opacity</p:attrName>
                                        </p:attrNameLst>
                                      </p:cBhvr>
                                      <p:to>
                                        <p:strVal val="0.5"/>
                                      </p:to>
                                    </p:set>
                                    <p:animEffect filter="image" prLst="opacity: 0.5">
                                      <p:cBhvr rctx="IE">
                                        <p:cTn id="63" dur="indefinite"/>
                                        <p:tgtEl>
                                          <p:spTgt spid="8"/>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200"/>
                                        <p:tgtEl>
                                          <p:spTgt spid="1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200"/>
                                        <p:tgtEl>
                                          <p:spTgt spid="23"/>
                                        </p:tgtEl>
                                      </p:cBhvr>
                                    </p:animEffect>
                                  </p:childTnLst>
                                </p:cTn>
                              </p:par>
                            </p:childTnLst>
                          </p:cTn>
                        </p:par>
                        <p:par>
                          <p:cTn id="71" fill="hold">
                            <p:stCondLst>
                              <p:cond delay="4200"/>
                            </p:stCondLst>
                            <p:childTnLst>
                              <p:par>
                                <p:cTn id="72" presetID="22" presetClass="entr" presetSubtype="8"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200"/>
                                        <p:tgtEl>
                                          <p:spTgt spid="2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200"/>
                                        <p:tgtEl>
                                          <p:spTgt spid="24"/>
                                        </p:tgtEl>
                                      </p:cBhvr>
                                    </p:animEffect>
                                  </p:childTnLst>
                                </p:cTn>
                              </p:par>
                            </p:childTnLst>
                          </p:cTn>
                        </p:par>
                        <p:par>
                          <p:cTn id="78" fill="hold">
                            <p:stCondLst>
                              <p:cond delay="4400"/>
                            </p:stCondLst>
                            <p:childTnLst>
                              <p:par>
                                <p:cTn id="79" presetID="22" presetClass="entr" presetSubtype="8"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200"/>
                                        <p:tgtEl>
                                          <p:spTgt spid="2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200"/>
                                        <p:tgtEl>
                                          <p:spTgt spid="25"/>
                                        </p:tgtEl>
                                      </p:cBhvr>
                                    </p:animEffect>
                                  </p:childTnLst>
                                </p:cTn>
                              </p:par>
                            </p:childTnLst>
                          </p:cTn>
                        </p:par>
                        <p:par>
                          <p:cTn id="85" fill="hold">
                            <p:stCondLst>
                              <p:cond delay="4600"/>
                            </p:stCondLst>
                            <p:childTnLst>
                              <p:par>
                                <p:cTn id="86" presetID="22" presetClass="entr" presetSubtype="8"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200"/>
                                        <p:tgtEl>
                                          <p:spTgt spid="2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left)">
                                      <p:cBhvr>
                                        <p:cTn id="91" dur="200"/>
                                        <p:tgtEl>
                                          <p:spTgt spid="26"/>
                                        </p:tgtEl>
                                      </p:cBhvr>
                                    </p:animEffect>
                                  </p:childTnLst>
                                </p:cTn>
                              </p:par>
                            </p:childTnLst>
                          </p:cTn>
                        </p:par>
                        <p:par>
                          <p:cTn id="92" fill="hold">
                            <p:stCondLst>
                              <p:cond delay="4800"/>
                            </p:stCondLst>
                            <p:childTnLst>
                              <p:par>
                                <p:cTn id="93" presetID="22" presetClass="entr" presetSubtype="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2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slide(fromBottom)">
                                      <p:cBhvr>
                                        <p:cTn id="100" dur="500"/>
                                        <p:tgtEl>
                                          <p:spTgt spid="41"/>
                                        </p:tgtEl>
                                      </p:cBhvr>
                                    </p:animEffect>
                                  </p:childTnLst>
                                </p:cTn>
                              </p:par>
                            </p:childTnLst>
                          </p:cTn>
                        </p:par>
                        <p:par>
                          <p:cTn id="101" fill="hold">
                            <p:stCondLst>
                              <p:cond delay="500"/>
                            </p:stCondLst>
                            <p:childTnLst>
                              <p:par>
                                <p:cTn id="102" presetID="4" presetClass="entr" presetSubtype="32" fill="hold" grpId="0" nodeType="after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box(out)">
                                      <p:cBhvr>
                                        <p:cTn id="104" dur="500"/>
                                        <p:tgtEl>
                                          <p:spTgt spid="71"/>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wipe(left)">
                                      <p:cBhvr>
                                        <p:cTn id="108" dur="500"/>
                                        <p:tgtEl>
                                          <p:spTgt spid="42"/>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down)">
                                      <p:cBhvr>
                                        <p:cTn id="111" dur="500"/>
                                        <p:tgtEl>
                                          <p:spTgt spid="43"/>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wipe(left)">
                                      <p:cBhvr>
                                        <p:cTn id="115" dur="500"/>
                                        <p:tgtEl>
                                          <p:spTgt spid="70"/>
                                        </p:tgtEl>
                                      </p:cBhvr>
                                    </p:animEffect>
                                  </p:childTnLst>
                                </p:cTn>
                              </p:par>
                            </p:childTnLst>
                          </p:cTn>
                        </p:par>
                        <p:par>
                          <p:cTn id="116" fill="hold">
                            <p:stCondLst>
                              <p:cond delay="2000"/>
                            </p:stCondLst>
                            <p:childTnLst>
                              <p:par>
                                <p:cTn id="117" presetID="22" presetClass="entr" presetSubtype="8" fill="hold" grpId="0" nodeType="after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wipe(left)">
                                      <p:cBhvr>
                                        <p:cTn id="119" dur="500"/>
                                        <p:tgtEl>
                                          <p:spTgt spid="44"/>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left)">
                                      <p:cBhvr>
                                        <p:cTn id="122" dur="500"/>
                                        <p:tgtEl>
                                          <p:spTgt spid="45"/>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wipe(left)">
                                      <p:cBhvr>
                                        <p:cTn id="125" dur="500"/>
                                        <p:tgtEl>
                                          <p:spTgt spid="46"/>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left)">
                                      <p:cBhvr>
                                        <p:cTn id="128" dur="500"/>
                                        <p:tgtEl>
                                          <p:spTgt spid="47"/>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left)">
                                      <p:cBhvr>
                                        <p:cTn id="131" dur="500"/>
                                        <p:tgtEl>
                                          <p:spTgt spid="48"/>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left)">
                                      <p:cBhvr>
                                        <p:cTn id="134" dur="500"/>
                                        <p:tgtEl>
                                          <p:spTgt spid="49"/>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wipe(left)">
                                      <p:cBhvr>
                                        <p:cTn id="137" dur="500"/>
                                        <p:tgtEl>
                                          <p:spTgt spid="50"/>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wipe(left)">
                                      <p:cBhvr>
                                        <p:cTn id="140" dur="500"/>
                                        <p:tgtEl>
                                          <p:spTgt spid="51"/>
                                        </p:tgtEl>
                                      </p:cBhvr>
                                    </p:animEffect>
                                  </p:childTnLst>
                                </p:cTn>
                              </p:par>
                            </p:childTnLst>
                          </p:cTn>
                        </p:par>
                        <p:par>
                          <p:cTn id="141" fill="hold">
                            <p:stCondLst>
                              <p:cond delay="2500"/>
                            </p:stCondLst>
                            <p:childTnLst>
                              <p:par>
                                <p:cTn id="142" presetID="22" presetClass="entr" presetSubtype="8" fill="hold" grpId="0" nodeType="after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wipe(left)">
                                      <p:cBhvr>
                                        <p:cTn id="144" dur="500"/>
                                        <p:tgtEl>
                                          <p:spTgt spid="69"/>
                                        </p:tgtEl>
                                      </p:cBhvr>
                                    </p:animEffect>
                                  </p:childTnLst>
                                </p:cTn>
                              </p:par>
                            </p:childTnLst>
                          </p:cTn>
                        </p:par>
                        <p:par>
                          <p:cTn id="145" fill="hold">
                            <p:stCondLst>
                              <p:cond delay="3000"/>
                            </p:stCondLst>
                            <p:childTnLst>
                              <p:par>
                                <p:cTn id="146" presetID="9" presetClass="emph" presetSubtype="0" grpId="1" nodeType="afterEffect">
                                  <p:stCondLst>
                                    <p:cond delay="0"/>
                                  </p:stCondLst>
                                  <p:childTnLst>
                                    <p:set>
                                      <p:cBhvr rctx="PPT">
                                        <p:cTn id="147" dur="indefinite"/>
                                        <p:tgtEl>
                                          <p:spTgt spid="70"/>
                                        </p:tgtEl>
                                        <p:attrNameLst>
                                          <p:attrName>style.opacity</p:attrName>
                                        </p:attrNameLst>
                                      </p:cBhvr>
                                      <p:to>
                                        <p:strVal val="0.5"/>
                                      </p:to>
                                    </p:set>
                                    <p:animEffect filter="image" prLst="opacity: 0.5">
                                      <p:cBhvr rctx="IE">
                                        <p:cTn id="148" dur="indefinite"/>
                                        <p:tgtEl>
                                          <p:spTgt spid="70"/>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wipe(left)">
                                      <p:cBhvr>
                                        <p:cTn id="151" dur="200"/>
                                        <p:tgtEl>
                                          <p:spTgt spid="52"/>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wipe(right)">
                                      <p:cBhvr>
                                        <p:cTn id="154" dur="200"/>
                                        <p:tgtEl>
                                          <p:spTgt spid="53"/>
                                        </p:tgtEl>
                                      </p:cBhvr>
                                    </p:animEffect>
                                  </p:childTnLst>
                                </p:cTn>
                              </p:par>
                            </p:childTnLst>
                          </p:cTn>
                        </p:par>
                        <p:par>
                          <p:cTn id="155" fill="hold">
                            <p:stCondLst>
                              <p:cond delay="3200"/>
                            </p:stCondLst>
                            <p:childTnLst>
                              <p:par>
                                <p:cTn id="156" presetID="22" presetClass="entr" presetSubtype="8" fill="hold" grpId="0" nodeType="afterEffect">
                                  <p:stCondLst>
                                    <p:cond delay="0"/>
                                  </p:stCondLst>
                                  <p:childTnLst>
                                    <p:set>
                                      <p:cBhvr>
                                        <p:cTn id="157" dur="1" fill="hold">
                                          <p:stCondLst>
                                            <p:cond delay="0"/>
                                          </p:stCondLst>
                                        </p:cTn>
                                        <p:tgtEl>
                                          <p:spTgt spid="54"/>
                                        </p:tgtEl>
                                        <p:attrNameLst>
                                          <p:attrName>style.visibility</p:attrName>
                                        </p:attrNameLst>
                                      </p:cBhvr>
                                      <p:to>
                                        <p:strVal val="visible"/>
                                      </p:to>
                                    </p:set>
                                    <p:animEffect transition="in" filter="wipe(left)">
                                      <p:cBhvr>
                                        <p:cTn id="158" dur="200"/>
                                        <p:tgtEl>
                                          <p:spTgt spid="54"/>
                                        </p:tgtEl>
                                      </p:cBhvr>
                                    </p:animEffect>
                                  </p:childTnLst>
                                </p:cTn>
                              </p:par>
                              <p:par>
                                <p:cTn id="159" presetID="22" presetClass="entr" presetSubtype="2" fill="hold" grpId="0" nodeType="withEffect">
                                  <p:stCondLst>
                                    <p:cond delay="0"/>
                                  </p:stCondLst>
                                  <p:childTnLst>
                                    <p:set>
                                      <p:cBhvr>
                                        <p:cTn id="160" dur="1" fill="hold">
                                          <p:stCondLst>
                                            <p:cond delay="0"/>
                                          </p:stCondLst>
                                        </p:cTn>
                                        <p:tgtEl>
                                          <p:spTgt spid="55"/>
                                        </p:tgtEl>
                                        <p:attrNameLst>
                                          <p:attrName>style.visibility</p:attrName>
                                        </p:attrNameLst>
                                      </p:cBhvr>
                                      <p:to>
                                        <p:strVal val="visible"/>
                                      </p:to>
                                    </p:set>
                                    <p:animEffect transition="in" filter="wipe(right)">
                                      <p:cBhvr>
                                        <p:cTn id="161" dur="200"/>
                                        <p:tgtEl>
                                          <p:spTgt spid="55"/>
                                        </p:tgtEl>
                                      </p:cBhvr>
                                    </p:animEffect>
                                  </p:childTnLst>
                                </p:cTn>
                              </p:par>
                            </p:childTnLst>
                          </p:cTn>
                        </p:par>
                        <p:par>
                          <p:cTn id="162" fill="hold">
                            <p:stCondLst>
                              <p:cond delay="3400"/>
                            </p:stCondLst>
                            <p:childTnLst>
                              <p:par>
                                <p:cTn id="163" presetID="22" presetClass="entr" presetSubtype="8" fill="hold" grpId="0" nodeType="after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ipe(left)">
                                      <p:cBhvr>
                                        <p:cTn id="165" dur="200"/>
                                        <p:tgtEl>
                                          <p:spTgt spid="56"/>
                                        </p:tgtEl>
                                      </p:cBhvr>
                                    </p:animEffect>
                                  </p:childTnLst>
                                </p:cTn>
                              </p:par>
                              <p:par>
                                <p:cTn id="166" presetID="22" presetClass="entr" presetSubtype="2" fill="hold" grpId="0"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wipe(right)">
                                      <p:cBhvr>
                                        <p:cTn id="168" dur="200"/>
                                        <p:tgtEl>
                                          <p:spTgt spid="57"/>
                                        </p:tgtEl>
                                      </p:cBhvr>
                                    </p:animEffect>
                                  </p:childTnLst>
                                </p:cTn>
                              </p:par>
                            </p:childTnLst>
                          </p:cTn>
                        </p:par>
                        <p:par>
                          <p:cTn id="169" fill="hold">
                            <p:stCondLst>
                              <p:cond delay="3600"/>
                            </p:stCondLst>
                            <p:childTnLst>
                              <p:par>
                                <p:cTn id="170" presetID="22" presetClass="entr" presetSubtype="8" fill="hold" grpId="0" nodeType="after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wipe(left)">
                                      <p:cBhvr>
                                        <p:cTn id="172" dur="200"/>
                                        <p:tgtEl>
                                          <p:spTgt spid="58"/>
                                        </p:tgtEl>
                                      </p:cBhvr>
                                    </p:animEffect>
                                  </p:childTnLst>
                                </p:cTn>
                              </p:par>
                              <p:par>
                                <p:cTn id="173" presetID="22" presetClass="entr" presetSubtype="2" fill="hold" grpId="0" nodeType="with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wipe(right)">
                                      <p:cBhvr>
                                        <p:cTn id="175" dur="200"/>
                                        <p:tgtEl>
                                          <p:spTgt spid="59"/>
                                        </p:tgtEl>
                                      </p:cBhvr>
                                    </p:animEffect>
                                  </p:childTnLst>
                                </p:cTn>
                              </p:par>
                            </p:childTnLst>
                          </p:cTn>
                        </p:par>
                        <p:par>
                          <p:cTn id="176" fill="hold">
                            <p:stCondLst>
                              <p:cond delay="3800"/>
                            </p:stCondLst>
                            <p:childTnLst>
                              <p:par>
                                <p:cTn id="177" presetID="22" presetClass="entr" presetSubtype="8" fill="hold" grpId="0" nodeType="afterEffect">
                                  <p:stCondLst>
                                    <p:cond delay="0"/>
                                  </p:stCondLst>
                                  <p:childTnLst>
                                    <p:set>
                                      <p:cBhvr>
                                        <p:cTn id="178" dur="1" fill="hold">
                                          <p:stCondLst>
                                            <p:cond delay="0"/>
                                          </p:stCondLst>
                                        </p:cTn>
                                        <p:tgtEl>
                                          <p:spTgt spid="60"/>
                                        </p:tgtEl>
                                        <p:attrNameLst>
                                          <p:attrName>style.visibility</p:attrName>
                                        </p:attrNameLst>
                                      </p:cBhvr>
                                      <p:to>
                                        <p:strVal val="visible"/>
                                      </p:to>
                                    </p:set>
                                    <p:animEffect transition="in" filter="wipe(left)">
                                      <p:cBhvr>
                                        <p:cTn id="179" dur="200"/>
                                        <p:tgtEl>
                                          <p:spTgt spid="60"/>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60"/>
                                        </p:tgtEl>
                                      </p:cBhvr>
                                    </p:animEffect>
                                    <p:set>
                                      <p:cBhvr>
                                        <p:cTn id="184" dur="1" fill="hold">
                                          <p:stCondLst>
                                            <p:cond delay="499"/>
                                          </p:stCondLst>
                                        </p:cTn>
                                        <p:tgtEl>
                                          <p:spTgt spid="60"/>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58"/>
                                        </p:tgtEl>
                                      </p:cBhvr>
                                    </p:animEffect>
                                    <p:set>
                                      <p:cBhvr>
                                        <p:cTn id="187" dur="1" fill="hold">
                                          <p:stCondLst>
                                            <p:cond delay="499"/>
                                          </p:stCondLst>
                                        </p:cTn>
                                        <p:tgtEl>
                                          <p:spTgt spid="58"/>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56"/>
                                        </p:tgtEl>
                                      </p:cBhvr>
                                    </p:animEffect>
                                    <p:set>
                                      <p:cBhvr>
                                        <p:cTn id="190" dur="1" fill="hold">
                                          <p:stCondLst>
                                            <p:cond delay="499"/>
                                          </p:stCondLst>
                                        </p:cTn>
                                        <p:tgtEl>
                                          <p:spTgt spid="56"/>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54"/>
                                        </p:tgtEl>
                                      </p:cBhvr>
                                    </p:animEffect>
                                    <p:set>
                                      <p:cBhvr>
                                        <p:cTn id="193" dur="1" fill="hold">
                                          <p:stCondLst>
                                            <p:cond delay="499"/>
                                          </p:stCondLst>
                                        </p:cTn>
                                        <p:tgtEl>
                                          <p:spTgt spid="5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52"/>
                                        </p:tgtEl>
                                      </p:cBhvr>
                                    </p:animEffect>
                                    <p:set>
                                      <p:cBhvr>
                                        <p:cTn id="196" dur="1" fill="hold">
                                          <p:stCondLst>
                                            <p:cond delay="499"/>
                                          </p:stCondLst>
                                        </p:cTn>
                                        <p:tgtEl>
                                          <p:spTgt spid="52"/>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53"/>
                                        </p:tgtEl>
                                      </p:cBhvr>
                                    </p:animEffect>
                                    <p:set>
                                      <p:cBhvr>
                                        <p:cTn id="199" dur="1" fill="hold">
                                          <p:stCondLst>
                                            <p:cond delay="499"/>
                                          </p:stCondLst>
                                        </p:cTn>
                                        <p:tgtEl>
                                          <p:spTgt spid="5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55"/>
                                        </p:tgtEl>
                                      </p:cBhvr>
                                    </p:animEffect>
                                    <p:set>
                                      <p:cBhvr>
                                        <p:cTn id="202" dur="1" fill="hold">
                                          <p:stCondLst>
                                            <p:cond delay="499"/>
                                          </p:stCondLst>
                                        </p:cTn>
                                        <p:tgtEl>
                                          <p:spTgt spid="55"/>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57"/>
                                        </p:tgtEl>
                                      </p:cBhvr>
                                    </p:animEffect>
                                    <p:set>
                                      <p:cBhvr>
                                        <p:cTn id="205" dur="1" fill="hold">
                                          <p:stCondLst>
                                            <p:cond delay="499"/>
                                          </p:stCondLst>
                                        </p:cTn>
                                        <p:tgtEl>
                                          <p:spTgt spid="57"/>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59"/>
                                        </p:tgtEl>
                                      </p:cBhvr>
                                    </p:animEffect>
                                    <p:set>
                                      <p:cBhvr>
                                        <p:cTn id="208" dur="1" fill="hold">
                                          <p:stCondLst>
                                            <p:cond delay="499"/>
                                          </p:stCondLst>
                                        </p:cTn>
                                        <p:tgtEl>
                                          <p:spTgt spid="59"/>
                                        </p:tgtEl>
                                        <p:attrNameLst>
                                          <p:attrName>style.visibility</p:attrName>
                                        </p:attrNameLst>
                                      </p:cBhvr>
                                      <p:to>
                                        <p:strVal val="hidden"/>
                                      </p:to>
                                    </p:set>
                                  </p:childTnLst>
                                </p:cTn>
                              </p:par>
                            </p:childTnLst>
                          </p:cTn>
                        </p:par>
                        <p:par>
                          <p:cTn id="209" fill="hold">
                            <p:stCondLst>
                              <p:cond delay="500"/>
                            </p:stCondLst>
                            <p:childTnLst>
                              <p:par>
                                <p:cTn id="210" presetID="22" presetClass="entr" presetSubtype="8" fill="hold" grpId="0" nodeType="afterEffect">
                                  <p:stCondLst>
                                    <p:cond delay="0"/>
                                  </p:stCondLst>
                                  <p:childTnLst>
                                    <p:set>
                                      <p:cBhvr>
                                        <p:cTn id="211" dur="1" fill="hold">
                                          <p:stCondLst>
                                            <p:cond delay="0"/>
                                          </p:stCondLst>
                                        </p:cTn>
                                        <p:tgtEl>
                                          <p:spTgt spid="61"/>
                                        </p:tgtEl>
                                        <p:attrNameLst>
                                          <p:attrName>style.visibility</p:attrName>
                                        </p:attrNameLst>
                                      </p:cBhvr>
                                      <p:to>
                                        <p:strVal val="visible"/>
                                      </p:to>
                                    </p:set>
                                    <p:animEffect transition="in" filter="wipe(left)">
                                      <p:cBhvr>
                                        <p:cTn id="212" dur="200"/>
                                        <p:tgtEl>
                                          <p:spTgt spid="61"/>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65"/>
                                        </p:tgtEl>
                                        <p:attrNameLst>
                                          <p:attrName>style.visibility</p:attrName>
                                        </p:attrNameLst>
                                      </p:cBhvr>
                                      <p:to>
                                        <p:strVal val="visible"/>
                                      </p:to>
                                    </p:set>
                                    <p:animEffect transition="in" filter="wipe(left)">
                                      <p:cBhvr>
                                        <p:cTn id="215" dur="200"/>
                                        <p:tgtEl>
                                          <p:spTgt spid="65"/>
                                        </p:tgtEl>
                                      </p:cBhvr>
                                    </p:animEffect>
                                  </p:childTnLst>
                                </p:cTn>
                              </p:par>
                            </p:childTnLst>
                          </p:cTn>
                        </p:par>
                        <p:par>
                          <p:cTn id="216" fill="hold">
                            <p:stCondLst>
                              <p:cond delay="700"/>
                            </p:stCondLst>
                            <p:childTnLst>
                              <p:par>
                                <p:cTn id="217" presetID="22" presetClass="entr" presetSubtype="8" fill="hold" grpId="0" nodeType="afterEffect">
                                  <p:stCondLst>
                                    <p:cond delay="0"/>
                                  </p:stCondLst>
                                  <p:childTnLst>
                                    <p:set>
                                      <p:cBhvr>
                                        <p:cTn id="218" dur="1" fill="hold">
                                          <p:stCondLst>
                                            <p:cond delay="0"/>
                                          </p:stCondLst>
                                        </p:cTn>
                                        <p:tgtEl>
                                          <p:spTgt spid="62"/>
                                        </p:tgtEl>
                                        <p:attrNameLst>
                                          <p:attrName>style.visibility</p:attrName>
                                        </p:attrNameLst>
                                      </p:cBhvr>
                                      <p:to>
                                        <p:strVal val="visible"/>
                                      </p:to>
                                    </p:set>
                                    <p:animEffect transition="in" filter="wipe(left)">
                                      <p:cBhvr>
                                        <p:cTn id="219" dur="200"/>
                                        <p:tgtEl>
                                          <p:spTgt spid="62"/>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66"/>
                                        </p:tgtEl>
                                        <p:attrNameLst>
                                          <p:attrName>style.visibility</p:attrName>
                                        </p:attrNameLst>
                                      </p:cBhvr>
                                      <p:to>
                                        <p:strVal val="visible"/>
                                      </p:to>
                                    </p:set>
                                    <p:animEffect transition="in" filter="wipe(left)">
                                      <p:cBhvr>
                                        <p:cTn id="222" dur="200"/>
                                        <p:tgtEl>
                                          <p:spTgt spid="66"/>
                                        </p:tgtEl>
                                      </p:cBhvr>
                                    </p:animEffect>
                                  </p:childTnLst>
                                </p:cTn>
                              </p:par>
                            </p:childTnLst>
                          </p:cTn>
                        </p:par>
                        <p:par>
                          <p:cTn id="223" fill="hold">
                            <p:stCondLst>
                              <p:cond delay="900"/>
                            </p:stCondLst>
                            <p:childTnLst>
                              <p:par>
                                <p:cTn id="224" presetID="22" presetClass="entr" presetSubtype="8" fill="hold" grpId="0" nodeType="afterEffect">
                                  <p:stCondLst>
                                    <p:cond delay="0"/>
                                  </p:stCondLst>
                                  <p:childTnLst>
                                    <p:set>
                                      <p:cBhvr>
                                        <p:cTn id="225" dur="1" fill="hold">
                                          <p:stCondLst>
                                            <p:cond delay="0"/>
                                          </p:stCondLst>
                                        </p:cTn>
                                        <p:tgtEl>
                                          <p:spTgt spid="63"/>
                                        </p:tgtEl>
                                        <p:attrNameLst>
                                          <p:attrName>style.visibility</p:attrName>
                                        </p:attrNameLst>
                                      </p:cBhvr>
                                      <p:to>
                                        <p:strVal val="visible"/>
                                      </p:to>
                                    </p:set>
                                    <p:animEffect transition="in" filter="wipe(left)">
                                      <p:cBhvr>
                                        <p:cTn id="226" dur="200"/>
                                        <p:tgtEl>
                                          <p:spTgt spid="63"/>
                                        </p:tgtEl>
                                      </p:cBhvr>
                                    </p:animEffect>
                                  </p:childTnLst>
                                </p:cTn>
                              </p:par>
                              <p:par>
                                <p:cTn id="227" presetID="22" presetClass="entr" presetSubtype="8" fill="hold" grpId="0" nodeType="withEffect">
                                  <p:stCondLst>
                                    <p:cond delay="0"/>
                                  </p:stCondLst>
                                  <p:childTnLst>
                                    <p:set>
                                      <p:cBhvr>
                                        <p:cTn id="228" dur="1" fill="hold">
                                          <p:stCondLst>
                                            <p:cond delay="0"/>
                                          </p:stCondLst>
                                        </p:cTn>
                                        <p:tgtEl>
                                          <p:spTgt spid="67"/>
                                        </p:tgtEl>
                                        <p:attrNameLst>
                                          <p:attrName>style.visibility</p:attrName>
                                        </p:attrNameLst>
                                      </p:cBhvr>
                                      <p:to>
                                        <p:strVal val="visible"/>
                                      </p:to>
                                    </p:set>
                                    <p:animEffect transition="in" filter="wipe(left)">
                                      <p:cBhvr>
                                        <p:cTn id="229" dur="200"/>
                                        <p:tgtEl>
                                          <p:spTgt spid="67"/>
                                        </p:tgtEl>
                                      </p:cBhvr>
                                    </p:animEffect>
                                  </p:childTnLst>
                                </p:cTn>
                              </p:par>
                            </p:childTnLst>
                          </p:cTn>
                        </p:par>
                        <p:par>
                          <p:cTn id="230" fill="hold">
                            <p:stCondLst>
                              <p:cond delay="1100"/>
                            </p:stCondLst>
                            <p:childTnLst>
                              <p:par>
                                <p:cTn id="231" presetID="22" presetClass="entr" presetSubtype="8" fill="hold" grpId="0" nodeType="afterEffect">
                                  <p:stCondLst>
                                    <p:cond delay="0"/>
                                  </p:stCondLst>
                                  <p:childTnLst>
                                    <p:set>
                                      <p:cBhvr>
                                        <p:cTn id="232" dur="1" fill="hold">
                                          <p:stCondLst>
                                            <p:cond delay="0"/>
                                          </p:stCondLst>
                                        </p:cTn>
                                        <p:tgtEl>
                                          <p:spTgt spid="64"/>
                                        </p:tgtEl>
                                        <p:attrNameLst>
                                          <p:attrName>style.visibility</p:attrName>
                                        </p:attrNameLst>
                                      </p:cBhvr>
                                      <p:to>
                                        <p:strVal val="visible"/>
                                      </p:to>
                                    </p:set>
                                    <p:animEffect transition="in" filter="wipe(left)">
                                      <p:cBhvr>
                                        <p:cTn id="233" dur="200"/>
                                        <p:tgtEl>
                                          <p:spTgt spid="64"/>
                                        </p:tgtEl>
                                      </p:cBhvr>
                                    </p:animEffect>
                                  </p:childTnLst>
                                </p:cTn>
                              </p:par>
                              <p:par>
                                <p:cTn id="234" presetID="22" presetClass="entr" presetSubtype="8" fill="hold" grpId="0" nodeType="withEffect">
                                  <p:stCondLst>
                                    <p:cond delay="0"/>
                                  </p:stCondLst>
                                  <p:childTnLst>
                                    <p:set>
                                      <p:cBhvr>
                                        <p:cTn id="235" dur="1" fill="hold">
                                          <p:stCondLst>
                                            <p:cond delay="0"/>
                                          </p:stCondLst>
                                        </p:cTn>
                                        <p:tgtEl>
                                          <p:spTgt spid="68"/>
                                        </p:tgtEl>
                                        <p:attrNameLst>
                                          <p:attrName>style.visibility</p:attrName>
                                        </p:attrNameLst>
                                      </p:cBhvr>
                                      <p:to>
                                        <p:strVal val="visible"/>
                                      </p:to>
                                    </p:set>
                                    <p:animEffect transition="in" filter="wipe(left)">
                                      <p:cBhvr>
                                        <p:cTn id="236" dur="200"/>
                                        <p:tgtEl>
                                          <p:spTgt spid="68"/>
                                        </p:tgtEl>
                                      </p:cBhvr>
                                    </p:animEffect>
                                  </p:childTnLst>
                                </p:cTn>
                              </p:par>
                            </p:childTnLst>
                          </p:cTn>
                        </p:par>
                      </p:childTnLst>
                    </p:cTn>
                  </p:par>
                  <p:par>
                    <p:cTn id="237" fill="hold">
                      <p:stCondLst>
                        <p:cond delay="indefinite"/>
                      </p:stCondLst>
                      <p:childTnLst>
                        <p:par>
                          <p:cTn id="238" fill="hold">
                            <p:stCondLst>
                              <p:cond delay="0"/>
                            </p:stCondLst>
                            <p:childTnLst>
                              <p:par>
                                <p:cTn id="239" presetID="12" presetClass="entr" presetSubtype="4" fill="hold" grpId="0" nodeType="clickEffect">
                                  <p:stCondLst>
                                    <p:cond delay="0"/>
                                  </p:stCondLst>
                                  <p:childTnLst>
                                    <p:set>
                                      <p:cBhvr>
                                        <p:cTn id="240" dur="1" fill="hold">
                                          <p:stCondLst>
                                            <p:cond delay="0"/>
                                          </p:stCondLst>
                                        </p:cTn>
                                        <p:tgtEl>
                                          <p:spTgt spid="28"/>
                                        </p:tgtEl>
                                        <p:attrNameLst>
                                          <p:attrName>style.visibility</p:attrName>
                                        </p:attrNameLst>
                                      </p:cBhvr>
                                      <p:to>
                                        <p:strVal val="visible"/>
                                      </p:to>
                                    </p:set>
                                    <p:animEffect transition="in" filter="slide(fromBottom)">
                                      <p:cBhvr>
                                        <p:cTn id="241" dur="500"/>
                                        <p:tgtEl>
                                          <p:spTgt spid="28"/>
                                        </p:tgtEl>
                                      </p:cBhvr>
                                    </p:animEffect>
                                  </p:childTnLst>
                                </p:cTn>
                              </p:par>
                            </p:childTnLst>
                          </p:cTn>
                        </p:par>
                        <p:par>
                          <p:cTn id="242" fill="hold">
                            <p:stCondLst>
                              <p:cond delay="500"/>
                            </p:stCondLst>
                            <p:childTnLst>
                              <p:par>
                                <p:cTn id="243" presetID="4" presetClass="entr" presetSubtype="32" fill="hold" grpId="0" nodeType="afterEffect">
                                  <p:stCondLst>
                                    <p:cond delay="0"/>
                                  </p:stCondLst>
                                  <p:childTnLst>
                                    <p:set>
                                      <p:cBhvr>
                                        <p:cTn id="244" dur="1" fill="hold">
                                          <p:stCondLst>
                                            <p:cond delay="0"/>
                                          </p:stCondLst>
                                        </p:cTn>
                                        <p:tgtEl>
                                          <p:spTgt spid="30"/>
                                        </p:tgtEl>
                                        <p:attrNameLst>
                                          <p:attrName>style.visibility</p:attrName>
                                        </p:attrNameLst>
                                      </p:cBhvr>
                                      <p:to>
                                        <p:strVal val="visible"/>
                                      </p:to>
                                    </p:set>
                                    <p:animEffect transition="in" filter="box(out)">
                                      <p:cBhvr>
                                        <p:cTn id="245" dur="500"/>
                                        <p:tgtEl>
                                          <p:spTgt spid="30"/>
                                        </p:tgtEl>
                                      </p:cBhvr>
                                    </p:animEffect>
                                  </p:childTnLst>
                                </p:cTn>
                              </p:par>
                            </p:childTnLst>
                          </p:cTn>
                        </p:par>
                        <p:par>
                          <p:cTn id="246" fill="hold">
                            <p:stCondLst>
                              <p:cond delay="1000"/>
                            </p:stCondLst>
                            <p:childTnLst>
                              <p:par>
                                <p:cTn id="247" presetID="22" presetClass="entr" presetSubtype="4" fill="hold" grpId="0" nodeType="afterEffect">
                                  <p:stCondLst>
                                    <p:cond delay="0"/>
                                  </p:stCondLst>
                                  <p:childTnLst>
                                    <p:set>
                                      <p:cBhvr>
                                        <p:cTn id="248" dur="1" fill="hold">
                                          <p:stCondLst>
                                            <p:cond delay="0"/>
                                          </p:stCondLst>
                                        </p:cTn>
                                        <p:tgtEl>
                                          <p:spTgt spid="32"/>
                                        </p:tgtEl>
                                        <p:attrNameLst>
                                          <p:attrName>style.visibility</p:attrName>
                                        </p:attrNameLst>
                                      </p:cBhvr>
                                      <p:to>
                                        <p:strVal val="visible"/>
                                      </p:to>
                                    </p:set>
                                    <p:animEffect transition="in" filter="wipe(down)">
                                      <p:cBhvr>
                                        <p:cTn id="249" dur="500"/>
                                        <p:tgtEl>
                                          <p:spTgt spid="32"/>
                                        </p:tgtEl>
                                      </p:cBhvr>
                                    </p:animEffect>
                                  </p:childTnLst>
                                </p:cTn>
                              </p:par>
                            </p:childTnLst>
                          </p:cTn>
                        </p:par>
                        <p:par>
                          <p:cTn id="250" fill="hold">
                            <p:stCondLst>
                              <p:cond delay="1500"/>
                            </p:stCondLst>
                            <p:childTnLst>
                              <p:par>
                                <p:cTn id="251" presetID="22" presetClass="entr" presetSubtype="8" fill="hold" grpId="0" nodeType="afterEffect">
                                  <p:stCondLst>
                                    <p:cond delay="0"/>
                                  </p:stCondLst>
                                  <p:childTnLst>
                                    <p:set>
                                      <p:cBhvr>
                                        <p:cTn id="252" dur="1" fill="hold">
                                          <p:stCondLst>
                                            <p:cond delay="0"/>
                                          </p:stCondLst>
                                        </p:cTn>
                                        <p:tgtEl>
                                          <p:spTgt spid="37"/>
                                        </p:tgtEl>
                                        <p:attrNameLst>
                                          <p:attrName>style.visibility</p:attrName>
                                        </p:attrNameLst>
                                      </p:cBhvr>
                                      <p:to>
                                        <p:strVal val="visible"/>
                                      </p:to>
                                    </p:set>
                                    <p:animEffect transition="in" filter="wipe(left)">
                                      <p:cBhvr>
                                        <p:cTn id="253" dur="500"/>
                                        <p:tgtEl>
                                          <p:spTgt spid="37"/>
                                        </p:tgtEl>
                                      </p:cBhvr>
                                    </p:animEffect>
                                  </p:childTnLst>
                                </p:cTn>
                              </p:par>
                            </p:childTnLst>
                          </p:cTn>
                        </p:par>
                        <p:par>
                          <p:cTn id="254" fill="hold">
                            <p:stCondLst>
                              <p:cond delay="2000"/>
                            </p:stCondLst>
                            <p:childTnLst>
                              <p:par>
                                <p:cTn id="255" presetID="22" presetClass="entr" presetSubtype="8" fill="hold" grpId="0" nodeType="afterEffect">
                                  <p:stCondLst>
                                    <p:cond delay="0"/>
                                  </p:stCondLst>
                                  <p:childTnLst>
                                    <p:set>
                                      <p:cBhvr>
                                        <p:cTn id="256" dur="1" fill="hold">
                                          <p:stCondLst>
                                            <p:cond delay="0"/>
                                          </p:stCondLst>
                                        </p:cTn>
                                        <p:tgtEl>
                                          <p:spTgt spid="33"/>
                                        </p:tgtEl>
                                        <p:attrNameLst>
                                          <p:attrName>style.visibility</p:attrName>
                                        </p:attrNameLst>
                                      </p:cBhvr>
                                      <p:to>
                                        <p:strVal val="visible"/>
                                      </p:to>
                                    </p:set>
                                    <p:animEffect transition="in" filter="wipe(left)">
                                      <p:cBhvr>
                                        <p:cTn id="257" dur="500"/>
                                        <p:tgtEl>
                                          <p:spTgt spid="33"/>
                                        </p:tgtEl>
                                      </p:cBhvr>
                                    </p:animEffect>
                                  </p:childTnLst>
                                </p:cTn>
                              </p:par>
                              <p:par>
                                <p:cTn id="258" presetID="22" presetClass="entr" presetSubtype="8" fill="hold" grpId="0" nodeType="withEffect">
                                  <p:stCondLst>
                                    <p:cond delay="0"/>
                                  </p:stCondLst>
                                  <p:childTnLst>
                                    <p:set>
                                      <p:cBhvr>
                                        <p:cTn id="259" dur="1" fill="hold">
                                          <p:stCondLst>
                                            <p:cond delay="0"/>
                                          </p:stCondLst>
                                        </p:cTn>
                                        <p:tgtEl>
                                          <p:spTgt spid="35"/>
                                        </p:tgtEl>
                                        <p:attrNameLst>
                                          <p:attrName>style.visibility</p:attrName>
                                        </p:attrNameLst>
                                      </p:cBhvr>
                                      <p:to>
                                        <p:strVal val="visible"/>
                                      </p:to>
                                    </p:set>
                                    <p:animEffect transition="in" filter="wipe(left)">
                                      <p:cBhvr>
                                        <p:cTn id="260" dur="500"/>
                                        <p:tgtEl>
                                          <p:spTgt spid="35"/>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36"/>
                                        </p:tgtEl>
                                        <p:attrNameLst>
                                          <p:attrName>style.visibility</p:attrName>
                                        </p:attrNameLst>
                                      </p:cBhvr>
                                      <p:to>
                                        <p:strVal val="visible"/>
                                      </p:to>
                                    </p:set>
                                    <p:animEffect transition="in" filter="wipe(left)">
                                      <p:cBhvr>
                                        <p:cTn id="263" dur="500"/>
                                        <p:tgtEl>
                                          <p:spTgt spid="36"/>
                                        </p:tgtEl>
                                      </p:cBhvr>
                                    </p:animEffect>
                                  </p:childTnLst>
                                </p:cTn>
                              </p:par>
                            </p:childTnLst>
                          </p:cTn>
                        </p:par>
                        <p:par>
                          <p:cTn id="264" fill="hold">
                            <p:stCondLst>
                              <p:cond delay="2500"/>
                            </p:stCondLst>
                            <p:childTnLst>
                              <p:par>
                                <p:cTn id="265" presetID="22" presetClass="entr" presetSubtype="8" fill="hold" grpId="0" nodeType="afterEffect">
                                  <p:stCondLst>
                                    <p:cond delay="0"/>
                                  </p:stCondLst>
                                  <p:childTnLst>
                                    <p:set>
                                      <p:cBhvr>
                                        <p:cTn id="266" dur="1" fill="hold">
                                          <p:stCondLst>
                                            <p:cond delay="0"/>
                                          </p:stCondLst>
                                        </p:cTn>
                                        <p:tgtEl>
                                          <p:spTgt spid="34"/>
                                        </p:tgtEl>
                                        <p:attrNameLst>
                                          <p:attrName>style.visibility</p:attrName>
                                        </p:attrNameLst>
                                      </p:cBhvr>
                                      <p:to>
                                        <p:strVal val="visible"/>
                                      </p:to>
                                    </p:set>
                                    <p:animEffect transition="in" filter="wipe(left)">
                                      <p:cBhvr>
                                        <p:cTn id="267" dur="500"/>
                                        <p:tgtEl>
                                          <p:spTgt spid="34"/>
                                        </p:tgtEl>
                                      </p:cBhvr>
                                    </p:animEffect>
                                  </p:childTnLst>
                                </p:cTn>
                              </p:par>
                            </p:childTnLst>
                          </p:cTn>
                        </p:par>
                        <p:par>
                          <p:cTn id="268" fill="hold">
                            <p:stCondLst>
                              <p:cond delay="3000"/>
                            </p:stCondLst>
                            <p:childTnLst>
                              <p:par>
                                <p:cTn id="269" presetID="9" presetClass="emph" presetSubtype="0" grpId="1" nodeType="afterEffect">
                                  <p:stCondLst>
                                    <p:cond delay="0"/>
                                  </p:stCondLst>
                                  <p:childTnLst>
                                    <p:set>
                                      <p:cBhvr rctx="PPT">
                                        <p:cTn id="270" dur="indefinite"/>
                                        <p:tgtEl>
                                          <p:spTgt spid="37"/>
                                        </p:tgtEl>
                                        <p:attrNameLst>
                                          <p:attrName>style.opacity</p:attrName>
                                        </p:attrNameLst>
                                      </p:cBhvr>
                                      <p:to>
                                        <p:strVal val="0.5"/>
                                      </p:to>
                                    </p:set>
                                    <p:animEffect filter="image" prLst="opacity: 0.5">
                                      <p:cBhvr rctx="IE">
                                        <p:cTn id="271" dur="indefinite"/>
                                        <p:tgtEl>
                                          <p:spTgt spid="37"/>
                                        </p:tgtEl>
                                      </p:cBhvr>
                                    </p:animEffect>
                                  </p:childTnLst>
                                </p:cTn>
                              </p:par>
                              <p:par>
                                <p:cTn id="272" presetID="22" presetClass="entr" presetSubtype="8" fill="hold" grpId="0" nodeType="withEffect">
                                  <p:stCondLst>
                                    <p:cond delay="0"/>
                                  </p:stCondLst>
                                  <p:childTnLst>
                                    <p:set>
                                      <p:cBhvr>
                                        <p:cTn id="273" dur="1" fill="hold">
                                          <p:stCondLst>
                                            <p:cond delay="0"/>
                                          </p:stCondLst>
                                        </p:cTn>
                                        <p:tgtEl>
                                          <p:spTgt spid="40"/>
                                        </p:tgtEl>
                                        <p:attrNameLst>
                                          <p:attrName>style.visibility</p:attrName>
                                        </p:attrNameLst>
                                      </p:cBhvr>
                                      <p:to>
                                        <p:strVal val="visible"/>
                                      </p:to>
                                    </p:set>
                                    <p:animEffect transition="in" filter="wipe(left)">
                                      <p:cBhvr>
                                        <p:cTn id="274" dur="500"/>
                                        <p:tgtEl>
                                          <p:spTgt spid="40"/>
                                        </p:tgtEl>
                                      </p:cBhvr>
                                    </p:animEffect>
                                  </p:childTnLst>
                                </p:cTn>
                              </p:par>
                              <p:par>
                                <p:cTn id="275" presetID="22" presetClass="entr" presetSubtype="8" fill="hold" grpId="0" nodeType="withEffect">
                                  <p:stCondLst>
                                    <p:cond delay="0"/>
                                  </p:stCondLst>
                                  <p:childTnLst>
                                    <p:set>
                                      <p:cBhvr>
                                        <p:cTn id="276" dur="1" fill="hold">
                                          <p:stCondLst>
                                            <p:cond delay="0"/>
                                          </p:stCondLst>
                                        </p:cTn>
                                        <p:tgtEl>
                                          <p:spTgt spid="38"/>
                                        </p:tgtEl>
                                        <p:attrNameLst>
                                          <p:attrName>style.visibility</p:attrName>
                                        </p:attrNameLst>
                                      </p:cBhvr>
                                      <p:to>
                                        <p:strVal val="visible"/>
                                      </p:to>
                                    </p:set>
                                    <p:animEffect transition="in" filter="wipe(left)">
                                      <p:cBhvr>
                                        <p:cTn id="277" dur="500"/>
                                        <p:tgtEl>
                                          <p:spTgt spid="38"/>
                                        </p:tgtEl>
                                      </p:cBhvr>
                                    </p:animEffect>
                                  </p:childTnLst>
                                </p:cTn>
                              </p:par>
                              <p:par>
                                <p:cTn id="278" presetID="22" presetClass="entr" presetSubtype="8" fill="hold" grpId="0" nodeType="withEffect">
                                  <p:stCondLst>
                                    <p:cond delay="0"/>
                                  </p:stCondLst>
                                  <p:childTnLst>
                                    <p:set>
                                      <p:cBhvr>
                                        <p:cTn id="279" dur="1" fill="hold">
                                          <p:stCondLst>
                                            <p:cond delay="0"/>
                                          </p:stCondLst>
                                        </p:cTn>
                                        <p:tgtEl>
                                          <p:spTgt spid="39"/>
                                        </p:tgtEl>
                                        <p:attrNameLst>
                                          <p:attrName>style.visibility</p:attrName>
                                        </p:attrNameLst>
                                      </p:cBhvr>
                                      <p:to>
                                        <p:strVal val="visible"/>
                                      </p:to>
                                    </p:set>
                                    <p:animEffect transition="in" filter="wipe(left)">
                                      <p:cBhvr>
                                        <p:cTn id="280" dur="500"/>
                                        <p:tgtEl>
                                          <p:spTgt spid="39"/>
                                        </p:tgtEl>
                                      </p:cBhvr>
                                    </p:animEffect>
                                  </p:childTnLst>
                                </p:cTn>
                              </p:par>
                            </p:childTnLst>
                          </p:cTn>
                        </p:par>
                      </p:childTnLst>
                    </p:cTn>
                  </p:par>
                  <p:par>
                    <p:cTn id="281" fill="hold">
                      <p:stCondLst>
                        <p:cond delay="indefinite"/>
                      </p:stCondLst>
                      <p:childTnLst>
                        <p:par>
                          <p:cTn id="282" fill="hold">
                            <p:stCondLst>
                              <p:cond delay="0"/>
                            </p:stCondLst>
                            <p:childTnLst>
                              <p:par>
                                <p:cTn id="283" presetID="42" presetClass="path" presetSubtype="0" accel="50000" decel="50000" fill="hold" grpId="1" nodeType="clickEffect">
                                  <p:stCondLst>
                                    <p:cond delay="0"/>
                                  </p:stCondLst>
                                  <p:childTnLst>
                                    <p:animMotion origin="layout" path="M -3.61111E-6 -4.07407E-6 L -3.61111E-6 0.08403 " pathEditMode="relative" rAng="0" ptsTypes="AA">
                                      <p:cBhvr>
                                        <p:cTn id="284" dur="1000" fill="hold"/>
                                        <p:tgtEl>
                                          <p:spTgt spid="39"/>
                                        </p:tgtEl>
                                        <p:attrNameLst>
                                          <p:attrName>ppt_x</p:attrName>
                                          <p:attrName>ppt_y</p:attrName>
                                        </p:attrNameLst>
                                      </p:cBhvr>
                                      <p:rCtr x="0" y="42"/>
                                    </p:animMotion>
                                  </p:childTnLst>
                                </p:cTn>
                              </p:par>
                              <p:par>
                                <p:cTn id="285" presetID="10" presetClass="entr" presetSubtype="0" fill="hold" grpId="0" nodeType="withEffect" nodePh="1">
                                  <p:stCondLst>
                                    <p:cond delay="0"/>
                                  </p:stCondLst>
                                  <p:endCondLst>
                                    <p:cond evt="begin" delay="0">
                                      <p:tn val="285"/>
                                    </p:cond>
                                  </p:endCondLst>
                                  <p:childTnLst>
                                    <p:set>
                                      <p:cBhvr>
                                        <p:cTn id="286" dur="1" fill="hold">
                                          <p:stCondLst>
                                            <p:cond delay="0"/>
                                          </p:stCondLst>
                                        </p:cTn>
                                        <p:tgtEl>
                                          <p:spTgt spid="73"/>
                                        </p:tgtEl>
                                        <p:attrNameLst>
                                          <p:attrName>style.visibility</p:attrName>
                                        </p:attrNameLst>
                                      </p:cBhvr>
                                      <p:to>
                                        <p:strVal val="visible"/>
                                      </p:to>
                                    </p:set>
                                    <p:animEffect transition="in" filter="fade">
                                      <p:cBhvr>
                                        <p:cTn id="28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30" grpId="0" animBg="1"/>
      <p:bldP spid="32" grpId="0" animBg="1"/>
      <p:bldP spid="33" grpId="0" animBg="1"/>
      <p:bldP spid="34" grpId="0" animBg="1"/>
      <p:bldP spid="35" grpId="0" animBg="1"/>
      <p:bldP spid="36" grpId="0" animBg="1"/>
      <p:bldP spid="37" grpId="0" animBg="1"/>
      <p:bldP spid="37" grpId="1" animBg="1"/>
      <p:bldP spid="38" grpId="0" animBg="1"/>
      <p:bldP spid="39" grpId="0" animBg="1"/>
      <p:bldP spid="39" grpId="1" animBg="1"/>
      <p:bldP spid="40" grpId="0" animBg="1"/>
      <p:bldP spid="41"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0" grpId="1" animBg="1"/>
      <p:bldP spid="71" grpId="0" animBg="1"/>
      <p:bldP spid="73" grpId="0"/>
      <p:bldP spid="74" grpId="0"/>
      <p:bldP spid="75" grpId="0" animBg="1"/>
      <p:bldP spid="76" grpId="0"/>
      <p:bldP spid="7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 </a:t>
            </a:r>
            <a:r>
              <a:rPr lang="ru-RU" dirty="0" smtClean="0"/>
              <a:t>– корректное свойство</a:t>
            </a:r>
            <a:endParaRPr lang="ru-RU" dirty="0"/>
          </a:p>
        </p:txBody>
      </p:sp>
      <p:sp>
        <p:nvSpPr>
          <p:cNvPr id="3" name="Content Placeholder 2"/>
          <p:cNvSpPr>
            <a:spLocks noGrp="1"/>
          </p:cNvSpPr>
          <p:nvPr>
            <p:ph idx="1"/>
          </p:nvPr>
        </p:nvSpPr>
        <p:spPr>
          <a:xfrm>
            <a:off x="304800" y="1554162"/>
            <a:ext cx="8686800" cy="5089548"/>
          </a:xfrm>
        </p:spPr>
        <p:txBody>
          <a:bodyPr>
            <a:normAutofit/>
          </a:bodyPr>
          <a:lstStyle/>
          <a:p>
            <a:pPr>
              <a:lnSpc>
                <a:spcPct val="80000"/>
              </a:lnSpc>
              <a:buNone/>
            </a:pPr>
            <a:r>
              <a:rPr lang="en-US" sz="2500" dirty="0" smtClean="0"/>
              <a:t>tan(x), </a:t>
            </a:r>
            <a:r>
              <a:rPr lang="en-US" sz="2500" dirty="0" err="1" smtClean="0"/>
              <a:t>atan</a:t>
            </a:r>
            <a:r>
              <a:rPr lang="en-US" sz="2500" dirty="0" smtClean="0"/>
              <a:t>(x) </a:t>
            </a:r>
            <a:r>
              <a:rPr lang="ru-RU" sz="2500" dirty="0" smtClean="0"/>
              <a:t>– тангенс и арктангенс</a:t>
            </a:r>
            <a:endParaRPr lang="en-US" sz="2500" dirty="0" smtClean="0"/>
          </a:p>
          <a:p>
            <a:pPr>
              <a:lnSpc>
                <a:spcPct val="80000"/>
              </a:lnSpc>
            </a:pPr>
            <a:r>
              <a:rPr lang="en-US" sz="2500" dirty="0" smtClean="0"/>
              <a:t>tan(</a:t>
            </a:r>
            <a:r>
              <a:rPr lang="en-US" sz="2500" dirty="0" err="1" smtClean="0"/>
              <a:t>atan</a:t>
            </a:r>
            <a:r>
              <a:rPr lang="ru-RU" sz="2500" dirty="0" smtClean="0"/>
              <a:t>(</a:t>
            </a:r>
            <a:r>
              <a:rPr lang="en-US" sz="2500" dirty="0" smtClean="0"/>
              <a:t>x</a:t>
            </a:r>
            <a:r>
              <a:rPr lang="ru-RU" sz="2500" dirty="0" smtClean="0"/>
              <a:t>)</a:t>
            </a:r>
            <a:r>
              <a:rPr lang="en-US" sz="2500" dirty="0" smtClean="0"/>
              <a:t>) ~ x </a:t>
            </a:r>
            <a:r>
              <a:rPr lang="ru-RU" sz="2500" dirty="0" smtClean="0"/>
              <a:t>при </a:t>
            </a:r>
            <a:r>
              <a:rPr lang="en-US" sz="2500" dirty="0" smtClean="0"/>
              <a:t>x → +∞</a:t>
            </a:r>
            <a:endParaRPr lang="ru-RU" sz="2500" dirty="0" smtClean="0"/>
          </a:p>
          <a:p>
            <a:pPr>
              <a:lnSpc>
                <a:spcPct val="80000"/>
              </a:lnSpc>
              <a:buNone/>
            </a:pPr>
            <a:endParaRPr lang="en-US" sz="2500" dirty="0" smtClean="0"/>
          </a:p>
          <a:p>
            <a:pPr>
              <a:lnSpc>
                <a:spcPct val="80000"/>
              </a:lnSpc>
              <a:buNone/>
            </a:pPr>
            <a:r>
              <a:rPr lang="ru-RU" sz="2500" dirty="0" smtClean="0"/>
              <a:t>Для чисел с плавающей точкой </a:t>
            </a:r>
            <a:r>
              <a:rPr lang="en-US" sz="2500" dirty="0" smtClean="0"/>
              <a:t>(double)</a:t>
            </a:r>
          </a:p>
          <a:p>
            <a:pPr>
              <a:lnSpc>
                <a:spcPct val="80000"/>
              </a:lnSpc>
            </a:pPr>
            <a:r>
              <a:rPr lang="en-US" sz="2500" dirty="0" smtClean="0"/>
              <a:t>(tan(</a:t>
            </a:r>
            <a:r>
              <a:rPr lang="en-US" sz="2500" dirty="0" err="1" smtClean="0"/>
              <a:t>atan</a:t>
            </a:r>
            <a:r>
              <a:rPr lang="en-US" sz="2500" dirty="0" smtClean="0"/>
              <a:t>(</a:t>
            </a:r>
            <a:r>
              <a:rPr lang="ru-RU" sz="2500" dirty="0" smtClean="0"/>
              <a:t>10</a:t>
            </a:r>
            <a:r>
              <a:rPr lang="ru-RU" sz="2500" baseline="30000" dirty="0" smtClean="0"/>
              <a:t>50</a:t>
            </a:r>
            <a:r>
              <a:rPr lang="en-US" sz="2500" dirty="0" smtClean="0"/>
              <a:t>))  = </a:t>
            </a:r>
            <a:r>
              <a:rPr lang="ru-RU" sz="2500" dirty="0" smtClean="0"/>
              <a:t>1.633123935319537...⋅10</a:t>
            </a:r>
            <a:r>
              <a:rPr lang="ru-RU" sz="2500" baseline="30000" dirty="0" smtClean="0"/>
              <a:t>16</a:t>
            </a:r>
            <a:r>
              <a:rPr lang="ru-RU" sz="2500" dirty="0" smtClean="0"/>
              <a:t> </a:t>
            </a:r>
            <a:endParaRPr lang="el-GR" sz="2500" dirty="0" smtClean="0"/>
          </a:p>
          <a:p>
            <a:pPr>
              <a:lnSpc>
                <a:spcPct val="80000"/>
              </a:lnSpc>
            </a:pPr>
            <a:endParaRPr lang="ru-RU" sz="2500" dirty="0" smtClean="0"/>
          </a:p>
          <a:p>
            <a:pPr>
              <a:lnSpc>
                <a:spcPct val="80000"/>
              </a:lnSpc>
            </a:pPr>
            <a:endParaRPr lang="ru-RU" sz="2500" dirty="0" smtClean="0"/>
          </a:p>
          <a:p>
            <a:pPr>
              <a:lnSpc>
                <a:spcPct val="80000"/>
              </a:lnSpc>
            </a:pPr>
            <a:endParaRPr lang="ru-RU" sz="2500" dirty="0" smtClean="0"/>
          </a:p>
          <a:p>
            <a:pPr>
              <a:lnSpc>
                <a:spcPct val="80000"/>
              </a:lnSpc>
            </a:pPr>
            <a:endParaRPr lang="ru-RU" sz="2500" dirty="0" smtClean="0"/>
          </a:p>
          <a:p>
            <a:pPr>
              <a:lnSpc>
                <a:spcPct val="80000"/>
              </a:lnSpc>
              <a:buNone/>
            </a:pPr>
            <a:endParaRPr lang="ru-RU" sz="2500" dirty="0" smtClean="0"/>
          </a:p>
          <a:p>
            <a:pPr>
              <a:lnSpc>
                <a:spcPct val="80000"/>
              </a:lnSpc>
              <a:buNone/>
            </a:pPr>
            <a:r>
              <a:rPr lang="en-US" sz="2500" dirty="0" smtClean="0"/>
              <a:t>	</a:t>
            </a:r>
            <a:r>
              <a:rPr lang="en-US" sz="2000" dirty="0" smtClean="0"/>
              <a:t>[</a:t>
            </a:r>
            <a:r>
              <a:rPr lang="el-GR" sz="2000" dirty="0" smtClean="0">
                <a:latin typeface="Times New Roman" pitchFamily="18" charset="0"/>
                <a:cs typeface="Times New Roman" pitchFamily="18" charset="0"/>
              </a:rPr>
              <a:t>π</a:t>
            </a:r>
            <a:r>
              <a:rPr lang="el-GR" sz="2000" dirty="0" smtClean="0"/>
              <a:t>/2</a:t>
            </a:r>
            <a:r>
              <a:rPr lang="en-US" sz="2000" dirty="0" smtClean="0"/>
              <a:t>]</a:t>
            </a:r>
            <a:r>
              <a:rPr lang="en-US" sz="2000" baseline="-25000" dirty="0" smtClean="0"/>
              <a:t>double</a:t>
            </a:r>
            <a:r>
              <a:rPr lang="en-US" sz="2000" dirty="0" smtClean="0"/>
              <a:t> = 884279719003555/</a:t>
            </a:r>
            <a:r>
              <a:rPr lang="ru-RU" sz="2000" dirty="0" smtClean="0"/>
              <a:t>2</a:t>
            </a:r>
            <a:r>
              <a:rPr lang="ru-RU" sz="2000" baseline="30000" dirty="0" smtClean="0"/>
              <a:t>49</a:t>
            </a:r>
            <a:r>
              <a:rPr lang="en-US" sz="2000" dirty="0" smtClean="0"/>
              <a:t> </a:t>
            </a:r>
          </a:p>
          <a:p>
            <a:pPr>
              <a:lnSpc>
                <a:spcPct val="80000"/>
              </a:lnSpc>
              <a:buNone/>
            </a:pPr>
            <a:r>
              <a:rPr lang="en-US" sz="2000" dirty="0" smtClean="0">
                <a:latin typeface="Times New Roman" pitchFamily="18" charset="0"/>
                <a:cs typeface="Times New Roman" pitchFamily="18" charset="0"/>
              </a:rPr>
              <a:t>	</a:t>
            </a:r>
            <a:r>
              <a:rPr lang="ru-RU" sz="2000" dirty="0" smtClean="0"/>
              <a:t>при </a:t>
            </a:r>
            <a:r>
              <a:rPr lang="en-US" sz="2000" dirty="0" smtClean="0"/>
              <a:t>x &gt; tan([</a:t>
            </a:r>
            <a:r>
              <a:rPr lang="el-GR" sz="2000" dirty="0" smtClean="0">
                <a:latin typeface="Times New Roman" pitchFamily="18" charset="0"/>
                <a:cs typeface="Times New Roman" pitchFamily="18" charset="0"/>
              </a:rPr>
              <a:t>π</a:t>
            </a:r>
            <a:r>
              <a:rPr lang="el-GR" sz="2000" dirty="0" smtClean="0"/>
              <a:t>/2</a:t>
            </a:r>
            <a:r>
              <a:rPr lang="en-US" sz="2000" dirty="0" smtClean="0"/>
              <a:t>]</a:t>
            </a:r>
            <a:r>
              <a:rPr lang="en-US" sz="2000" baseline="-25000" dirty="0" smtClean="0"/>
              <a:t>double</a:t>
            </a:r>
            <a:r>
              <a:rPr lang="en-US" sz="2000" dirty="0" smtClean="0"/>
              <a:t>) tan(</a:t>
            </a:r>
            <a:r>
              <a:rPr lang="en-US" sz="2000" dirty="0" err="1" smtClean="0"/>
              <a:t>atan</a:t>
            </a:r>
            <a:r>
              <a:rPr lang="en-US" sz="2000" dirty="0" smtClean="0"/>
              <a:t>(x)) = tan([</a:t>
            </a:r>
            <a:r>
              <a:rPr lang="el-GR" sz="2000" dirty="0" smtClean="0">
                <a:latin typeface="Times New Roman" pitchFamily="18" charset="0"/>
                <a:cs typeface="Times New Roman" pitchFamily="18" charset="0"/>
              </a:rPr>
              <a:t>π</a:t>
            </a:r>
            <a:r>
              <a:rPr lang="el-GR" sz="2000" dirty="0" smtClean="0"/>
              <a:t>/2</a:t>
            </a:r>
            <a:r>
              <a:rPr lang="en-US" sz="2000" dirty="0" smtClean="0"/>
              <a:t>]</a:t>
            </a:r>
            <a:r>
              <a:rPr lang="en-US" sz="2000" baseline="-25000" dirty="0" smtClean="0"/>
              <a:t>double</a:t>
            </a:r>
            <a:r>
              <a:rPr lang="en-US" sz="2000" dirty="0" smtClean="0"/>
              <a:t>) ≈ 1/(</a:t>
            </a:r>
            <a:r>
              <a:rPr lang="el-GR" sz="2000" dirty="0" smtClean="0">
                <a:latin typeface="Times New Roman" pitchFamily="18" charset="0"/>
                <a:cs typeface="Times New Roman" pitchFamily="18" charset="0"/>
              </a:rPr>
              <a:t>π</a:t>
            </a:r>
            <a:r>
              <a:rPr lang="el-GR" sz="2000" dirty="0" smtClean="0"/>
              <a:t>/2</a:t>
            </a:r>
            <a:r>
              <a:rPr lang="en-US" sz="2000" dirty="0" smtClean="0"/>
              <a:t> - [</a:t>
            </a:r>
            <a:r>
              <a:rPr lang="el-GR" sz="2000" dirty="0" smtClean="0">
                <a:latin typeface="Times New Roman" pitchFamily="18" charset="0"/>
                <a:cs typeface="Times New Roman" pitchFamily="18" charset="0"/>
              </a:rPr>
              <a:t>π</a:t>
            </a:r>
            <a:r>
              <a:rPr lang="el-GR" sz="2000" dirty="0" smtClean="0"/>
              <a:t>/2</a:t>
            </a:r>
            <a:r>
              <a:rPr lang="en-US" sz="2000" dirty="0" smtClean="0"/>
              <a:t>]</a:t>
            </a:r>
            <a:r>
              <a:rPr lang="en-US" sz="2000" baseline="-25000" dirty="0" smtClean="0"/>
              <a:t>double</a:t>
            </a:r>
            <a:r>
              <a:rPr lang="en-US" sz="2000" dirty="0" smtClean="0"/>
              <a:t>) </a:t>
            </a:r>
          </a:p>
          <a:p>
            <a:pPr>
              <a:lnSpc>
                <a:spcPct val="80000"/>
              </a:lnSpc>
              <a:buNone/>
            </a:pPr>
            <a:r>
              <a:rPr lang="en-US" sz="2000" dirty="0" smtClean="0"/>
              <a:t>	</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π</a:t>
            </a:r>
            <a:r>
              <a:rPr lang="el-GR" sz="2000" dirty="0" smtClean="0"/>
              <a:t>/2</a:t>
            </a:r>
            <a:r>
              <a:rPr lang="en-US" sz="2000" dirty="0" smtClean="0"/>
              <a:t> - [</a:t>
            </a:r>
            <a:r>
              <a:rPr lang="el-GR" sz="2000" dirty="0" smtClean="0">
                <a:latin typeface="Times New Roman" pitchFamily="18" charset="0"/>
                <a:cs typeface="Times New Roman" pitchFamily="18" charset="0"/>
              </a:rPr>
              <a:t>π</a:t>
            </a:r>
            <a:r>
              <a:rPr lang="el-GR" sz="2000" dirty="0" smtClean="0"/>
              <a:t>/2</a:t>
            </a:r>
            <a:r>
              <a:rPr lang="en-US" sz="2000" dirty="0" smtClean="0"/>
              <a:t>]</a:t>
            </a:r>
            <a:r>
              <a:rPr lang="en-US" sz="2000" baseline="-25000" dirty="0" smtClean="0"/>
              <a:t>double</a:t>
            </a:r>
            <a:r>
              <a:rPr lang="en-US" sz="2000" dirty="0" smtClean="0"/>
              <a:t>) = </a:t>
            </a:r>
            <a:r>
              <a:rPr lang="ru-RU" sz="2000" dirty="0" smtClean="0"/>
              <a:t>6.1232339957367658…⋅10</a:t>
            </a:r>
            <a:r>
              <a:rPr lang="ru-RU" sz="2000" baseline="30000" dirty="0" smtClean="0"/>
              <a:t>–17</a:t>
            </a:r>
            <a:r>
              <a:rPr lang="ru-RU" sz="2000" dirty="0" smtClean="0"/>
              <a:t> </a:t>
            </a:r>
            <a:endParaRPr lang="ru-RU" sz="2000"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53</a:t>
            </a:fld>
            <a:endParaRPr lang="ru-RU"/>
          </a:p>
        </p:txBody>
      </p:sp>
      <p:cxnSp>
        <p:nvCxnSpPr>
          <p:cNvPr id="6" name="Прямая соединительная линия 5"/>
          <p:cNvCxnSpPr/>
          <p:nvPr/>
        </p:nvCxnSpPr>
        <p:spPr>
          <a:xfrm flipV="1">
            <a:off x="428596" y="3563925"/>
            <a:ext cx="8424000" cy="714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Полилиния 7"/>
          <p:cNvSpPr/>
          <p:nvPr/>
        </p:nvSpPr>
        <p:spPr>
          <a:xfrm>
            <a:off x="517585" y="3571337"/>
            <a:ext cx="8255479" cy="1072109"/>
          </a:xfrm>
          <a:custGeom>
            <a:avLst/>
            <a:gdLst>
              <a:gd name="connsiteX0" fmla="*/ 0 w 8255479"/>
              <a:gd name="connsiteY0" fmla="*/ 1354347 h 1354347"/>
              <a:gd name="connsiteX1" fmla="*/ 1699404 w 8255479"/>
              <a:gd name="connsiteY1" fmla="*/ 474453 h 1354347"/>
              <a:gd name="connsiteX2" fmla="*/ 3571336 w 8255479"/>
              <a:gd name="connsiteY2" fmla="*/ 146649 h 1354347"/>
              <a:gd name="connsiteX3" fmla="*/ 5986732 w 8255479"/>
              <a:gd name="connsiteY3" fmla="*/ 43132 h 1354347"/>
              <a:gd name="connsiteX4" fmla="*/ 8255479 w 8255479"/>
              <a:gd name="connsiteY4" fmla="*/ 0 h 1354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479" h="1354347">
                <a:moveTo>
                  <a:pt x="0" y="1354347"/>
                </a:moveTo>
                <a:cubicBezTo>
                  <a:pt x="552090" y="1015041"/>
                  <a:pt x="1104181" y="675736"/>
                  <a:pt x="1699404" y="474453"/>
                </a:cubicBezTo>
                <a:cubicBezTo>
                  <a:pt x="2294627" y="273170"/>
                  <a:pt x="2856781" y="218536"/>
                  <a:pt x="3571336" y="146649"/>
                </a:cubicBezTo>
                <a:cubicBezTo>
                  <a:pt x="4285891" y="74762"/>
                  <a:pt x="5206042" y="67573"/>
                  <a:pt x="5986732" y="43132"/>
                </a:cubicBezTo>
                <a:cubicBezTo>
                  <a:pt x="6767422" y="18691"/>
                  <a:pt x="7884543" y="7189"/>
                  <a:pt x="8255479"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TextBox 8"/>
          <p:cNvSpPr txBox="1"/>
          <p:nvPr/>
        </p:nvSpPr>
        <p:spPr>
          <a:xfrm>
            <a:off x="428596" y="3643314"/>
            <a:ext cx="714380" cy="400110"/>
          </a:xfrm>
          <a:prstGeom prst="rect">
            <a:avLst/>
          </a:prstGeom>
          <a:noFill/>
        </p:spPr>
        <p:txBody>
          <a:bodyPr wrap="square" rtlCol="0">
            <a:spAutoFit/>
          </a:bodyPr>
          <a:lstStyle/>
          <a:p>
            <a:r>
              <a:rPr lang="el-GR" sz="2000" dirty="0" smtClean="0">
                <a:solidFill>
                  <a:srgbClr val="4E5B6F"/>
                </a:solidFill>
                <a:latin typeface="Times New Roman" pitchFamily="18" charset="0"/>
                <a:cs typeface="Times New Roman" pitchFamily="18" charset="0"/>
              </a:rPr>
              <a:t>π</a:t>
            </a:r>
            <a:r>
              <a:rPr lang="el-GR" sz="2000" dirty="0" smtClean="0">
                <a:solidFill>
                  <a:srgbClr val="4E5B6F"/>
                </a:solidFill>
              </a:rPr>
              <a:t>/2</a:t>
            </a:r>
            <a:endParaRPr lang="ru-RU" sz="1400" dirty="0"/>
          </a:p>
        </p:txBody>
      </p:sp>
      <p:sp>
        <p:nvSpPr>
          <p:cNvPr id="10" name="TextBox 9"/>
          <p:cNvSpPr txBox="1"/>
          <p:nvPr/>
        </p:nvSpPr>
        <p:spPr>
          <a:xfrm>
            <a:off x="1928794" y="4143380"/>
            <a:ext cx="1000132" cy="400110"/>
          </a:xfrm>
          <a:prstGeom prst="rect">
            <a:avLst/>
          </a:prstGeom>
          <a:noFill/>
        </p:spPr>
        <p:txBody>
          <a:bodyPr wrap="square" rtlCol="0">
            <a:spAutoFit/>
          </a:bodyPr>
          <a:lstStyle/>
          <a:p>
            <a:r>
              <a:rPr lang="en-US" sz="2000" dirty="0" err="1" smtClean="0">
                <a:solidFill>
                  <a:srgbClr val="4E5B6F"/>
                </a:solidFill>
                <a:latin typeface="Times New Roman" pitchFamily="18" charset="0"/>
                <a:cs typeface="Times New Roman" pitchFamily="18" charset="0"/>
              </a:rPr>
              <a:t>atan</a:t>
            </a:r>
            <a:r>
              <a:rPr lang="en-US" sz="2000" dirty="0" smtClean="0">
                <a:solidFill>
                  <a:srgbClr val="4E5B6F"/>
                </a:solidFill>
                <a:latin typeface="Times New Roman" pitchFamily="18" charset="0"/>
                <a:cs typeface="Times New Roman" pitchFamily="18" charset="0"/>
              </a:rPr>
              <a:t>(x)</a:t>
            </a:r>
            <a:endParaRPr lang="ru-RU" sz="1400" dirty="0"/>
          </a:p>
        </p:txBody>
      </p:sp>
      <p:sp>
        <p:nvSpPr>
          <p:cNvPr id="11" name="AutoShape 18"/>
          <p:cNvSpPr>
            <a:spLocks noChangeArrowheads="1"/>
          </p:cNvSpPr>
          <p:nvPr/>
        </p:nvSpPr>
        <p:spPr bwMode="auto">
          <a:xfrm>
            <a:off x="4606504" y="4238368"/>
            <a:ext cx="2903080" cy="833706"/>
          </a:xfrm>
          <a:prstGeom prst="roundRect">
            <a:avLst>
              <a:gd name="adj" fmla="val 16667"/>
            </a:avLst>
          </a:prstGeom>
          <a:solidFill>
            <a:schemeClr val="bg1">
              <a:alpha val="60000"/>
            </a:schemeClr>
          </a:solidFill>
          <a:ln w="9525">
            <a:solidFill>
              <a:schemeClr val="tx1"/>
            </a:solidFill>
            <a:round/>
            <a:headEnd/>
            <a:tailEnd/>
          </a:ln>
          <a:effectLst/>
        </p:spPr>
        <p:txBody>
          <a:bodyPr wrap="none" anchor="ctr"/>
          <a:lstStyle/>
          <a:p>
            <a:endParaRPr lang="ru-RU"/>
          </a:p>
        </p:txBody>
      </p:sp>
      <p:sp>
        <p:nvSpPr>
          <p:cNvPr id="12" name="AutoShape 10"/>
          <p:cNvSpPr>
            <a:spLocks noChangeArrowheads="1"/>
          </p:cNvSpPr>
          <p:nvPr/>
        </p:nvSpPr>
        <p:spPr bwMode="auto">
          <a:xfrm rot="10800000">
            <a:off x="5929322" y="3874880"/>
            <a:ext cx="250825" cy="288925"/>
          </a:xfrm>
          <a:prstGeom prst="upArrow">
            <a:avLst>
              <a:gd name="adj1" fmla="val 57454"/>
              <a:gd name="adj2" fmla="val 39298"/>
            </a:avLst>
          </a:prstGeom>
          <a:solidFill>
            <a:schemeClr val="tx2"/>
          </a:solidFill>
          <a:ln w="9525">
            <a:solidFill>
              <a:schemeClr val="tx1"/>
            </a:solidFill>
            <a:miter lim="800000"/>
            <a:headEnd/>
            <a:tailEnd/>
          </a:ln>
          <a:effectLst/>
        </p:spPr>
        <p:txBody>
          <a:bodyPr wrap="none" anchor="ctr"/>
          <a:lstStyle/>
          <a:p>
            <a:endParaRPr lang="ru-RU"/>
          </a:p>
        </p:txBody>
      </p:sp>
      <p:sp>
        <p:nvSpPr>
          <p:cNvPr id="13" name="Line 11"/>
          <p:cNvSpPr>
            <a:spLocks noChangeShapeType="1"/>
          </p:cNvSpPr>
          <p:nvPr/>
        </p:nvSpPr>
        <p:spPr bwMode="auto">
          <a:xfrm flipH="1">
            <a:off x="4749380" y="4357694"/>
            <a:ext cx="2643207" cy="0"/>
          </a:xfrm>
          <a:prstGeom prst="line">
            <a:avLst/>
          </a:prstGeom>
          <a:noFill/>
          <a:ln w="1270">
            <a:solidFill>
              <a:schemeClr val="tx1"/>
            </a:solidFill>
            <a:prstDash val="sysDash"/>
            <a:round/>
            <a:headEnd/>
            <a:tailEnd/>
          </a:ln>
        </p:spPr>
        <p:txBody>
          <a:bodyPr/>
          <a:lstStyle/>
          <a:p>
            <a:endParaRPr lang="ru-RU"/>
          </a:p>
        </p:txBody>
      </p:sp>
      <p:sp>
        <p:nvSpPr>
          <p:cNvPr id="14" name="Line 12"/>
          <p:cNvSpPr>
            <a:spLocks noChangeShapeType="1"/>
          </p:cNvSpPr>
          <p:nvPr/>
        </p:nvSpPr>
        <p:spPr bwMode="auto">
          <a:xfrm flipH="1">
            <a:off x="4777845" y="4857760"/>
            <a:ext cx="1222914" cy="0"/>
          </a:xfrm>
          <a:prstGeom prst="line">
            <a:avLst/>
          </a:prstGeom>
          <a:noFill/>
          <a:ln w="25400">
            <a:solidFill>
              <a:schemeClr val="tx1"/>
            </a:solidFill>
            <a:round/>
            <a:headEnd/>
            <a:tailEnd/>
          </a:ln>
        </p:spPr>
        <p:txBody>
          <a:bodyPr/>
          <a:lstStyle/>
          <a:p>
            <a:endParaRPr lang="ru-RU"/>
          </a:p>
        </p:txBody>
      </p:sp>
      <p:sp>
        <p:nvSpPr>
          <p:cNvPr id="15" name="Line 13"/>
          <p:cNvSpPr>
            <a:spLocks noChangeShapeType="1"/>
          </p:cNvSpPr>
          <p:nvPr/>
        </p:nvSpPr>
        <p:spPr bwMode="auto">
          <a:xfrm flipH="1">
            <a:off x="6000759" y="4500570"/>
            <a:ext cx="1428759" cy="0"/>
          </a:xfrm>
          <a:prstGeom prst="line">
            <a:avLst/>
          </a:prstGeom>
          <a:noFill/>
          <a:ln w="25400">
            <a:solidFill>
              <a:schemeClr val="tx1"/>
            </a:solidFill>
            <a:round/>
            <a:headEnd/>
            <a:tailEnd/>
          </a:ln>
        </p:spPr>
        <p:txBody>
          <a:bodyPr/>
          <a:lstStyle/>
          <a:p>
            <a:endParaRPr lang="ru-RU"/>
          </a:p>
        </p:txBody>
      </p:sp>
      <p:sp>
        <p:nvSpPr>
          <p:cNvPr id="19" name="AutoShape 125"/>
          <p:cNvSpPr>
            <a:spLocks noChangeArrowheads="1"/>
          </p:cNvSpPr>
          <p:nvPr/>
        </p:nvSpPr>
        <p:spPr bwMode="auto">
          <a:xfrm>
            <a:off x="5857884" y="3429000"/>
            <a:ext cx="395288" cy="396875"/>
          </a:xfrm>
          <a:prstGeom prst="roundRect">
            <a:avLst>
              <a:gd name="adj" fmla="val 30926"/>
            </a:avLst>
          </a:prstGeom>
          <a:noFill/>
          <a:ln w="9525">
            <a:solidFill>
              <a:schemeClr val="tx1"/>
            </a:solidFill>
            <a:round/>
            <a:headEnd/>
            <a:tailEnd/>
          </a:ln>
          <a:effectLst/>
        </p:spPr>
        <p:txBody>
          <a:bodyPr wrap="none" anchor="ctr"/>
          <a:lstStyle/>
          <a:p>
            <a:endParaRPr lang="ru-RU"/>
          </a:p>
        </p:txBody>
      </p:sp>
      <p:sp>
        <p:nvSpPr>
          <p:cNvPr id="20" name="Line 11"/>
          <p:cNvSpPr>
            <a:spLocks noChangeShapeType="1"/>
          </p:cNvSpPr>
          <p:nvPr/>
        </p:nvSpPr>
        <p:spPr bwMode="auto">
          <a:xfrm flipH="1">
            <a:off x="4751812" y="4500570"/>
            <a:ext cx="2643207" cy="0"/>
          </a:xfrm>
          <a:prstGeom prst="line">
            <a:avLst/>
          </a:prstGeom>
          <a:noFill/>
          <a:ln w="1270">
            <a:solidFill>
              <a:schemeClr val="tx1"/>
            </a:solidFill>
            <a:prstDash val="lgDash"/>
            <a:round/>
            <a:headEnd/>
            <a:tailEnd/>
          </a:ln>
        </p:spPr>
        <p:txBody>
          <a:bodyPr/>
          <a:lstStyle/>
          <a:p>
            <a:endParaRPr lang="ru-RU"/>
          </a:p>
        </p:txBody>
      </p:sp>
      <p:sp>
        <p:nvSpPr>
          <p:cNvPr id="21" name="TextBox 20"/>
          <p:cNvSpPr txBox="1"/>
          <p:nvPr/>
        </p:nvSpPr>
        <p:spPr>
          <a:xfrm>
            <a:off x="7615526" y="4000504"/>
            <a:ext cx="714380" cy="369332"/>
          </a:xfrm>
          <a:prstGeom prst="rect">
            <a:avLst/>
          </a:prstGeom>
          <a:noFill/>
        </p:spPr>
        <p:txBody>
          <a:bodyPr wrap="square" rtlCol="0">
            <a:spAutoFit/>
          </a:bodyPr>
          <a:lstStyle/>
          <a:p>
            <a:r>
              <a:rPr lang="el-GR" dirty="0" smtClean="0">
                <a:solidFill>
                  <a:srgbClr val="4E5B6F"/>
                </a:solidFill>
                <a:latin typeface="Times New Roman" pitchFamily="18" charset="0"/>
                <a:cs typeface="Times New Roman" pitchFamily="18" charset="0"/>
              </a:rPr>
              <a:t>π</a:t>
            </a:r>
            <a:r>
              <a:rPr lang="el-GR" dirty="0" smtClean="0">
                <a:solidFill>
                  <a:srgbClr val="4E5B6F"/>
                </a:solidFill>
              </a:rPr>
              <a:t>/2</a:t>
            </a:r>
            <a:endParaRPr lang="ru-RU" sz="1200" dirty="0"/>
          </a:p>
        </p:txBody>
      </p:sp>
      <p:sp>
        <p:nvSpPr>
          <p:cNvPr id="22" name="TextBox 21"/>
          <p:cNvSpPr txBox="1"/>
          <p:nvPr/>
        </p:nvSpPr>
        <p:spPr>
          <a:xfrm>
            <a:off x="7572396" y="4357694"/>
            <a:ext cx="1428760" cy="369332"/>
          </a:xfrm>
          <a:prstGeom prst="rect">
            <a:avLst/>
          </a:prstGeom>
          <a:noFill/>
        </p:spPr>
        <p:txBody>
          <a:bodyPr wrap="square" rtlCol="0">
            <a:spAutoFit/>
          </a:bodyPr>
          <a:lstStyle/>
          <a:p>
            <a:r>
              <a:rPr lang="en-US" dirty="0" smtClean="0">
                <a:solidFill>
                  <a:srgbClr val="4E5B6F"/>
                </a:solidFill>
                <a:latin typeface="Times New Roman" pitchFamily="18" charset="0"/>
                <a:cs typeface="Times New Roman" pitchFamily="18" charset="0"/>
              </a:rPr>
              <a:t>[</a:t>
            </a:r>
            <a:r>
              <a:rPr lang="el-GR" dirty="0" smtClean="0">
                <a:solidFill>
                  <a:srgbClr val="4E5B6F"/>
                </a:solidFill>
                <a:latin typeface="Times New Roman" pitchFamily="18" charset="0"/>
                <a:cs typeface="Times New Roman" pitchFamily="18" charset="0"/>
              </a:rPr>
              <a:t>π</a:t>
            </a:r>
            <a:r>
              <a:rPr lang="el-GR" dirty="0" smtClean="0">
                <a:solidFill>
                  <a:srgbClr val="4E5B6F"/>
                </a:solidFill>
              </a:rPr>
              <a:t>/2</a:t>
            </a:r>
            <a:r>
              <a:rPr lang="en-US" dirty="0" smtClean="0">
                <a:solidFill>
                  <a:srgbClr val="4E5B6F"/>
                </a:solidFill>
              </a:rPr>
              <a:t>]</a:t>
            </a:r>
            <a:r>
              <a:rPr lang="en-US" baseline="-25000" dirty="0" smtClean="0">
                <a:solidFill>
                  <a:srgbClr val="4E5B6F"/>
                </a:solidFill>
              </a:rPr>
              <a:t>double</a:t>
            </a:r>
            <a:endParaRPr lang="ru-RU" sz="1200" baseline="-25000" dirty="0"/>
          </a:p>
        </p:txBody>
      </p:sp>
      <p:sp>
        <p:nvSpPr>
          <p:cNvPr id="23" name="Line 11"/>
          <p:cNvSpPr>
            <a:spLocks noChangeShapeType="1"/>
          </p:cNvSpPr>
          <p:nvPr/>
        </p:nvSpPr>
        <p:spPr bwMode="auto">
          <a:xfrm flipH="1">
            <a:off x="4777687" y="4857760"/>
            <a:ext cx="2643207" cy="0"/>
          </a:xfrm>
          <a:prstGeom prst="line">
            <a:avLst/>
          </a:prstGeom>
          <a:noFill/>
          <a:ln w="1270">
            <a:solidFill>
              <a:schemeClr val="tx1"/>
            </a:solidFill>
            <a:prstDash val="lgDash"/>
            <a:round/>
            <a:headEnd/>
            <a:tailEnd/>
          </a:ln>
        </p:spPr>
        <p:txBody>
          <a:bodyPr/>
          <a:lstStyle/>
          <a:p>
            <a:endParaRPr lang="ru-RU"/>
          </a:p>
        </p:txBody>
      </p:sp>
      <p:cxnSp>
        <p:nvCxnSpPr>
          <p:cNvPr id="25" name="Прямая со стрелкой 24"/>
          <p:cNvCxnSpPr/>
          <p:nvPr/>
        </p:nvCxnSpPr>
        <p:spPr>
          <a:xfrm rot="10800000" flipV="1">
            <a:off x="7286644" y="4286256"/>
            <a:ext cx="357190"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10800000">
            <a:off x="7358083" y="4500570"/>
            <a:ext cx="285752"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53"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par>
                          <p:cTn id="47" fill="hold">
                            <p:stCondLst>
                              <p:cond delay="1000"/>
                            </p:stCondLst>
                            <p:childTnLst>
                              <p:par>
                                <p:cTn id="48" presetID="53"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200"/>
                                        <p:tgtEl>
                                          <p:spTgt spid="1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200"/>
                                        <p:tgtEl>
                                          <p:spTgt spid="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200"/>
                                        <p:tgtEl>
                                          <p:spTgt spid="23"/>
                                        </p:tgtEl>
                                      </p:cBhvr>
                                    </p:animEffect>
                                  </p:childTnLst>
                                </p:cTn>
                              </p:par>
                            </p:childTnLst>
                          </p:cTn>
                        </p:par>
                        <p:par>
                          <p:cTn id="63" fill="hold">
                            <p:stCondLst>
                              <p:cond delay="1700"/>
                            </p:stCondLst>
                            <p:childTnLst>
                              <p:par>
                                <p:cTn id="64" presetID="53"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22" presetClass="entr" presetSubtype="2"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right)">
                                      <p:cBhvr>
                                        <p:cTn id="71" dur="500"/>
                                        <p:tgtEl>
                                          <p:spTgt spid="25"/>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par>
                                <p:cTn id="77" presetID="22" presetClass="entr" presetSubtype="2"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right)">
                                      <p:cBhvr>
                                        <p:cTn id="79" dur="500"/>
                                        <p:tgtEl>
                                          <p:spTgt spid="26"/>
                                        </p:tgtEl>
                                      </p:cBhvr>
                                    </p:animEffect>
                                  </p:childTnLst>
                                </p:cTn>
                              </p:par>
                            </p:childTnLst>
                          </p:cTn>
                        </p:par>
                        <p:par>
                          <p:cTn id="80" fill="hold">
                            <p:stCondLst>
                              <p:cond delay="2700"/>
                            </p:stCondLst>
                            <p:childTnLst>
                              <p:par>
                                <p:cTn id="81" presetID="22" presetClass="entr" presetSubtype="8"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left)">
                                      <p:cBhvr>
                                        <p:cTn id="83" dur="500"/>
                                        <p:tgtEl>
                                          <p:spTgt spid="14"/>
                                        </p:tgtEl>
                                      </p:cBhvr>
                                    </p:animEffect>
                                  </p:childTnLst>
                                </p:cTn>
                              </p:par>
                            </p:childTnLst>
                          </p:cTn>
                        </p:par>
                        <p:par>
                          <p:cTn id="84" fill="hold">
                            <p:stCondLst>
                              <p:cond delay="3200"/>
                            </p:stCondLst>
                            <p:childTnLst>
                              <p:par>
                                <p:cTn id="85" presetID="22" presetClass="entr" presetSubtype="8"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left)">
                                      <p:cBhvr>
                                        <p:cTn id="87" dur="10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nodeType="clickEffect">
                                  <p:stCondLst>
                                    <p:cond delay="0"/>
                                  </p:stCondLst>
                                  <p:childTnLst>
                                    <p:set>
                                      <p:cBhvr>
                                        <p:cTn id="91" dur="1" fill="hold">
                                          <p:stCondLst>
                                            <p:cond delay="0"/>
                                          </p:stCondLst>
                                        </p:cTn>
                                        <p:tgtEl>
                                          <p:spTgt spid="3">
                                            <p:txEl>
                                              <p:pRg st="10" end="10"/>
                                            </p:txEl>
                                          </p:spTgt>
                                        </p:tgtEl>
                                        <p:attrNameLst>
                                          <p:attrName>style.visibility</p:attrName>
                                        </p:attrNameLst>
                                      </p:cBhvr>
                                      <p:to>
                                        <p:strVal val="visible"/>
                                      </p:to>
                                    </p:set>
                                    <p:animEffect transition="in" filter="slide(fromBottom)">
                                      <p:cBhvr>
                                        <p:cTn id="92" dur="500"/>
                                        <p:tgtEl>
                                          <p:spTgt spid="3">
                                            <p:txEl>
                                              <p:pRg st="10" end="10"/>
                                            </p:txEl>
                                          </p:spTgt>
                                        </p:tgtEl>
                                      </p:cBhvr>
                                    </p:animEffect>
                                  </p:childTnLst>
                                </p:cTn>
                              </p:par>
                            </p:childTnLst>
                          </p:cTn>
                        </p:par>
                        <p:par>
                          <p:cTn id="93" fill="hold">
                            <p:stCondLst>
                              <p:cond delay="500"/>
                            </p:stCondLst>
                            <p:childTnLst>
                              <p:par>
                                <p:cTn id="94" presetID="12" presetClass="entr" presetSubtype="4" fill="hold" nodeType="afterEffect">
                                  <p:stCondLst>
                                    <p:cond delay="0"/>
                                  </p:stCondLst>
                                  <p:childTnLst>
                                    <p:set>
                                      <p:cBhvr>
                                        <p:cTn id="95" dur="1" fill="hold">
                                          <p:stCondLst>
                                            <p:cond delay="0"/>
                                          </p:stCondLst>
                                        </p:cTn>
                                        <p:tgtEl>
                                          <p:spTgt spid="3">
                                            <p:txEl>
                                              <p:pRg st="11" end="11"/>
                                            </p:txEl>
                                          </p:spTgt>
                                        </p:tgtEl>
                                        <p:attrNameLst>
                                          <p:attrName>style.visibility</p:attrName>
                                        </p:attrNameLst>
                                      </p:cBhvr>
                                      <p:to>
                                        <p:strVal val="visible"/>
                                      </p:to>
                                    </p:set>
                                    <p:animEffect transition="in" filter="slide(fromBottom)">
                                      <p:cBhvr>
                                        <p:cTn id="96" dur="500"/>
                                        <p:tgtEl>
                                          <p:spTgt spid="3">
                                            <p:txEl>
                                              <p:pRg st="11" end="11"/>
                                            </p:txEl>
                                          </p:spTgt>
                                        </p:tgtEl>
                                      </p:cBhvr>
                                    </p:animEffect>
                                  </p:childTnLst>
                                </p:cTn>
                              </p:par>
                            </p:childTnLst>
                          </p:cTn>
                        </p:par>
                        <p:par>
                          <p:cTn id="97" fill="hold">
                            <p:stCondLst>
                              <p:cond delay="1000"/>
                            </p:stCondLst>
                            <p:childTnLst>
                              <p:par>
                                <p:cTn id="98" presetID="12" presetClass="entr" presetSubtype="4" fill="hold" nodeType="afterEffect">
                                  <p:stCondLst>
                                    <p:cond delay="0"/>
                                  </p:stCondLst>
                                  <p:childTnLst>
                                    <p:set>
                                      <p:cBhvr>
                                        <p:cTn id="99" dur="1" fill="hold">
                                          <p:stCondLst>
                                            <p:cond delay="0"/>
                                          </p:stCondLst>
                                        </p:cTn>
                                        <p:tgtEl>
                                          <p:spTgt spid="3">
                                            <p:txEl>
                                              <p:pRg st="12" end="12"/>
                                            </p:txEl>
                                          </p:spTgt>
                                        </p:tgtEl>
                                        <p:attrNameLst>
                                          <p:attrName>style.visibility</p:attrName>
                                        </p:attrNameLst>
                                      </p:cBhvr>
                                      <p:to>
                                        <p:strVal val="visible"/>
                                      </p:to>
                                    </p:set>
                                    <p:animEffect transition="in" filter="slide(fromBottom)">
                                      <p:cBhvr>
                                        <p:cTn id="10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2" grpId="0" animBg="1"/>
      <p:bldP spid="13" grpId="0" animBg="1"/>
      <p:bldP spid="14" grpId="0" animBg="1"/>
      <p:bldP spid="15" grpId="0" animBg="1"/>
      <p:bldP spid="19" grpId="0" animBg="1"/>
      <p:bldP spid="20" grpId="0" animBg="1"/>
      <p:bldP spid="21" grpId="0"/>
      <p:bldP spid="22" grpId="0"/>
      <p:bldP spid="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 –</a:t>
            </a:r>
            <a:r>
              <a:rPr lang="ru-RU" dirty="0" smtClean="0"/>
              <a:t> тестирование библиотек</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54</a:t>
            </a:fld>
            <a:endParaRPr lang="ru-RU"/>
          </a:p>
        </p:txBody>
      </p:sp>
      <p:graphicFrame>
        <p:nvGraphicFramePr>
          <p:cNvPr id="4" name="Таблица 5"/>
          <p:cNvGraphicFramePr>
            <a:graphicFrameLocks noGrp="1"/>
          </p:cNvGraphicFramePr>
          <p:nvPr/>
        </p:nvGraphicFramePr>
        <p:xfrm>
          <a:off x="446031" y="1858941"/>
          <a:ext cx="7996344" cy="3962400"/>
        </p:xfrm>
        <a:graphic>
          <a:graphicData uri="http://schemas.openxmlformats.org/drawingml/2006/table">
            <a:tbl>
              <a:tblPr firstRow="1" bandRow="1">
                <a:tableStyleId>{5C22544A-7EE6-4342-B048-85BDC9FD1C3A}</a:tableStyleId>
              </a:tblPr>
              <a:tblGrid>
                <a:gridCol w="1168414"/>
                <a:gridCol w="2154267"/>
                <a:gridCol w="2674577"/>
                <a:gridCol w="1999086"/>
              </a:tblGrid>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ID</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2000" b="0" i="0" u="none" strike="noStrike" cap="none" normalizeH="0" baseline="0" dirty="0" smtClean="0">
                          <a:ln>
                            <a:noFill/>
                          </a:ln>
                          <a:solidFill>
                            <a:schemeClr val="tx2"/>
                          </a:solidFill>
                          <a:effectLst/>
                          <a:latin typeface="Arial" charset="0"/>
                        </a:rPr>
                        <a:t>Процессор</a:t>
                      </a:r>
                    </a:p>
                  </a:txBody>
                  <a:tcPr horzOverflow="overflow">
                    <a:lnT w="2857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2000" b="0" i="0" u="none" strike="noStrike" cap="none" normalizeH="0" baseline="0" dirty="0" err="1" smtClean="0">
                          <a:ln>
                            <a:noFill/>
                          </a:ln>
                          <a:solidFill>
                            <a:schemeClr val="tx2"/>
                          </a:solidFill>
                          <a:effectLst/>
                          <a:latin typeface="Arial" charset="0"/>
                        </a:rPr>
                        <a:t>Бибилиотека</a:t>
                      </a:r>
                      <a:endParaRPr kumimoji="0" lang="ru-RU" sz="2000" b="0" i="0" u="none" strike="noStrike" cap="none" normalizeH="0" baseline="0" dirty="0" smtClean="0">
                        <a:ln>
                          <a:noFill/>
                        </a:ln>
                        <a:solidFill>
                          <a:schemeClr val="tx2"/>
                        </a:solidFill>
                        <a:effectLst/>
                        <a:latin typeface="Arial" charset="0"/>
                      </a:endParaRPr>
                    </a:p>
                  </a:txBody>
                  <a:tcPr horzOverflow="overflow">
                    <a:lnT w="2857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2000" b="0" i="0" u="none" strike="noStrike" cap="none" normalizeH="0" baseline="0" dirty="0" smtClean="0">
                          <a:ln>
                            <a:noFill/>
                          </a:ln>
                          <a:solidFill>
                            <a:schemeClr val="tx2"/>
                          </a:solidFill>
                          <a:effectLst/>
                          <a:latin typeface="Arial" charset="0"/>
                        </a:rPr>
                        <a:t>ОС</a:t>
                      </a:r>
                    </a:p>
                  </a:txBody>
                  <a:tcPr horzOverflow="overflow">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r>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x86</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i686</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2"/>
                          </a:solidFill>
                          <a:effectLst/>
                          <a:latin typeface="Arial" charset="0"/>
                        </a:rPr>
                        <a:t>glibc</a:t>
                      </a:r>
                      <a:r>
                        <a:rPr kumimoji="0" lang="en-US" sz="2000" b="0" i="0" u="none" strike="noStrike" cap="none" normalizeH="0" baseline="0" dirty="0" smtClean="0">
                          <a:ln>
                            <a:noFill/>
                          </a:ln>
                          <a:solidFill>
                            <a:schemeClr val="tx2"/>
                          </a:solidFill>
                          <a:effectLst/>
                          <a:latin typeface="Arial" charset="0"/>
                        </a:rPr>
                        <a:t> 2.5</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Linux Fedora</a:t>
                      </a:r>
                      <a:endParaRPr kumimoji="0" lang="ru-RU" sz="2000" b="0" i="0" u="none" strike="noStrike" cap="none" normalizeH="0" baseline="0" dirty="0" smtClean="0">
                        <a:ln>
                          <a:noFill/>
                        </a:ln>
                        <a:solidFill>
                          <a:schemeClr val="tx2"/>
                        </a:solidFill>
                        <a:effectLst/>
                        <a:latin typeface="Arial" charset="0"/>
                      </a:endParaRPr>
                    </a:p>
                  </a:txBody>
                  <a:tcPr horzOverflow="overflow">
                    <a:lnR w="28575" cap="flat" cmpd="sng" algn="ctr">
                      <a:solidFill>
                        <a:schemeClr val="tx2"/>
                      </a:solidFill>
                      <a:prstDash val="solid"/>
                      <a:round/>
                      <a:headEnd type="none" w="med" len="med"/>
                      <a:tailEnd type="none" w="med" len="med"/>
                    </a:lnR>
                  </a:tcPr>
                </a:tc>
              </a:tr>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ia64</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ia64</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2"/>
                          </a:solidFill>
                          <a:effectLst/>
                          <a:latin typeface="Arial" charset="0"/>
                        </a:rPr>
                        <a:t>glibc</a:t>
                      </a:r>
                      <a:r>
                        <a:rPr kumimoji="0" lang="en-US" sz="2000" b="0" i="0" u="none" strike="noStrike" cap="none" normalizeH="0" baseline="0" dirty="0" smtClean="0">
                          <a:ln>
                            <a:noFill/>
                          </a:ln>
                          <a:solidFill>
                            <a:schemeClr val="tx2"/>
                          </a:solidFill>
                          <a:effectLst/>
                          <a:latin typeface="Arial" charset="0"/>
                        </a:rPr>
                        <a:t> 2.4</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Linux </a:t>
                      </a:r>
                      <a:r>
                        <a:rPr kumimoji="0" lang="en-US" sz="2000" b="0" i="0" u="none" strike="noStrike" cap="none" normalizeH="0" baseline="0" dirty="0" err="1" smtClean="0">
                          <a:ln>
                            <a:noFill/>
                          </a:ln>
                          <a:solidFill>
                            <a:schemeClr val="tx2"/>
                          </a:solidFill>
                          <a:effectLst/>
                          <a:latin typeface="Arial" charset="0"/>
                        </a:rPr>
                        <a:t>Debian</a:t>
                      </a:r>
                      <a:endParaRPr kumimoji="0" lang="ru-RU" sz="2000" b="0" i="0" u="none" strike="noStrike" cap="none" normalizeH="0" baseline="0" dirty="0" smtClean="0">
                        <a:ln>
                          <a:noFill/>
                        </a:ln>
                        <a:solidFill>
                          <a:schemeClr val="tx2"/>
                        </a:solidFill>
                        <a:effectLst/>
                        <a:latin typeface="Arial" charset="0"/>
                      </a:endParaRPr>
                    </a:p>
                  </a:txBody>
                  <a:tcPr horzOverflow="overflow">
                    <a:lnR w="28575" cap="flat" cmpd="sng" algn="ctr">
                      <a:solidFill>
                        <a:schemeClr val="tx2"/>
                      </a:solidFill>
                      <a:prstDash val="solid"/>
                      <a:round/>
                      <a:headEnd type="none" w="med" len="med"/>
                      <a:tailEnd type="none" w="med" len="med"/>
                    </a:lnR>
                  </a:tcPr>
                </a:tc>
              </a:tr>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x86_64</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x86_64</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2"/>
                          </a:solidFill>
                          <a:effectLst/>
                          <a:latin typeface="Arial" charset="0"/>
                        </a:rPr>
                        <a:t>glibc</a:t>
                      </a:r>
                      <a:r>
                        <a:rPr kumimoji="0" lang="en-US" sz="2000" b="0" i="0" u="none" strike="noStrike" cap="none" normalizeH="0" baseline="0" dirty="0" smtClean="0">
                          <a:ln>
                            <a:noFill/>
                          </a:ln>
                          <a:solidFill>
                            <a:schemeClr val="tx2"/>
                          </a:solidFill>
                          <a:effectLst/>
                          <a:latin typeface="Arial" charset="0"/>
                        </a:rPr>
                        <a:t> 2.3.4</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Linux RHEL</a:t>
                      </a:r>
                      <a:endParaRPr kumimoji="0" lang="ru-RU" sz="2000" b="0" i="0" u="none" strike="noStrike" cap="none" normalizeH="0" baseline="0" dirty="0" smtClean="0">
                        <a:ln>
                          <a:noFill/>
                        </a:ln>
                        <a:solidFill>
                          <a:schemeClr val="tx2"/>
                        </a:solidFill>
                        <a:effectLst/>
                        <a:latin typeface="Arial" charset="0"/>
                      </a:endParaRPr>
                    </a:p>
                  </a:txBody>
                  <a:tcPr horzOverflow="overflow">
                    <a:lnR w="28575" cap="flat" cmpd="sng" algn="ctr">
                      <a:solidFill>
                        <a:schemeClr val="tx2"/>
                      </a:solidFill>
                      <a:prstDash val="solid"/>
                      <a:round/>
                      <a:headEnd type="none" w="med" len="med"/>
                      <a:tailEnd type="none" w="med" len="med"/>
                    </a:lnR>
                  </a:tcPr>
                </a:tc>
              </a:tr>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s390</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s390</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2"/>
                          </a:solidFill>
                          <a:effectLst/>
                          <a:latin typeface="Arial" charset="0"/>
                        </a:rPr>
                        <a:t>glibc</a:t>
                      </a:r>
                      <a:r>
                        <a:rPr kumimoji="0" lang="en-US" sz="2000" b="0" i="0" u="none" strike="noStrike" cap="none" normalizeH="0" baseline="0" dirty="0" smtClean="0">
                          <a:ln>
                            <a:noFill/>
                          </a:ln>
                          <a:solidFill>
                            <a:schemeClr val="tx2"/>
                          </a:solidFill>
                          <a:effectLst/>
                          <a:latin typeface="Arial" charset="0"/>
                        </a:rPr>
                        <a:t> 2.4</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Linux </a:t>
                      </a:r>
                      <a:r>
                        <a:rPr kumimoji="0" lang="en-US" sz="2000" b="0" i="0" u="none" strike="noStrike" cap="none" normalizeH="0" baseline="0" dirty="0" err="1" smtClean="0">
                          <a:ln>
                            <a:noFill/>
                          </a:ln>
                          <a:solidFill>
                            <a:schemeClr val="tx2"/>
                          </a:solidFill>
                          <a:effectLst/>
                          <a:latin typeface="Arial" charset="0"/>
                        </a:rPr>
                        <a:t>Debian</a:t>
                      </a:r>
                      <a:endParaRPr kumimoji="0" lang="ru-RU" sz="2000" b="0" i="0" u="none" strike="noStrike" cap="none" normalizeH="0" baseline="0" dirty="0" smtClean="0">
                        <a:ln>
                          <a:noFill/>
                        </a:ln>
                        <a:solidFill>
                          <a:schemeClr val="tx2"/>
                        </a:solidFill>
                        <a:effectLst/>
                        <a:latin typeface="Arial" charset="0"/>
                      </a:endParaRPr>
                    </a:p>
                  </a:txBody>
                  <a:tcPr horzOverflow="overflow">
                    <a:lnR w="28575" cap="flat" cmpd="sng" algn="ctr">
                      <a:solidFill>
                        <a:schemeClr val="tx2"/>
                      </a:solidFill>
                      <a:prstDash val="solid"/>
                      <a:round/>
                      <a:headEnd type="none" w="med" len="med"/>
                      <a:tailEnd type="none" w="med" len="med"/>
                    </a:lnR>
                  </a:tcPr>
                </a:tc>
              </a:tr>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ppc64</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ppc64</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2"/>
                          </a:solidFill>
                          <a:effectLst/>
                          <a:latin typeface="Arial" charset="0"/>
                        </a:rPr>
                        <a:t>glibc</a:t>
                      </a:r>
                      <a:r>
                        <a:rPr kumimoji="0" lang="en-US" sz="2000" b="0" i="0" u="none" strike="noStrike" cap="none" normalizeH="0" baseline="0" dirty="0" smtClean="0">
                          <a:ln>
                            <a:noFill/>
                          </a:ln>
                          <a:solidFill>
                            <a:schemeClr val="tx2"/>
                          </a:solidFill>
                          <a:effectLst/>
                          <a:latin typeface="Arial" charset="0"/>
                        </a:rPr>
                        <a:t> 2.7</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Linux </a:t>
                      </a:r>
                      <a:r>
                        <a:rPr kumimoji="0" lang="en-US" sz="2000" b="0" i="0" u="none" strike="noStrike" cap="none" normalizeH="0" baseline="0" dirty="0" err="1" smtClean="0">
                          <a:ln>
                            <a:noFill/>
                          </a:ln>
                          <a:solidFill>
                            <a:schemeClr val="tx2"/>
                          </a:solidFill>
                          <a:effectLst/>
                          <a:latin typeface="Arial" charset="0"/>
                        </a:rPr>
                        <a:t>Debian</a:t>
                      </a:r>
                      <a:endParaRPr kumimoji="0" lang="ru-RU" sz="2000" b="0" i="0" u="none" strike="noStrike" cap="none" normalizeH="0" baseline="0" dirty="0" smtClean="0">
                        <a:ln>
                          <a:noFill/>
                        </a:ln>
                        <a:solidFill>
                          <a:schemeClr val="tx2"/>
                        </a:solidFill>
                        <a:effectLst/>
                        <a:latin typeface="Arial" charset="0"/>
                      </a:endParaRPr>
                    </a:p>
                  </a:txBody>
                  <a:tcPr horzOverflow="overflow">
                    <a:lnR w="28575" cap="flat" cmpd="sng" algn="ctr">
                      <a:solidFill>
                        <a:schemeClr val="tx2"/>
                      </a:solidFill>
                      <a:prstDash val="solid"/>
                      <a:round/>
                      <a:headEnd type="none" w="med" len="med"/>
                      <a:tailEnd type="none" w="med" len="med"/>
                    </a:lnR>
                  </a:tcPr>
                </a:tc>
              </a:tr>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ppc32</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2"/>
                          </a:solidFill>
                          <a:effectLst/>
                          <a:latin typeface="Arial" charset="0"/>
                        </a:rPr>
                        <a:t>ppc32</a:t>
                      </a:r>
                      <a:endParaRPr kumimoji="0" lang="ru-RU" sz="2000" b="0" i="0" u="none" strike="noStrike" cap="none" normalizeH="0" baseline="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2"/>
                          </a:solidFill>
                          <a:effectLst/>
                          <a:latin typeface="Arial" charset="0"/>
                        </a:rPr>
                        <a:t>glibc</a:t>
                      </a:r>
                      <a:r>
                        <a:rPr kumimoji="0" lang="en-US" sz="2000" b="0" i="0" u="none" strike="noStrike" cap="none" normalizeH="0" baseline="0" dirty="0" smtClean="0">
                          <a:ln>
                            <a:noFill/>
                          </a:ln>
                          <a:solidFill>
                            <a:schemeClr val="tx2"/>
                          </a:solidFill>
                          <a:effectLst/>
                          <a:latin typeface="Arial" charset="0"/>
                        </a:rPr>
                        <a:t> 2.3.5</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Linux SLES</a:t>
                      </a:r>
                      <a:endParaRPr kumimoji="0" lang="ru-RU" sz="2000" b="0" i="0" u="none" strike="noStrike" cap="none" normalizeH="0" baseline="0" dirty="0" smtClean="0">
                        <a:ln>
                          <a:noFill/>
                        </a:ln>
                        <a:solidFill>
                          <a:schemeClr val="tx2"/>
                        </a:solidFill>
                        <a:effectLst/>
                        <a:latin typeface="Arial" charset="0"/>
                      </a:endParaRPr>
                    </a:p>
                  </a:txBody>
                  <a:tcPr horzOverflow="overflow">
                    <a:lnR w="28575" cap="flat" cmpd="sng" algn="ctr">
                      <a:solidFill>
                        <a:schemeClr val="tx2"/>
                      </a:solidFill>
                      <a:prstDash val="solid"/>
                      <a:round/>
                      <a:headEnd type="none" w="med" len="med"/>
                      <a:tailEnd type="none" w="med" len="med"/>
                    </a:lnR>
                  </a:tcPr>
                </a:tc>
              </a:tr>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2"/>
                          </a:solidFill>
                          <a:effectLst/>
                          <a:latin typeface="Arial" charset="0"/>
                        </a:rPr>
                        <a:t>sparc</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err="1" smtClean="0">
                          <a:ln>
                            <a:noFill/>
                          </a:ln>
                          <a:solidFill>
                            <a:schemeClr val="tx2"/>
                          </a:solidFill>
                          <a:effectLst/>
                          <a:latin typeface="Arial" charset="0"/>
                        </a:rPr>
                        <a:t>UltraSparc</a:t>
                      </a:r>
                      <a:r>
                        <a:rPr kumimoji="0" lang="en-US" sz="2000" b="0" i="0" u="none" strike="noStrike" cap="none" normalizeH="0" baseline="0" dirty="0" smtClean="0">
                          <a:ln>
                            <a:noFill/>
                          </a:ln>
                          <a:solidFill>
                            <a:schemeClr val="tx2"/>
                          </a:solidFill>
                          <a:effectLst/>
                          <a:latin typeface="Arial" charset="0"/>
                        </a:rPr>
                        <a:t> III</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Solaris </a:t>
                      </a:r>
                      <a:r>
                        <a:rPr kumimoji="0" lang="en-US" sz="2000" b="0" i="0" u="none" strike="noStrike" cap="none" normalizeH="0" baseline="0" dirty="0" err="1" smtClean="0">
                          <a:ln>
                            <a:noFill/>
                          </a:ln>
                          <a:solidFill>
                            <a:schemeClr val="tx2"/>
                          </a:solidFill>
                          <a:effectLst/>
                          <a:latin typeface="Arial" charset="0"/>
                        </a:rPr>
                        <a:t>libc</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Solaris 10</a:t>
                      </a:r>
                      <a:endParaRPr kumimoji="0" lang="ru-RU" sz="2000" b="0" i="0" u="none" strike="noStrike" cap="none" normalizeH="0" baseline="0" dirty="0" smtClean="0">
                        <a:ln>
                          <a:noFill/>
                        </a:ln>
                        <a:solidFill>
                          <a:schemeClr val="tx2"/>
                        </a:solidFill>
                        <a:effectLst/>
                        <a:latin typeface="Arial" charset="0"/>
                      </a:endParaRPr>
                    </a:p>
                  </a:txBody>
                  <a:tcPr horzOverflow="overflow">
                    <a:lnR w="28575" cap="flat" cmpd="sng" algn="ctr">
                      <a:solidFill>
                        <a:schemeClr val="tx2"/>
                      </a:solidFill>
                      <a:prstDash val="solid"/>
                      <a:round/>
                      <a:headEnd type="none" w="med" len="med"/>
                      <a:tailEnd type="none" w="med" len="med"/>
                    </a:lnR>
                  </a:tcPr>
                </a:tc>
              </a:tr>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VC8</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sz="2000" b="0" i="0" u="none" strike="noStrike" cap="none" normalizeH="0" baseline="0" dirty="0" smtClean="0">
                          <a:ln>
                            <a:noFill/>
                          </a:ln>
                          <a:solidFill>
                            <a:schemeClr val="tx2"/>
                          </a:solidFill>
                          <a:effectLst/>
                          <a:latin typeface="Arial" charset="0"/>
                        </a:rPr>
                        <a:t>x86_64</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MS Visual C 2005 </a:t>
                      </a:r>
                      <a:endParaRPr kumimoji="0" lang="ru-RU" sz="2000" b="0" i="0" u="none" strike="noStrike" cap="none" normalizeH="0" baseline="0" dirty="0" smtClean="0">
                        <a:ln>
                          <a:noFill/>
                        </a:ln>
                        <a:solidFill>
                          <a:schemeClr val="tx2"/>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Windows XP</a:t>
                      </a:r>
                      <a:endParaRPr kumimoji="0" lang="ru-RU" sz="2000" b="0" i="0" u="none" strike="noStrike" cap="none" normalizeH="0" baseline="0" dirty="0" smtClean="0">
                        <a:ln>
                          <a:noFill/>
                        </a:ln>
                        <a:solidFill>
                          <a:schemeClr val="tx2"/>
                        </a:solidFill>
                        <a:effectLst/>
                        <a:latin typeface="Arial" charset="0"/>
                      </a:endParaRPr>
                    </a:p>
                  </a:txBody>
                  <a:tcPr horzOverflow="overflow">
                    <a:lnR w="28575" cap="flat" cmpd="sng" algn="ctr">
                      <a:solidFill>
                        <a:schemeClr val="tx2"/>
                      </a:solidFill>
                      <a:prstDash val="solid"/>
                      <a:round/>
                      <a:headEnd type="none" w="med" len="med"/>
                      <a:tailEnd type="none" w="med" len="med"/>
                    </a:lnR>
                  </a:tcPr>
                </a:tc>
              </a:tr>
              <a:tr h="3708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VC6</a:t>
                      </a:r>
                      <a:endParaRPr kumimoji="0" lang="ru-RU"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i686</a:t>
                      </a:r>
                      <a:endParaRPr kumimoji="0" lang="ru-RU" sz="2000" b="0" i="0" u="none" strike="noStrike" cap="none" normalizeH="0" baseline="0" dirty="0" smtClean="0">
                        <a:ln>
                          <a:noFill/>
                        </a:ln>
                        <a:solidFill>
                          <a:schemeClr val="tx2"/>
                        </a:solidFill>
                        <a:effectLst/>
                        <a:latin typeface="Arial" charset="0"/>
                      </a:endParaRPr>
                    </a:p>
                  </a:txBody>
                  <a:tcPr horzOverflow="overflow">
                    <a:lnB w="2857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MS Visual C 6.0</a:t>
                      </a:r>
                      <a:endParaRPr kumimoji="0" lang="ru-RU" sz="2000" b="0" i="0" u="none" strike="noStrike" cap="none" normalizeH="0" baseline="0" dirty="0" smtClean="0">
                        <a:ln>
                          <a:noFill/>
                        </a:ln>
                        <a:solidFill>
                          <a:schemeClr val="tx2"/>
                        </a:solidFill>
                        <a:effectLst/>
                        <a:latin typeface="Arial" charset="0"/>
                      </a:endParaRPr>
                    </a:p>
                  </a:txBody>
                  <a:tcPr horzOverflow="overflow">
                    <a:lnB w="2857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Windows XP</a:t>
                      </a:r>
                      <a:endParaRPr kumimoji="0" lang="ru-RU" sz="2000" b="0" i="0" u="none" strike="noStrike" cap="none" normalizeH="0" baseline="0" dirty="0" smtClean="0">
                        <a:ln>
                          <a:noFill/>
                        </a:ln>
                        <a:solidFill>
                          <a:schemeClr val="tx2"/>
                        </a:solidFill>
                        <a:effectLst/>
                        <a:latin typeface="Arial" charset="0"/>
                      </a:endParaRPr>
                    </a:p>
                  </a:txBody>
                  <a:tcPr horzOverflow="overflow">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VI –</a:t>
            </a:r>
            <a:r>
              <a:rPr lang="ru-RU" dirty="0" smtClean="0"/>
              <a:t> Результаты тестов</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55</a:t>
            </a:fld>
            <a:endParaRPr lang="ru-RU"/>
          </a:p>
        </p:txBody>
      </p:sp>
      <p:graphicFrame>
        <p:nvGraphicFramePr>
          <p:cNvPr id="4" name="Объект 4"/>
          <p:cNvGraphicFramePr>
            <a:graphicFrameLocks noChangeAspect="1"/>
          </p:cNvGraphicFramePr>
          <p:nvPr/>
        </p:nvGraphicFramePr>
        <p:xfrm>
          <a:off x="225425" y="1676400"/>
          <a:ext cx="8077200" cy="3857625"/>
        </p:xfrm>
        <a:graphic>
          <a:graphicData uri="http://schemas.openxmlformats.org/presentationml/2006/ole">
            <p:oleObj spid="_x0000_s18434" name="Worksheet" r:id="rId3" imgW="8077281" imgH="3857549" progId="Excel.Sheet.8">
              <p:embed/>
            </p:oleObj>
          </a:graphicData>
        </a:graphic>
      </p:graphicFrame>
      <p:sp>
        <p:nvSpPr>
          <p:cNvPr id="5" name="Скругленная прямоугольная выноска 5"/>
          <p:cNvSpPr/>
          <p:nvPr/>
        </p:nvSpPr>
        <p:spPr>
          <a:xfrm>
            <a:off x="263466" y="1201707"/>
            <a:ext cx="2957553" cy="365130"/>
          </a:xfrm>
          <a:prstGeom prst="wedgeRoundRectCallout">
            <a:avLst>
              <a:gd name="adj1" fmla="val 22793"/>
              <a:gd name="adj2" fmla="val 26866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err="1" smtClean="0">
                <a:solidFill>
                  <a:schemeClr val="tx1"/>
                </a:solidFill>
              </a:rPr>
              <a:t>rint</a:t>
            </a:r>
            <a:r>
              <a:rPr lang="en-US" b="0" dirty="0" smtClean="0">
                <a:solidFill>
                  <a:schemeClr val="tx1"/>
                </a:solidFill>
              </a:rPr>
              <a:t>(262144.25)↑ = 262144</a:t>
            </a:r>
            <a:endParaRPr lang="ru-RU" b="0" dirty="0">
              <a:solidFill>
                <a:schemeClr val="tx1"/>
              </a:solidFill>
            </a:endParaRPr>
          </a:p>
        </p:txBody>
      </p:sp>
      <p:sp>
        <p:nvSpPr>
          <p:cNvPr id="6" name="Прямоугольник 6"/>
          <p:cNvSpPr/>
          <p:nvPr/>
        </p:nvSpPr>
        <p:spPr>
          <a:xfrm>
            <a:off x="226953" y="5729319"/>
            <a:ext cx="401643" cy="182565"/>
          </a:xfrm>
          <a:prstGeom prst="rect">
            <a:avLst/>
          </a:prstGeom>
          <a:solidFill>
            <a:srgbClr val="00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7" name="TextBox 6"/>
          <p:cNvSpPr txBox="1"/>
          <p:nvPr/>
        </p:nvSpPr>
        <p:spPr>
          <a:xfrm>
            <a:off x="628597" y="5646356"/>
            <a:ext cx="839799"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Exact</a:t>
            </a:r>
            <a:endParaRPr lang="ru-RU" sz="1600" b="0" dirty="0">
              <a:solidFill>
                <a:schemeClr val="tx2"/>
              </a:solidFill>
              <a:latin typeface="Arial" pitchFamily="34" charset="0"/>
              <a:cs typeface="Arial" pitchFamily="34" charset="0"/>
            </a:endParaRPr>
          </a:p>
        </p:txBody>
      </p:sp>
      <p:sp>
        <p:nvSpPr>
          <p:cNvPr id="8" name="Прямоугольник 8"/>
          <p:cNvSpPr/>
          <p:nvPr/>
        </p:nvSpPr>
        <p:spPr>
          <a:xfrm>
            <a:off x="226953" y="6031360"/>
            <a:ext cx="401643" cy="182565"/>
          </a:xfrm>
          <a:prstGeom prst="rect">
            <a:avLst/>
          </a:prstGeom>
          <a:solidFill>
            <a:srgbClr val="99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9" name="TextBox 8"/>
          <p:cNvSpPr txBox="1"/>
          <p:nvPr/>
        </p:nvSpPr>
        <p:spPr>
          <a:xfrm>
            <a:off x="628596" y="5948397"/>
            <a:ext cx="1314468"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1 </a:t>
            </a:r>
            <a:r>
              <a:rPr lang="en-US" sz="1600" b="0" dirty="0" err="1" smtClean="0">
                <a:solidFill>
                  <a:schemeClr val="tx2"/>
                </a:solidFill>
                <a:latin typeface="Arial" pitchFamily="34" charset="0"/>
                <a:cs typeface="Arial" pitchFamily="34" charset="0"/>
              </a:rPr>
              <a:t>ulp</a:t>
            </a:r>
            <a:r>
              <a:rPr lang="en-US" sz="1600" b="0" dirty="0" smtClean="0">
                <a:solidFill>
                  <a:schemeClr val="tx2"/>
                </a:solidFill>
                <a:latin typeface="Arial" pitchFamily="34" charset="0"/>
                <a:cs typeface="Arial" pitchFamily="34" charset="0"/>
              </a:rPr>
              <a:t> errors* </a:t>
            </a:r>
            <a:endParaRPr lang="ru-RU" sz="1600" b="0" dirty="0">
              <a:solidFill>
                <a:schemeClr val="tx2"/>
              </a:solidFill>
              <a:latin typeface="Arial" pitchFamily="34" charset="0"/>
              <a:cs typeface="Arial" pitchFamily="34" charset="0"/>
            </a:endParaRPr>
          </a:p>
        </p:txBody>
      </p:sp>
      <p:sp>
        <p:nvSpPr>
          <p:cNvPr id="10" name="Прямоугольник 10"/>
          <p:cNvSpPr/>
          <p:nvPr/>
        </p:nvSpPr>
        <p:spPr>
          <a:xfrm>
            <a:off x="226953" y="6323464"/>
            <a:ext cx="401643" cy="182565"/>
          </a:xfrm>
          <a:prstGeom prst="rect">
            <a:avLst/>
          </a:prstGeom>
          <a:solidFill>
            <a:srgbClr val="A1BF0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11" name="TextBox 10"/>
          <p:cNvSpPr txBox="1"/>
          <p:nvPr/>
        </p:nvSpPr>
        <p:spPr>
          <a:xfrm>
            <a:off x="628596" y="6240501"/>
            <a:ext cx="1460521"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2-5 </a:t>
            </a:r>
            <a:r>
              <a:rPr lang="en-US" sz="1600" b="0" dirty="0" err="1" smtClean="0">
                <a:solidFill>
                  <a:schemeClr val="tx2"/>
                </a:solidFill>
                <a:latin typeface="Arial" pitchFamily="34" charset="0"/>
                <a:cs typeface="Arial" pitchFamily="34" charset="0"/>
              </a:rPr>
              <a:t>ulp</a:t>
            </a:r>
            <a:r>
              <a:rPr lang="en-US" sz="1600" b="0" dirty="0" smtClean="0">
                <a:solidFill>
                  <a:schemeClr val="tx2"/>
                </a:solidFill>
                <a:latin typeface="Arial" pitchFamily="34" charset="0"/>
                <a:cs typeface="Arial" pitchFamily="34" charset="0"/>
              </a:rPr>
              <a:t> errors </a:t>
            </a:r>
            <a:endParaRPr lang="ru-RU" sz="1600" b="0" dirty="0">
              <a:solidFill>
                <a:schemeClr val="tx2"/>
              </a:solidFill>
              <a:latin typeface="Arial" pitchFamily="34" charset="0"/>
              <a:cs typeface="Arial" pitchFamily="34" charset="0"/>
            </a:endParaRPr>
          </a:p>
        </p:txBody>
      </p:sp>
      <p:sp>
        <p:nvSpPr>
          <p:cNvPr id="12" name="Прямоугольник 12"/>
          <p:cNvSpPr/>
          <p:nvPr/>
        </p:nvSpPr>
        <p:spPr>
          <a:xfrm>
            <a:off x="2016090" y="5729319"/>
            <a:ext cx="401643" cy="182565"/>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13" name="TextBox 12"/>
          <p:cNvSpPr txBox="1"/>
          <p:nvPr/>
        </p:nvSpPr>
        <p:spPr>
          <a:xfrm>
            <a:off x="2454246" y="5646356"/>
            <a:ext cx="1862164"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6-2</a:t>
            </a:r>
            <a:r>
              <a:rPr lang="en-US" sz="1600" b="0" baseline="30000" dirty="0" smtClean="0">
                <a:solidFill>
                  <a:schemeClr val="tx2"/>
                </a:solidFill>
                <a:latin typeface="Arial" pitchFamily="34" charset="0"/>
                <a:cs typeface="Arial" pitchFamily="34" charset="0"/>
              </a:rPr>
              <a:t>10</a:t>
            </a:r>
            <a:r>
              <a:rPr lang="en-US" sz="1600" b="0" dirty="0" smtClean="0">
                <a:solidFill>
                  <a:schemeClr val="tx2"/>
                </a:solidFill>
                <a:latin typeface="Arial" pitchFamily="34" charset="0"/>
                <a:cs typeface="Arial" pitchFamily="34" charset="0"/>
              </a:rPr>
              <a:t> </a:t>
            </a:r>
            <a:r>
              <a:rPr lang="en-US" sz="1600" b="0" dirty="0" err="1" smtClean="0">
                <a:solidFill>
                  <a:schemeClr val="tx2"/>
                </a:solidFill>
                <a:latin typeface="Arial" pitchFamily="34" charset="0"/>
                <a:cs typeface="Arial" pitchFamily="34" charset="0"/>
              </a:rPr>
              <a:t>ulp</a:t>
            </a:r>
            <a:r>
              <a:rPr lang="en-US" sz="1600" b="0" dirty="0" smtClean="0">
                <a:solidFill>
                  <a:schemeClr val="tx2"/>
                </a:solidFill>
                <a:latin typeface="Arial" pitchFamily="34" charset="0"/>
                <a:cs typeface="Arial" pitchFamily="34" charset="0"/>
              </a:rPr>
              <a:t> errors </a:t>
            </a:r>
            <a:endParaRPr lang="ru-RU" sz="1600" b="0" dirty="0">
              <a:solidFill>
                <a:schemeClr val="tx2"/>
              </a:solidFill>
              <a:latin typeface="Arial" pitchFamily="34" charset="0"/>
              <a:cs typeface="Arial" pitchFamily="34" charset="0"/>
            </a:endParaRPr>
          </a:p>
        </p:txBody>
      </p:sp>
      <p:sp>
        <p:nvSpPr>
          <p:cNvPr id="14" name="Прямоугольник 14"/>
          <p:cNvSpPr/>
          <p:nvPr/>
        </p:nvSpPr>
        <p:spPr>
          <a:xfrm>
            <a:off x="2016090" y="6021423"/>
            <a:ext cx="401643" cy="182565"/>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15" name="TextBox 14"/>
          <p:cNvSpPr txBox="1"/>
          <p:nvPr/>
        </p:nvSpPr>
        <p:spPr>
          <a:xfrm>
            <a:off x="2454246" y="5938460"/>
            <a:ext cx="1862164"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2</a:t>
            </a:r>
            <a:r>
              <a:rPr lang="en-US" sz="1600" b="0" baseline="30000" dirty="0" smtClean="0">
                <a:solidFill>
                  <a:schemeClr val="tx2"/>
                </a:solidFill>
                <a:latin typeface="Arial" pitchFamily="34" charset="0"/>
                <a:cs typeface="Arial" pitchFamily="34" charset="0"/>
              </a:rPr>
              <a:t>10</a:t>
            </a:r>
            <a:r>
              <a:rPr lang="en-US" sz="1600" b="0" dirty="0" smtClean="0">
                <a:solidFill>
                  <a:schemeClr val="tx2"/>
                </a:solidFill>
                <a:latin typeface="Arial" pitchFamily="34" charset="0"/>
                <a:cs typeface="Arial" pitchFamily="34" charset="0"/>
              </a:rPr>
              <a:t>-2</a:t>
            </a:r>
            <a:r>
              <a:rPr lang="en-US" sz="1600" b="0" baseline="30000" dirty="0" smtClean="0">
                <a:solidFill>
                  <a:schemeClr val="tx2"/>
                </a:solidFill>
                <a:latin typeface="Arial" pitchFamily="34" charset="0"/>
                <a:cs typeface="Arial" pitchFamily="34" charset="0"/>
              </a:rPr>
              <a:t>20</a:t>
            </a:r>
            <a:r>
              <a:rPr lang="en-US" sz="1600" b="0" dirty="0" smtClean="0">
                <a:solidFill>
                  <a:schemeClr val="tx2"/>
                </a:solidFill>
                <a:latin typeface="Arial" pitchFamily="34" charset="0"/>
                <a:cs typeface="Arial" pitchFamily="34" charset="0"/>
              </a:rPr>
              <a:t> </a:t>
            </a:r>
            <a:r>
              <a:rPr lang="en-US" sz="1600" b="0" dirty="0" err="1" smtClean="0">
                <a:solidFill>
                  <a:schemeClr val="tx2"/>
                </a:solidFill>
                <a:latin typeface="Arial" pitchFamily="34" charset="0"/>
                <a:cs typeface="Arial" pitchFamily="34" charset="0"/>
              </a:rPr>
              <a:t>ulp</a:t>
            </a:r>
            <a:r>
              <a:rPr lang="en-US" sz="1600" b="0" dirty="0" smtClean="0">
                <a:solidFill>
                  <a:schemeClr val="tx2"/>
                </a:solidFill>
                <a:latin typeface="Arial" pitchFamily="34" charset="0"/>
                <a:cs typeface="Arial" pitchFamily="34" charset="0"/>
              </a:rPr>
              <a:t> errors </a:t>
            </a:r>
            <a:endParaRPr lang="ru-RU" sz="1600" b="0" dirty="0">
              <a:solidFill>
                <a:schemeClr val="tx2"/>
              </a:solidFill>
              <a:latin typeface="Arial" pitchFamily="34" charset="0"/>
              <a:cs typeface="Arial" pitchFamily="34" charset="0"/>
            </a:endParaRPr>
          </a:p>
        </p:txBody>
      </p:sp>
      <p:sp>
        <p:nvSpPr>
          <p:cNvPr id="16" name="Прямоугольник 16"/>
          <p:cNvSpPr/>
          <p:nvPr/>
        </p:nvSpPr>
        <p:spPr>
          <a:xfrm>
            <a:off x="2016090" y="6313527"/>
            <a:ext cx="401643" cy="182565"/>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17" name="TextBox 16"/>
          <p:cNvSpPr txBox="1"/>
          <p:nvPr/>
        </p:nvSpPr>
        <p:spPr>
          <a:xfrm>
            <a:off x="2454246" y="6230564"/>
            <a:ext cx="1497034"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&gt;2</a:t>
            </a:r>
            <a:r>
              <a:rPr lang="en-US" sz="1600" b="0" baseline="30000" dirty="0" smtClean="0">
                <a:solidFill>
                  <a:schemeClr val="tx2"/>
                </a:solidFill>
                <a:latin typeface="Arial" pitchFamily="34" charset="0"/>
                <a:cs typeface="Arial" pitchFamily="34" charset="0"/>
              </a:rPr>
              <a:t>20</a:t>
            </a:r>
            <a:r>
              <a:rPr lang="en-US" sz="1600" b="0" dirty="0" smtClean="0">
                <a:solidFill>
                  <a:schemeClr val="tx2"/>
                </a:solidFill>
                <a:latin typeface="Arial" pitchFamily="34" charset="0"/>
                <a:cs typeface="Arial" pitchFamily="34" charset="0"/>
              </a:rPr>
              <a:t> </a:t>
            </a:r>
            <a:r>
              <a:rPr lang="en-US" sz="1600" b="0" dirty="0" err="1" smtClean="0">
                <a:solidFill>
                  <a:schemeClr val="tx2"/>
                </a:solidFill>
                <a:latin typeface="Arial" pitchFamily="34" charset="0"/>
                <a:cs typeface="Arial" pitchFamily="34" charset="0"/>
              </a:rPr>
              <a:t>ulp</a:t>
            </a:r>
            <a:r>
              <a:rPr lang="en-US" sz="1600" b="0" dirty="0" smtClean="0">
                <a:solidFill>
                  <a:schemeClr val="tx2"/>
                </a:solidFill>
                <a:latin typeface="Arial" pitchFamily="34" charset="0"/>
                <a:cs typeface="Arial" pitchFamily="34" charset="0"/>
              </a:rPr>
              <a:t> errors </a:t>
            </a:r>
            <a:endParaRPr lang="ru-RU" sz="1600" b="0" dirty="0">
              <a:solidFill>
                <a:schemeClr val="tx2"/>
              </a:solidFill>
              <a:latin typeface="Arial" pitchFamily="34" charset="0"/>
              <a:cs typeface="Arial" pitchFamily="34" charset="0"/>
            </a:endParaRPr>
          </a:p>
        </p:txBody>
      </p:sp>
      <p:sp>
        <p:nvSpPr>
          <p:cNvPr id="18" name="Прямоугольник 20"/>
          <p:cNvSpPr/>
          <p:nvPr/>
        </p:nvSpPr>
        <p:spPr>
          <a:xfrm>
            <a:off x="4133840" y="5739256"/>
            <a:ext cx="401643" cy="18256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19" name="TextBox 18"/>
          <p:cNvSpPr txBox="1"/>
          <p:nvPr/>
        </p:nvSpPr>
        <p:spPr>
          <a:xfrm>
            <a:off x="4535486" y="5656293"/>
            <a:ext cx="2701963"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Errors in exceptional cases </a:t>
            </a:r>
            <a:endParaRPr lang="ru-RU" sz="1600" b="0" dirty="0">
              <a:solidFill>
                <a:schemeClr val="tx2"/>
              </a:solidFill>
              <a:latin typeface="Arial" pitchFamily="34" charset="0"/>
              <a:cs typeface="Arial" pitchFamily="34" charset="0"/>
            </a:endParaRPr>
          </a:p>
        </p:txBody>
      </p:sp>
      <p:sp>
        <p:nvSpPr>
          <p:cNvPr id="20" name="Прямоугольник 22"/>
          <p:cNvSpPr/>
          <p:nvPr/>
        </p:nvSpPr>
        <p:spPr>
          <a:xfrm>
            <a:off x="4133840" y="6031360"/>
            <a:ext cx="401643" cy="182565"/>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21" name="TextBox 20"/>
          <p:cNvSpPr txBox="1"/>
          <p:nvPr/>
        </p:nvSpPr>
        <p:spPr>
          <a:xfrm>
            <a:off x="4535484" y="5948397"/>
            <a:ext cx="2263808"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Errors for </a:t>
            </a:r>
            <a:r>
              <a:rPr lang="en-US" sz="1600" b="0" dirty="0" err="1" smtClean="0">
                <a:solidFill>
                  <a:schemeClr val="tx2"/>
                </a:solidFill>
                <a:latin typeface="Arial" pitchFamily="34" charset="0"/>
                <a:cs typeface="Arial" pitchFamily="34" charset="0"/>
              </a:rPr>
              <a:t>denormals</a:t>
            </a:r>
            <a:endParaRPr lang="ru-RU" sz="1600" b="0" dirty="0">
              <a:solidFill>
                <a:schemeClr val="tx2"/>
              </a:solidFill>
              <a:latin typeface="Arial" pitchFamily="34" charset="0"/>
              <a:cs typeface="Arial" pitchFamily="34" charset="0"/>
            </a:endParaRPr>
          </a:p>
        </p:txBody>
      </p:sp>
      <p:sp>
        <p:nvSpPr>
          <p:cNvPr id="22" name="Прямоугольник 24"/>
          <p:cNvSpPr/>
          <p:nvPr/>
        </p:nvSpPr>
        <p:spPr>
          <a:xfrm>
            <a:off x="4133844" y="6323464"/>
            <a:ext cx="401643" cy="182565"/>
          </a:xfrm>
          <a:prstGeom prst="rect">
            <a:avLst/>
          </a:prstGeom>
          <a:solidFill>
            <a:srgbClr val="8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23" name="TextBox 22"/>
          <p:cNvSpPr txBox="1"/>
          <p:nvPr/>
        </p:nvSpPr>
        <p:spPr>
          <a:xfrm>
            <a:off x="4535487" y="6240501"/>
            <a:ext cx="1870038"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Completely buggy</a:t>
            </a:r>
            <a:endParaRPr lang="ru-RU" sz="1600" b="0" dirty="0">
              <a:solidFill>
                <a:schemeClr val="tx2"/>
              </a:solidFill>
              <a:latin typeface="Arial" pitchFamily="34" charset="0"/>
              <a:cs typeface="Arial" pitchFamily="34" charset="0"/>
            </a:endParaRPr>
          </a:p>
        </p:txBody>
      </p:sp>
      <p:sp>
        <p:nvSpPr>
          <p:cNvPr id="24" name="TextBox 23"/>
          <p:cNvSpPr txBox="1"/>
          <p:nvPr/>
        </p:nvSpPr>
        <p:spPr>
          <a:xfrm>
            <a:off x="7164423" y="6230564"/>
            <a:ext cx="1679598"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Unsupported</a:t>
            </a:r>
            <a:endParaRPr lang="ru-RU" sz="1600" b="0" dirty="0">
              <a:solidFill>
                <a:schemeClr val="tx2"/>
              </a:solidFill>
              <a:latin typeface="Arial" pitchFamily="34" charset="0"/>
              <a:cs typeface="Arial" pitchFamily="34" charset="0"/>
            </a:endParaRPr>
          </a:p>
        </p:txBody>
      </p:sp>
      <p:sp>
        <p:nvSpPr>
          <p:cNvPr id="25" name="Прямоугольник 28"/>
          <p:cNvSpPr/>
          <p:nvPr/>
        </p:nvSpPr>
        <p:spPr>
          <a:xfrm>
            <a:off x="6726266" y="6323464"/>
            <a:ext cx="401643" cy="18256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26" name="Скругленная прямоугольная выноска 29"/>
          <p:cNvSpPr/>
          <p:nvPr/>
        </p:nvSpPr>
        <p:spPr>
          <a:xfrm>
            <a:off x="3330560" y="1201707"/>
            <a:ext cx="2300318" cy="365130"/>
          </a:xfrm>
          <a:prstGeom prst="wedgeRoundRectCallout">
            <a:avLst>
              <a:gd name="adj1" fmla="val -41911"/>
              <a:gd name="adj2" fmla="val 314194"/>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err="1" smtClean="0">
                <a:solidFill>
                  <a:schemeClr val="tx1"/>
                </a:solidFill>
              </a:rPr>
              <a:t>logb</a:t>
            </a:r>
            <a:r>
              <a:rPr lang="en-US" b="0" dirty="0" smtClean="0">
                <a:solidFill>
                  <a:schemeClr val="tx1"/>
                </a:solidFill>
              </a:rPr>
              <a:t>(2</a:t>
            </a:r>
            <a:r>
              <a:rPr lang="en-US" b="0" baseline="30000" dirty="0" smtClean="0">
                <a:solidFill>
                  <a:schemeClr val="tx1"/>
                </a:solidFill>
              </a:rPr>
              <a:t>−1074</a:t>
            </a:r>
            <a:r>
              <a:rPr lang="en-US" b="0" dirty="0" smtClean="0">
                <a:solidFill>
                  <a:schemeClr val="tx1"/>
                </a:solidFill>
              </a:rPr>
              <a:t>) = −1022</a:t>
            </a:r>
            <a:endParaRPr lang="ru-RU" b="0" dirty="0">
              <a:solidFill>
                <a:schemeClr val="tx1"/>
              </a:solidFill>
            </a:endParaRPr>
          </a:p>
        </p:txBody>
      </p:sp>
      <p:sp>
        <p:nvSpPr>
          <p:cNvPr id="27" name="Скругленная прямоугольная выноска 30"/>
          <p:cNvSpPr/>
          <p:nvPr/>
        </p:nvSpPr>
        <p:spPr>
          <a:xfrm>
            <a:off x="2381219" y="1201707"/>
            <a:ext cx="6608853" cy="365130"/>
          </a:xfrm>
          <a:prstGeom prst="wedgeRoundRectCallout">
            <a:avLst>
              <a:gd name="adj1" fmla="val -3543"/>
              <a:gd name="adj2" fmla="val 15482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solidFill>
                  <a:schemeClr val="tx1"/>
                </a:solidFill>
              </a:rPr>
              <a:t>expm1(2.2250738585072e−308) = 5.421010862427522e−20</a:t>
            </a:r>
            <a:endParaRPr lang="ru-RU" b="0" dirty="0">
              <a:solidFill>
                <a:schemeClr val="tx1"/>
              </a:solidFill>
            </a:endParaRPr>
          </a:p>
        </p:txBody>
      </p:sp>
      <p:sp>
        <p:nvSpPr>
          <p:cNvPr id="28" name="Скругленная прямоугольная выноска 31"/>
          <p:cNvSpPr/>
          <p:nvPr/>
        </p:nvSpPr>
        <p:spPr>
          <a:xfrm>
            <a:off x="2490759" y="3027357"/>
            <a:ext cx="6499314" cy="365130"/>
          </a:xfrm>
          <a:prstGeom prst="wedgeRoundRectCallout">
            <a:avLst>
              <a:gd name="adj1" fmla="val -15767"/>
              <a:gd name="adj2" fmla="val -82594"/>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solidFill>
                  <a:schemeClr val="tx1"/>
                </a:solidFill>
              </a:rPr>
              <a:t>exp(−6.453852113757105e−02) = 2.255531908873594e+15</a:t>
            </a:r>
            <a:endParaRPr lang="ru-RU" b="0" dirty="0">
              <a:solidFill>
                <a:schemeClr val="tx1"/>
              </a:solidFill>
            </a:endParaRPr>
          </a:p>
        </p:txBody>
      </p:sp>
      <p:sp>
        <p:nvSpPr>
          <p:cNvPr id="29" name="Скругленная прямоугольная выноска 33"/>
          <p:cNvSpPr/>
          <p:nvPr/>
        </p:nvSpPr>
        <p:spPr>
          <a:xfrm>
            <a:off x="80901" y="5583267"/>
            <a:ext cx="6280236" cy="365130"/>
          </a:xfrm>
          <a:prstGeom prst="wedgeRoundRectCallout">
            <a:avLst>
              <a:gd name="adj1" fmla="val -37532"/>
              <a:gd name="adj2" fmla="val -352541"/>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err="1" smtClean="0">
                <a:solidFill>
                  <a:schemeClr val="tx1"/>
                </a:solidFill>
              </a:rPr>
              <a:t>sinh</a:t>
            </a:r>
            <a:r>
              <a:rPr lang="en-US" b="0" dirty="0" smtClean="0">
                <a:solidFill>
                  <a:schemeClr val="tx1"/>
                </a:solidFill>
              </a:rPr>
              <a:t>(29.22104351584205) = −1.139998423128585e+12</a:t>
            </a:r>
            <a:endParaRPr lang="ru-RU" b="0" dirty="0">
              <a:solidFill>
                <a:schemeClr val="tx1"/>
              </a:solidFill>
            </a:endParaRPr>
          </a:p>
        </p:txBody>
      </p:sp>
      <p:sp>
        <p:nvSpPr>
          <p:cNvPr id="30" name="Скругленная прямоугольная выноска 32"/>
          <p:cNvSpPr/>
          <p:nvPr/>
        </p:nvSpPr>
        <p:spPr>
          <a:xfrm>
            <a:off x="80901" y="3502026"/>
            <a:ext cx="6280236" cy="365130"/>
          </a:xfrm>
          <a:prstGeom prst="wedgeRoundRectCallout">
            <a:avLst>
              <a:gd name="adj1" fmla="val -30952"/>
              <a:gd name="adj2" fmla="val 25565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err="1" smtClean="0">
                <a:solidFill>
                  <a:schemeClr val="tx1"/>
                </a:solidFill>
              </a:rPr>
              <a:t>cosh</a:t>
            </a:r>
            <a:r>
              <a:rPr lang="en-US" b="0" dirty="0" smtClean="0">
                <a:solidFill>
                  <a:schemeClr val="tx1"/>
                </a:solidFill>
              </a:rPr>
              <a:t>(627.9957549410666) = −1.453242606709252e+272</a:t>
            </a:r>
            <a:endParaRPr lang="ru-RU" b="0" dirty="0">
              <a:solidFill>
                <a:schemeClr val="tx1"/>
              </a:solidFill>
            </a:endParaRPr>
          </a:p>
        </p:txBody>
      </p:sp>
      <p:sp>
        <p:nvSpPr>
          <p:cNvPr id="31" name="Скругленная прямоугольная выноска 34"/>
          <p:cNvSpPr/>
          <p:nvPr/>
        </p:nvSpPr>
        <p:spPr>
          <a:xfrm>
            <a:off x="1833525" y="3209922"/>
            <a:ext cx="6097671" cy="365130"/>
          </a:xfrm>
          <a:prstGeom prst="wedgeRoundRectCallout">
            <a:avLst>
              <a:gd name="adj1" fmla="val -27715"/>
              <a:gd name="adj2" fmla="val 23613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solidFill>
                  <a:schemeClr val="tx1"/>
                </a:solidFill>
              </a:rPr>
              <a:t>sin(33.63133354799544) = 7.99995094799809616e+22</a:t>
            </a:r>
            <a:endParaRPr lang="ru-RU" b="0" dirty="0">
              <a:solidFill>
                <a:schemeClr val="tx1"/>
              </a:solidFill>
            </a:endParaRPr>
          </a:p>
        </p:txBody>
      </p:sp>
      <p:sp>
        <p:nvSpPr>
          <p:cNvPr id="32" name="Скругленная прямоугольная выноска 36"/>
          <p:cNvSpPr/>
          <p:nvPr/>
        </p:nvSpPr>
        <p:spPr>
          <a:xfrm>
            <a:off x="1723987" y="5583267"/>
            <a:ext cx="6426288" cy="365130"/>
          </a:xfrm>
          <a:prstGeom prst="wedgeRoundRectCallout">
            <a:avLst>
              <a:gd name="adj1" fmla="val -28644"/>
              <a:gd name="adj2" fmla="val -95605"/>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solidFill>
                  <a:schemeClr val="tx1"/>
                </a:solidFill>
              </a:rPr>
              <a:t>sin(− 1.793463141525662e−76) = 9.801714032956058e−2</a:t>
            </a:r>
            <a:endParaRPr lang="ru-RU" b="0" dirty="0">
              <a:solidFill>
                <a:schemeClr val="tx1"/>
              </a:solidFill>
            </a:endParaRPr>
          </a:p>
        </p:txBody>
      </p:sp>
      <p:sp>
        <p:nvSpPr>
          <p:cNvPr id="33" name="Скругленная прямоугольная выноска 38"/>
          <p:cNvSpPr/>
          <p:nvPr/>
        </p:nvSpPr>
        <p:spPr>
          <a:xfrm>
            <a:off x="3440097" y="4962546"/>
            <a:ext cx="3906891" cy="365130"/>
          </a:xfrm>
          <a:prstGeom prst="wedgeRoundRectCallout">
            <a:avLst>
              <a:gd name="adj1" fmla="val -19192"/>
              <a:gd name="adj2" fmla="val -349289"/>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err="1" smtClean="0">
                <a:solidFill>
                  <a:schemeClr val="tx1"/>
                </a:solidFill>
              </a:rPr>
              <a:t>acos</a:t>
            </a:r>
            <a:r>
              <a:rPr lang="en-US" b="0" dirty="0" smtClean="0">
                <a:solidFill>
                  <a:schemeClr val="tx1"/>
                </a:solidFill>
              </a:rPr>
              <a:t>(−1.0) = −3.141592653589794</a:t>
            </a:r>
            <a:endParaRPr lang="ru-RU" b="0" dirty="0">
              <a:solidFill>
                <a:schemeClr val="tx1"/>
              </a:solidFill>
            </a:endParaRPr>
          </a:p>
        </p:txBody>
      </p:sp>
      <p:sp>
        <p:nvSpPr>
          <p:cNvPr id="34" name="Скругленная прямоугольная выноска 35"/>
          <p:cNvSpPr/>
          <p:nvPr/>
        </p:nvSpPr>
        <p:spPr>
          <a:xfrm>
            <a:off x="2600298" y="4305312"/>
            <a:ext cx="5330898" cy="365130"/>
          </a:xfrm>
          <a:prstGeom prst="wedgeRoundRectCallout">
            <a:avLst>
              <a:gd name="adj1" fmla="val -32593"/>
              <a:gd name="adj2" fmla="val 8978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err="1" smtClean="0">
                <a:solidFill>
                  <a:schemeClr val="tx1"/>
                </a:solidFill>
              </a:rPr>
              <a:t>cos</a:t>
            </a:r>
            <a:r>
              <a:rPr lang="en-US" b="0" dirty="0" smtClean="0">
                <a:solidFill>
                  <a:schemeClr val="tx1"/>
                </a:solidFill>
              </a:rPr>
              <a:t>(917.2279304172412) = −13.44757421002838</a:t>
            </a:r>
            <a:endParaRPr lang="ru-RU" b="0" dirty="0">
              <a:solidFill>
                <a:schemeClr val="tx1"/>
              </a:solidFill>
            </a:endParaRPr>
          </a:p>
        </p:txBody>
      </p:sp>
      <p:sp>
        <p:nvSpPr>
          <p:cNvPr id="35" name="Скругленная прямоугольная выноска 39"/>
          <p:cNvSpPr/>
          <p:nvPr/>
        </p:nvSpPr>
        <p:spPr>
          <a:xfrm>
            <a:off x="3074967" y="3282948"/>
            <a:ext cx="5915106" cy="365130"/>
          </a:xfrm>
          <a:prstGeom prst="wedgeRoundRectCallout">
            <a:avLst>
              <a:gd name="adj1" fmla="val -8673"/>
              <a:gd name="adj2" fmla="val 216623"/>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err="1" smtClean="0">
                <a:solidFill>
                  <a:schemeClr val="tx1"/>
                </a:solidFill>
              </a:rPr>
              <a:t>erf</a:t>
            </a:r>
            <a:r>
              <a:rPr lang="en-US" b="0" dirty="0" smtClean="0">
                <a:solidFill>
                  <a:schemeClr val="tx1"/>
                </a:solidFill>
              </a:rPr>
              <a:t>(3.296656889776298) = 8.035526204864467e+8</a:t>
            </a:r>
            <a:endParaRPr lang="ru-RU" b="0" dirty="0">
              <a:solidFill>
                <a:schemeClr val="tx1"/>
              </a:solidFill>
            </a:endParaRPr>
          </a:p>
        </p:txBody>
      </p:sp>
      <p:sp>
        <p:nvSpPr>
          <p:cNvPr id="36" name="Скругленная прямоугольная выноска 40"/>
          <p:cNvSpPr/>
          <p:nvPr/>
        </p:nvSpPr>
        <p:spPr>
          <a:xfrm>
            <a:off x="2600298" y="5072085"/>
            <a:ext cx="6353262" cy="365130"/>
          </a:xfrm>
          <a:prstGeom prst="wedgeRoundRectCallout">
            <a:avLst>
              <a:gd name="adj1" fmla="val 1300"/>
              <a:gd name="adj2" fmla="val -170732"/>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err="1" smtClean="0">
                <a:solidFill>
                  <a:schemeClr val="tx1"/>
                </a:solidFill>
              </a:rPr>
              <a:t>erfc</a:t>
            </a:r>
            <a:r>
              <a:rPr lang="en-US" b="0" dirty="0" smtClean="0">
                <a:solidFill>
                  <a:schemeClr val="tx1"/>
                </a:solidFill>
              </a:rPr>
              <a:t>(−5.179813474865007) = −3.419501182737284e+287</a:t>
            </a:r>
            <a:endParaRPr lang="ru-RU" b="0" dirty="0">
              <a:solidFill>
                <a:schemeClr val="tx1"/>
              </a:solidFill>
            </a:endParaRPr>
          </a:p>
        </p:txBody>
      </p:sp>
      <p:sp>
        <p:nvSpPr>
          <p:cNvPr id="37" name="TextBox 36"/>
          <p:cNvSpPr txBox="1"/>
          <p:nvPr/>
        </p:nvSpPr>
        <p:spPr>
          <a:xfrm>
            <a:off x="7237449" y="1712889"/>
            <a:ext cx="1168416" cy="307777"/>
          </a:xfrm>
          <a:prstGeom prst="rect">
            <a:avLst/>
          </a:prstGeom>
          <a:noFill/>
        </p:spPr>
        <p:txBody>
          <a:bodyPr wrap="square" rtlCol="0">
            <a:spAutoFit/>
          </a:bodyPr>
          <a:lstStyle/>
          <a:p>
            <a:r>
              <a:rPr lang="en-US" sz="1400" dirty="0" smtClean="0">
                <a:latin typeface="+mn-lt"/>
              </a:rPr>
              <a:t>to nearest</a:t>
            </a:r>
            <a:endParaRPr lang="ru-RU" sz="1400" dirty="0">
              <a:latin typeface="+mn-lt"/>
            </a:endParaRPr>
          </a:p>
        </p:txBody>
      </p:sp>
      <p:sp>
        <p:nvSpPr>
          <p:cNvPr id="38" name="TextBox 37"/>
          <p:cNvSpPr txBox="1"/>
          <p:nvPr/>
        </p:nvSpPr>
        <p:spPr>
          <a:xfrm>
            <a:off x="7602579" y="1895454"/>
            <a:ext cx="730260" cy="307777"/>
          </a:xfrm>
          <a:prstGeom prst="rect">
            <a:avLst/>
          </a:prstGeom>
          <a:noFill/>
        </p:spPr>
        <p:txBody>
          <a:bodyPr wrap="square" rtlCol="0">
            <a:spAutoFit/>
          </a:bodyPr>
          <a:lstStyle/>
          <a:p>
            <a:r>
              <a:rPr lang="en-US" sz="1400" dirty="0" smtClean="0">
                <a:latin typeface="+mn-lt"/>
              </a:rPr>
              <a:t>to –</a:t>
            </a:r>
            <a:r>
              <a:rPr lang="ru-RU" sz="1400" dirty="0" smtClean="0">
                <a:latin typeface="+mn-lt"/>
              </a:rPr>
              <a:t>∞</a:t>
            </a:r>
            <a:endParaRPr lang="en-US" sz="1400" dirty="0" smtClean="0">
              <a:latin typeface="+mn-lt"/>
            </a:endParaRPr>
          </a:p>
        </p:txBody>
      </p:sp>
      <p:sp>
        <p:nvSpPr>
          <p:cNvPr id="39" name="TextBox 38"/>
          <p:cNvSpPr txBox="1"/>
          <p:nvPr/>
        </p:nvSpPr>
        <p:spPr>
          <a:xfrm>
            <a:off x="7310475" y="2625714"/>
            <a:ext cx="730260" cy="307777"/>
          </a:xfrm>
          <a:prstGeom prst="rect">
            <a:avLst/>
          </a:prstGeom>
          <a:noFill/>
        </p:spPr>
        <p:txBody>
          <a:bodyPr wrap="square" rtlCol="0">
            <a:spAutoFit/>
          </a:bodyPr>
          <a:lstStyle/>
          <a:p>
            <a:r>
              <a:rPr lang="en-US" sz="1400" dirty="0" smtClean="0">
                <a:latin typeface="+mn-lt"/>
              </a:rPr>
              <a:t>to +</a:t>
            </a:r>
            <a:r>
              <a:rPr lang="ru-RU" sz="1400" dirty="0" smtClean="0">
                <a:latin typeface="+mn-lt"/>
              </a:rPr>
              <a:t>∞</a:t>
            </a:r>
            <a:endParaRPr lang="en-US" sz="1400" dirty="0" smtClean="0">
              <a:latin typeface="+mn-lt"/>
            </a:endParaRPr>
          </a:p>
        </p:txBody>
      </p:sp>
      <p:sp>
        <p:nvSpPr>
          <p:cNvPr id="40" name="TextBox 39"/>
          <p:cNvSpPr txBox="1"/>
          <p:nvPr/>
        </p:nvSpPr>
        <p:spPr>
          <a:xfrm>
            <a:off x="7821657" y="2443149"/>
            <a:ext cx="547695" cy="307777"/>
          </a:xfrm>
          <a:prstGeom prst="rect">
            <a:avLst/>
          </a:prstGeom>
          <a:noFill/>
        </p:spPr>
        <p:txBody>
          <a:bodyPr wrap="square" rtlCol="0">
            <a:spAutoFit/>
          </a:bodyPr>
          <a:lstStyle/>
          <a:p>
            <a:r>
              <a:rPr lang="en-US" sz="1400" dirty="0" smtClean="0">
                <a:latin typeface="+mn-lt"/>
              </a:rPr>
              <a:t>to 0</a:t>
            </a:r>
          </a:p>
        </p:txBody>
      </p:sp>
      <p:cxnSp>
        <p:nvCxnSpPr>
          <p:cNvPr id="41" name="Straight Arrow Connector 40"/>
          <p:cNvCxnSpPr/>
          <p:nvPr/>
        </p:nvCxnSpPr>
        <p:spPr>
          <a:xfrm rot="16200000" flipH="1">
            <a:off x="7384295" y="2078813"/>
            <a:ext cx="292104" cy="71438"/>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7474785" y="2534432"/>
            <a:ext cx="292105" cy="10954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7730375" y="2132789"/>
            <a:ext cx="146052" cy="109539"/>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7894683" y="2406637"/>
            <a:ext cx="109541" cy="109539"/>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5" name="Скругленная прямоугольная выноска 37"/>
          <p:cNvSpPr/>
          <p:nvPr/>
        </p:nvSpPr>
        <p:spPr>
          <a:xfrm>
            <a:off x="2490759" y="2443149"/>
            <a:ext cx="6499314" cy="365130"/>
          </a:xfrm>
          <a:prstGeom prst="wedgeRoundRectCallout">
            <a:avLst>
              <a:gd name="adj1" fmla="val -15767"/>
              <a:gd name="adj2" fmla="val -82594"/>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solidFill>
                  <a:schemeClr val="tx1"/>
                </a:solidFill>
              </a:rPr>
              <a:t>exp(553.8042397037792) = −1.710893968937284e+239</a:t>
            </a:r>
            <a:endParaRPr lang="ru-RU"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up)">
                                      <p:cBhvr>
                                        <p:cTn id="24" dur="500"/>
                                        <p:tgtEl>
                                          <p:spTgt spid="4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7"/>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45"/>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8"/>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up)">
                                      <p:cBhvr>
                                        <p:cTn id="56" dur="500"/>
                                        <p:tgtEl>
                                          <p:spTgt spid="3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3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34"/>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3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up)">
                                      <p:cBhvr>
                                        <p:cTn id="74" dur="500"/>
                                        <p:tgtEl>
                                          <p:spTgt spid="3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45" grpId="0" animBg="1"/>
      <p:bldP spid="45"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VI –</a:t>
            </a:r>
            <a:r>
              <a:rPr lang="ru-RU" dirty="0" smtClean="0"/>
              <a:t> Одинаковые результаты</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56</a:t>
            </a:fld>
            <a:endParaRPr lang="ru-RU"/>
          </a:p>
        </p:txBody>
      </p:sp>
      <p:graphicFrame>
        <p:nvGraphicFramePr>
          <p:cNvPr id="4" name="Объект 7"/>
          <p:cNvGraphicFramePr>
            <a:graphicFrameLocks noChangeAspect="1"/>
          </p:cNvGraphicFramePr>
          <p:nvPr/>
        </p:nvGraphicFramePr>
        <p:xfrm>
          <a:off x="226953" y="1676376"/>
          <a:ext cx="8047037" cy="3843338"/>
        </p:xfrm>
        <a:graphic>
          <a:graphicData uri="http://schemas.openxmlformats.org/presentationml/2006/ole">
            <p:oleObj spid="_x0000_s17410" name="Worksheet" r:id="rId3" imgW="8077320" imgH="3857655" progId="Excel.Sheet.8">
              <p:embed/>
            </p:oleObj>
          </a:graphicData>
        </a:graphic>
      </p:graphicFrame>
      <p:sp>
        <p:nvSpPr>
          <p:cNvPr id="5" name="TextBox 4"/>
          <p:cNvSpPr txBox="1"/>
          <p:nvPr/>
        </p:nvSpPr>
        <p:spPr>
          <a:xfrm>
            <a:off x="665110" y="5646356"/>
            <a:ext cx="1679598" cy="338554"/>
          </a:xfrm>
          <a:prstGeom prst="rect">
            <a:avLst/>
          </a:prstGeom>
          <a:noFill/>
        </p:spPr>
        <p:txBody>
          <a:bodyPr wrap="square" rtlCol="0">
            <a:spAutoFit/>
          </a:bodyPr>
          <a:lstStyle/>
          <a:p>
            <a:r>
              <a:rPr lang="en-US" sz="1600" b="0" dirty="0" smtClean="0">
                <a:solidFill>
                  <a:schemeClr val="tx2"/>
                </a:solidFill>
                <a:latin typeface="Arial" pitchFamily="34" charset="0"/>
                <a:cs typeface="Arial" pitchFamily="34" charset="0"/>
              </a:rPr>
              <a:t>Unsupported</a:t>
            </a:r>
            <a:endParaRPr lang="ru-RU" sz="1600" b="0" dirty="0">
              <a:solidFill>
                <a:schemeClr val="tx2"/>
              </a:solidFill>
              <a:latin typeface="Arial" pitchFamily="34" charset="0"/>
              <a:cs typeface="Arial" pitchFamily="34" charset="0"/>
            </a:endParaRPr>
          </a:p>
        </p:txBody>
      </p:sp>
      <p:sp>
        <p:nvSpPr>
          <p:cNvPr id="6" name="Прямоугольник 9"/>
          <p:cNvSpPr/>
          <p:nvPr/>
        </p:nvSpPr>
        <p:spPr>
          <a:xfrm>
            <a:off x="226953" y="5739256"/>
            <a:ext cx="401643" cy="18256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Бонусы Формализации</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57</a:t>
            </a:fld>
            <a:endParaRPr lang="ru-RU"/>
          </a:p>
        </p:txBody>
      </p:sp>
      <p:sp>
        <p:nvSpPr>
          <p:cNvPr id="4" name="Content Placeholder 2"/>
          <p:cNvSpPr txBox="1">
            <a:spLocks/>
          </p:cNvSpPr>
          <p:nvPr/>
        </p:nvSpPr>
        <p:spPr>
          <a:xfrm>
            <a:off x="457200" y="1600200"/>
            <a:ext cx="8229600" cy="4525963"/>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Представление требований в виде </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математической модели</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r>
              <a:rPr kumimoji="0" lang="ru-RU" sz="2800" b="0" i="0" u="none" strike="noStrike" kern="1200" cap="none" spc="0" normalizeH="0" baseline="0" noProof="0" dirty="0" smtClean="0">
                <a:ln>
                  <a:noFill/>
                </a:ln>
                <a:solidFill>
                  <a:schemeClr val="tx2"/>
                </a:solidFill>
                <a:effectLst/>
                <a:uLnTx/>
                <a:uFillTx/>
                <a:latin typeface="+mn-lt"/>
                <a:ea typeface="+mn-ea"/>
                <a:cs typeface="+mn-cs"/>
              </a:rPr>
              <a:t>Возможности анализа</a:t>
            </a:r>
          </a:p>
          <a:p>
            <a:pPr marL="800100" lvl="1" indent="-342900">
              <a:spcBef>
                <a:spcPct val="20000"/>
              </a:spcBef>
              <a:buClr>
                <a:schemeClr val="bg2">
                  <a:lumMod val="25000"/>
                </a:schemeClr>
              </a:buClr>
              <a:buSzPct val="70000"/>
              <a:buFont typeface="Wingdings" pitchFamily="2" charset="2"/>
              <a:buChar char="§"/>
              <a:defRPr/>
            </a:pPr>
            <a:r>
              <a:rPr lang="ru-RU" sz="2800" dirty="0" smtClean="0">
                <a:solidFill>
                  <a:schemeClr val="tx2"/>
                </a:solidFill>
              </a:rPr>
              <a:t>Однозначности</a:t>
            </a:r>
          </a:p>
          <a:p>
            <a:pPr marL="800100" lvl="1" indent="-342900">
              <a:spcBef>
                <a:spcPct val="20000"/>
              </a:spcBef>
              <a:buClr>
                <a:schemeClr val="bg2">
                  <a:lumMod val="25000"/>
                </a:schemeClr>
              </a:buClr>
              <a:buSzPct val="70000"/>
              <a:buFont typeface="Wingdings" pitchFamily="2" charset="2"/>
              <a:buChar char="§"/>
              <a:defRPr/>
            </a:pPr>
            <a:r>
              <a:rPr kumimoji="0" lang="ru-RU" sz="2800" b="0" i="0" u="none" strike="noStrike" kern="1200" cap="none" spc="0" normalizeH="0" baseline="0" noProof="0" dirty="0" smtClean="0">
                <a:ln>
                  <a:noFill/>
                </a:ln>
                <a:solidFill>
                  <a:schemeClr val="tx2"/>
                </a:solidFill>
                <a:effectLst/>
                <a:uLnTx/>
                <a:uFillTx/>
                <a:latin typeface="+mn-lt"/>
                <a:ea typeface="+mn-ea"/>
                <a:cs typeface="+mn-cs"/>
              </a:rPr>
              <a:t>Непротиворечивости</a:t>
            </a:r>
          </a:p>
          <a:p>
            <a:pPr marL="800100" lvl="1" indent="-342900">
              <a:spcBef>
                <a:spcPct val="20000"/>
              </a:spcBef>
              <a:buClr>
                <a:schemeClr val="bg2">
                  <a:lumMod val="25000"/>
                </a:schemeClr>
              </a:buClr>
              <a:buSzPct val="70000"/>
              <a:buFont typeface="Wingdings" pitchFamily="2" charset="2"/>
              <a:buChar char="§"/>
              <a:defRPr/>
            </a:pPr>
            <a:r>
              <a:rPr lang="ru-RU" sz="2800" dirty="0" smtClean="0">
                <a:solidFill>
                  <a:schemeClr val="tx2"/>
                </a:solidFill>
              </a:rPr>
              <a:t>Полноты</a:t>
            </a: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r>
              <a:rPr kumimoji="0" lang="ru-RU" sz="2800" b="0" i="0" u="none" strike="noStrike" kern="1200" cap="none" spc="0" normalizeH="0" baseline="0" noProof="0" dirty="0" smtClean="0">
                <a:ln>
                  <a:noFill/>
                </a:ln>
                <a:solidFill>
                  <a:schemeClr val="tx2"/>
                </a:solidFill>
                <a:effectLst/>
                <a:uLnTx/>
                <a:uFillTx/>
                <a:latin typeface="+mn-lt"/>
                <a:ea typeface="+mn-ea"/>
                <a:cs typeface="+mn-cs"/>
              </a:rPr>
              <a:t>Возможности проверки (верификации)</a:t>
            </a:r>
          </a:p>
          <a:p>
            <a:pPr marL="742950" lvl="1" indent="-285750">
              <a:spcBef>
                <a:spcPct val="20000"/>
              </a:spcBef>
              <a:buClr>
                <a:schemeClr val="bg2">
                  <a:lumMod val="25000"/>
                </a:schemeClr>
              </a:buClr>
              <a:buSzPct val="70000"/>
              <a:buFont typeface="Wingdings" pitchFamily="2" charset="2"/>
              <a:buChar char="§"/>
              <a:defRPr/>
            </a:pPr>
            <a:r>
              <a:rPr lang="ru-RU" sz="2800" dirty="0" smtClean="0">
                <a:solidFill>
                  <a:schemeClr val="tx2"/>
                </a:solidFill>
              </a:rPr>
              <a:t>Правила для статического анализа</a:t>
            </a:r>
          </a:p>
          <a:p>
            <a:pPr marL="742950" lvl="1" indent="-285750">
              <a:spcBef>
                <a:spcPct val="20000"/>
              </a:spcBef>
              <a:buClr>
                <a:schemeClr val="bg2">
                  <a:lumMod val="25000"/>
                </a:schemeClr>
              </a:buClr>
              <a:buSzPct val="70000"/>
              <a:buFont typeface="Wingdings" pitchFamily="2" charset="2"/>
              <a:buChar char="§"/>
              <a:defRPr/>
            </a:pPr>
            <a:r>
              <a:rPr lang="ru-RU" sz="2800" dirty="0" smtClean="0">
                <a:solidFill>
                  <a:schemeClr val="tx2"/>
                </a:solidFill>
              </a:rPr>
              <a:t>Критерии корректности для тестов</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Адекватность</a:t>
            </a:r>
          </a:p>
        </p:txBody>
      </p:sp>
      <p:sp>
        <p:nvSpPr>
          <p:cNvPr id="5" name="TextBox 4"/>
          <p:cNvSpPr txBox="1"/>
          <p:nvPr/>
        </p:nvSpPr>
        <p:spPr>
          <a:xfrm>
            <a:off x="2857488" y="5241002"/>
            <a:ext cx="3500462" cy="553998"/>
          </a:xfrm>
          <a:prstGeom prst="rect">
            <a:avLst/>
          </a:prstGeom>
          <a:noFill/>
        </p:spPr>
        <p:txBody>
          <a:bodyPr wrap="square" rtlCol="0">
            <a:spAutoFit/>
          </a:bodyPr>
          <a:lstStyle/>
          <a:p>
            <a:r>
              <a:rPr lang="ru-RU" sz="3000" b="1" dirty="0" smtClean="0">
                <a:solidFill>
                  <a:prstClr val="black"/>
                </a:solidFill>
              </a:rPr>
              <a:t>– </a:t>
            </a:r>
            <a:r>
              <a:rPr lang="ru-RU" sz="3000" b="1" u="sng" dirty="0" smtClean="0">
                <a:solidFill>
                  <a:prstClr val="black"/>
                </a:solidFill>
              </a:rPr>
              <a:t>не гарантируется</a:t>
            </a:r>
            <a:r>
              <a:rPr lang="ru-RU" sz="3000" b="1" dirty="0" smtClean="0">
                <a:solidFill>
                  <a:prstClr val="black"/>
                </a:solidFill>
              </a:rPr>
              <a:t>!</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slide(fromBottom)">
                                      <p:cBhvr>
                                        <p:cTn id="11" dur="500"/>
                                        <p:tgtEl>
                                          <p:spTgt spid="4">
                                            <p:txEl>
                                              <p:pRg st="3" end="3"/>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slide(fromBottom)">
                                      <p:cBhvr>
                                        <p:cTn id="15" dur="500"/>
                                        <p:tgtEl>
                                          <p:spTgt spid="4">
                                            <p:txEl>
                                              <p:pRg st="4" end="4"/>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slide(fromBottom)">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slide(fromBottom)">
                                      <p:cBhvr>
                                        <p:cTn id="24" dur="500"/>
                                        <p:tgtEl>
                                          <p:spTgt spid="4">
                                            <p:txEl>
                                              <p:pRg st="6" end="6"/>
                                            </p:txEl>
                                          </p:spTgt>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slide(fromBottom)">
                                      <p:cBhvr>
                                        <p:cTn id="28" dur="500"/>
                                        <p:tgtEl>
                                          <p:spTgt spid="4">
                                            <p:txEl>
                                              <p:pRg st="7" end="7"/>
                                            </p:txEl>
                                          </p:spTgt>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slide(fromBottom)">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slide(fromBottom)">
                                      <p:cBhvr>
                                        <p:cTn id="37" dur="500"/>
                                        <p:tgtEl>
                                          <p:spTgt spid="4">
                                            <p:txEl>
                                              <p:pRg st="10" end="10"/>
                                            </p:tx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Обеспечение адекватности</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58</a:t>
            </a:fld>
            <a:endParaRPr lang="ru-RU"/>
          </a:p>
        </p:txBody>
      </p:sp>
      <p:sp>
        <p:nvSpPr>
          <p:cNvPr id="4" name="Content Placeholder 2"/>
          <p:cNvSpPr txBox="1">
            <a:spLocks/>
          </p:cNvSpPr>
          <p:nvPr/>
        </p:nvSpPr>
        <p:spPr>
          <a:xfrm>
            <a:off x="457200" y="1600200"/>
            <a:ext cx="8258204" cy="45259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
                <a:schemeClr val="bg2">
                  <a:lumMod val="25000"/>
                </a:schemeClr>
              </a:buClr>
              <a:buSzPct val="70000"/>
              <a:buFont typeface="Wingdings" pitchFamily="2" charset="2"/>
              <a:buChar char="q"/>
              <a:tabLst/>
              <a:defRPr/>
            </a:pPr>
            <a:r>
              <a:rPr lang="ru-RU" sz="2800" noProof="0" dirty="0" smtClean="0">
                <a:solidFill>
                  <a:schemeClr val="tx2"/>
                </a:solidFill>
              </a:rPr>
              <a:t>Как проверить п</a:t>
            </a:r>
            <a:r>
              <a:rPr kumimoji="0" lang="ru-RU" sz="2800" b="0" i="0" u="none" strike="noStrike" kern="1200" cap="none" spc="0" normalizeH="0" baseline="0" noProof="0" dirty="0" smtClean="0">
                <a:ln>
                  <a:noFill/>
                </a:ln>
                <a:solidFill>
                  <a:schemeClr val="tx2"/>
                </a:solidFill>
                <a:effectLst/>
                <a:uLnTx/>
                <a:uFillTx/>
                <a:latin typeface="+mn-lt"/>
                <a:ea typeface="+mn-ea"/>
                <a:cs typeface="+mn-cs"/>
              </a:rPr>
              <a:t>онимание?</a:t>
            </a:r>
          </a:p>
          <a:p>
            <a:pPr marL="342900" marR="0" lvl="0" indent="-342900" algn="l" defTabSz="914400" rtl="0" eaLnBrk="1" fontAlgn="auto" latinLnBrk="0" hangingPunct="1">
              <a:lnSpc>
                <a:spcPct val="80000"/>
              </a:lnSpc>
              <a:spcBef>
                <a:spcPct val="20000"/>
              </a:spcBef>
              <a:spcAft>
                <a:spcPts val="0"/>
              </a:spcAft>
              <a:buClr>
                <a:schemeClr val="bg2">
                  <a:lumMod val="25000"/>
                </a:schemeClr>
              </a:buClr>
              <a:buSzPct val="70000"/>
              <a:buFont typeface="Wingdings" pitchFamily="2" charset="2"/>
              <a:buChar char="q"/>
              <a:tabLst/>
              <a:defRPr/>
            </a:pPr>
            <a:r>
              <a:rPr kumimoji="0" lang="ru-RU" sz="2800" b="0" i="0" u="sng" strike="noStrike" kern="1200" cap="none" spc="0" normalizeH="0" baseline="0" noProof="0" dirty="0" err="1" smtClean="0">
                <a:ln>
                  <a:noFill/>
                </a:ln>
                <a:solidFill>
                  <a:schemeClr val="tx2"/>
                </a:solidFill>
                <a:effectLst/>
                <a:uLnTx/>
                <a:uFillTx/>
                <a:latin typeface="+mn-lt"/>
                <a:ea typeface="+mn-ea"/>
                <a:cs typeface="+mn-cs"/>
              </a:rPr>
              <a:t>Переформулировка</a:t>
            </a:r>
            <a:r>
              <a:rPr kumimoji="0" lang="ru-RU" sz="2800" b="0" i="0" u="sng" strike="noStrike" kern="1200" cap="none" spc="0" normalizeH="0" baseline="0" noProof="0" dirty="0" smtClean="0">
                <a:ln>
                  <a:noFill/>
                </a:ln>
                <a:solidFill>
                  <a:schemeClr val="tx2"/>
                </a:solidFill>
                <a:effectLst/>
                <a:uLnTx/>
                <a:uFillTx/>
                <a:latin typeface="+mn-lt"/>
                <a:ea typeface="+mn-ea"/>
                <a:cs typeface="+mn-cs"/>
              </a:rPr>
              <a:t> + оценка</a:t>
            </a:r>
            <a:r>
              <a:rPr kumimoji="0" lang="en-US" sz="2800" b="0" i="0" u="sng" strike="noStrike" kern="1200" cap="none" spc="0" normalizeH="0" baseline="0" noProof="0" dirty="0" smtClean="0">
                <a:ln>
                  <a:noFill/>
                </a:ln>
                <a:solidFill>
                  <a:schemeClr val="tx2"/>
                </a:solidFill>
                <a:effectLst/>
                <a:uLnTx/>
                <a:uFillTx/>
                <a:latin typeface="+mn-lt"/>
                <a:ea typeface="+mn-ea"/>
                <a:cs typeface="+mn-cs"/>
              </a:rPr>
              <a:t> + </a:t>
            </a:r>
            <a:r>
              <a:rPr kumimoji="0" lang="ru-RU" sz="2800" b="0" i="0" u="sng" strike="noStrike" kern="1200" cap="none" spc="0" normalizeH="0" baseline="0" noProof="0" dirty="0" smtClean="0">
                <a:ln>
                  <a:noFill/>
                </a:ln>
                <a:solidFill>
                  <a:schemeClr val="tx2"/>
                </a:solidFill>
                <a:effectLst/>
                <a:uLnTx/>
                <a:uFillTx/>
                <a:latin typeface="+mn-lt"/>
                <a:ea typeface="+mn-ea"/>
                <a:cs typeface="+mn-cs"/>
              </a:rPr>
              <a:t>правка</a:t>
            </a:r>
          </a:p>
          <a:p>
            <a:pPr marL="342900" lvl="0" indent="-342900">
              <a:lnSpc>
                <a:spcPct val="80000"/>
              </a:lnSpc>
              <a:spcBef>
                <a:spcPct val="20000"/>
              </a:spcBef>
              <a:buClr>
                <a:schemeClr val="bg2">
                  <a:lumMod val="25000"/>
                </a:schemeClr>
              </a:buClr>
              <a:buSzPct val="70000"/>
              <a:buFont typeface="Wingdings" pitchFamily="2" charset="2"/>
              <a:buChar char="q"/>
              <a:defRPr/>
            </a:pPr>
            <a:r>
              <a:rPr lang="ru-RU" sz="2400" dirty="0" smtClean="0">
                <a:solidFill>
                  <a:schemeClr val="tx2"/>
                </a:solidFill>
              </a:rPr>
              <a:t>Представить информацию в другой форме</a:t>
            </a:r>
          </a:p>
          <a:p>
            <a:pPr marL="742950" lvl="1" indent="-285750">
              <a:lnSpc>
                <a:spcPct val="80000"/>
              </a:lnSpc>
              <a:spcBef>
                <a:spcPct val="20000"/>
              </a:spcBef>
              <a:buClr>
                <a:schemeClr val="bg2">
                  <a:lumMod val="25000"/>
                </a:schemeClr>
              </a:buClr>
              <a:buSzPct val="70000"/>
              <a:buFont typeface="Wingdings" pitchFamily="2" charset="2"/>
              <a:buChar char="§"/>
              <a:defRPr/>
            </a:pPr>
            <a:r>
              <a:rPr lang="ru-RU" sz="2000" dirty="0" smtClean="0">
                <a:solidFill>
                  <a:schemeClr val="tx2"/>
                </a:solidFill>
              </a:rPr>
              <a:t>Текст	          </a:t>
            </a:r>
            <a:r>
              <a:rPr lang="ru-RU" sz="2000" dirty="0" smtClean="0">
                <a:solidFill>
                  <a:schemeClr val="tx2"/>
                </a:solidFill>
                <a:sym typeface="Wingdings" pitchFamily="2" charset="2"/>
              </a:rPr>
              <a:t></a:t>
            </a:r>
            <a:r>
              <a:rPr lang="en-US" sz="2000" dirty="0" smtClean="0">
                <a:solidFill>
                  <a:schemeClr val="tx2"/>
                </a:solidFill>
                <a:sym typeface="Wingdings" pitchFamily="2" charset="2"/>
              </a:rPr>
              <a:t>  </a:t>
            </a:r>
            <a:r>
              <a:rPr lang="ru-RU" sz="2000" dirty="0" smtClean="0">
                <a:solidFill>
                  <a:schemeClr val="tx2"/>
                </a:solidFill>
                <a:sym typeface="Wingdings" pitchFamily="2" charset="2"/>
              </a:rPr>
              <a:t> таблицы, диаграммы, схемы</a:t>
            </a:r>
          </a:p>
          <a:p>
            <a:pPr marL="742950" lvl="1" indent="-285750">
              <a:lnSpc>
                <a:spcPct val="80000"/>
              </a:lnSpc>
              <a:spcBef>
                <a:spcPct val="20000"/>
              </a:spcBef>
              <a:buClr>
                <a:schemeClr val="bg2">
                  <a:lumMod val="25000"/>
                </a:schemeClr>
              </a:buClr>
              <a:buSzPct val="70000"/>
              <a:buFont typeface="Wingdings" pitchFamily="2" charset="2"/>
              <a:buChar char="§"/>
              <a:defRPr/>
            </a:pPr>
            <a:r>
              <a:rPr lang="ru-RU" sz="2000" dirty="0" smtClean="0">
                <a:solidFill>
                  <a:schemeClr val="tx2"/>
                </a:solidFill>
              </a:rPr>
              <a:t>Таблицы </a:t>
            </a:r>
            <a:r>
              <a:rPr lang="en-US" sz="2000" dirty="0" smtClean="0">
                <a:solidFill>
                  <a:schemeClr val="tx2"/>
                </a:solidFill>
              </a:rPr>
              <a:t> </a:t>
            </a:r>
            <a:r>
              <a:rPr lang="ru-RU" sz="2000" dirty="0" smtClean="0">
                <a:solidFill>
                  <a:schemeClr val="tx2"/>
                </a:solidFill>
              </a:rPr>
              <a:t>          </a:t>
            </a:r>
            <a:r>
              <a:rPr lang="ru-RU" sz="2000" dirty="0" smtClean="0">
                <a:solidFill>
                  <a:schemeClr val="tx2"/>
                </a:solidFill>
                <a:sym typeface="Wingdings" pitchFamily="2" charset="2"/>
              </a:rPr>
              <a:t></a:t>
            </a:r>
            <a:r>
              <a:rPr lang="en-US" sz="2000" dirty="0" smtClean="0">
                <a:solidFill>
                  <a:schemeClr val="tx2"/>
                </a:solidFill>
                <a:sym typeface="Wingdings" pitchFamily="2" charset="2"/>
              </a:rPr>
              <a:t>  </a:t>
            </a:r>
            <a:r>
              <a:rPr lang="ru-RU" sz="2000" dirty="0" smtClean="0">
                <a:solidFill>
                  <a:schemeClr val="tx2"/>
                </a:solidFill>
                <a:sym typeface="Wingdings" pitchFamily="2" charset="2"/>
              </a:rPr>
              <a:t> диаграммы,</a:t>
            </a:r>
            <a:r>
              <a:rPr lang="en-US" sz="2000" dirty="0" smtClean="0">
                <a:solidFill>
                  <a:schemeClr val="tx2"/>
                </a:solidFill>
                <a:sym typeface="Wingdings" pitchFamily="2" charset="2"/>
              </a:rPr>
              <a:t> </a:t>
            </a:r>
            <a:r>
              <a:rPr lang="ru-RU" sz="2000" dirty="0" smtClean="0">
                <a:solidFill>
                  <a:schemeClr val="tx2"/>
                </a:solidFill>
                <a:sym typeface="Wingdings" pitchFamily="2" charset="2"/>
              </a:rPr>
              <a:t>грамматики</a:t>
            </a:r>
          </a:p>
          <a:p>
            <a:pPr marL="742950" lvl="1" indent="-285750">
              <a:lnSpc>
                <a:spcPct val="80000"/>
              </a:lnSpc>
              <a:spcBef>
                <a:spcPct val="20000"/>
              </a:spcBef>
              <a:buClr>
                <a:schemeClr val="bg2">
                  <a:lumMod val="25000"/>
                </a:schemeClr>
              </a:buClr>
              <a:buSzPct val="70000"/>
              <a:buFont typeface="Wingdings" pitchFamily="2" charset="2"/>
              <a:buChar char="§"/>
              <a:defRPr/>
            </a:pPr>
            <a:r>
              <a:rPr lang="ru-RU" sz="2000" dirty="0" smtClean="0">
                <a:solidFill>
                  <a:schemeClr val="tx2"/>
                </a:solidFill>
                <a:sym typeface="Wingdings" pitchFamily="2" charset="2"/>
              </a:rPr>
              <a:t>Диаграммы      </a:t>
            </a:r>
            <a:r>
              <a:rPr lang="en-US" sz="2000" dirty="0" smtClean="0">
                <a:solidFill>
                  <a:schemeClr val="tx2"/>
                </a:solidFill>
                <a:sym typeface="Wingdings" pitchFamily="2" charset="2"/>
              </a:rPr>
              <a:t>  </a:t>
            </a:r>
            <a:r>
              <a:rPr lang="ru-RU" sz="2000" dirty="0" smtClean="0">
                <a:solidFill>
                  <a:schemeClr val="tx2"/>
                </a:solidFill>
                <a:sym typeface="Wingdings" pitchFamily="2" charset="2"/>
              </a:rPr>
              <a:t> структурированный текст, таблицы</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endParaRPr kumimoji="0" lang="ru-RU" sz="3200" b="0" i="0" u="sng" strike="noStrike" kern="1200" cap="none" spc="0" normalizeH="0" baseline="0" noProof="0" dirty="0" smtClean="0">
              <a:ln>
                <a:noFill/>
              </a:ln>
              <a:solidFill>
                <a:schemeClr val="tx2"/>
              </a:solidFill>
              <a:effectLst/>
              <a:uLnTx/>
              <a:uFillTx/>
              <a:latin typeface="+mn-lt"/>
              <a:ea typeface="+mn-ea"/>
              <a:cs typeface="+mn-cs"/>
            </a:endParaRPr>
          </a:p>
        </p:txBody>
      </p:sp>
      <p:sp>
        <p:nvSpPr>
          <p:cNvPr id="5" name="Oval 77"/>
          <p:cNvSpPr>
            <a:spLocks noChangeArrowheads="1"/>
          </p:cNvSpPr>
          <p:nvPr/>
        </p:nvSpPr>
        <p:spPr bwMode="auto">
          <a:xfrm>
            <a:off x="6140461" y="4219577"/>
            <a:ext cx="503237" cy="1800225"/>
          </a:xfrm>
          <a:prstGeom prst="ellipse">
            <a:avLst/>
          </a:prstGeom>
          <a:noFill/>
          <a:ln w="9525">
            <a:noFill/>
            <a:round/>
            <a:headEnd/>
            <a:tailEnd/>
          </a:ln>
        </p:spPr>
        <p:txBody>
          <a:bodyPr/>
          <a:lstStyle/>
          <a:p>
            <a:endParaRPr lang="ru-RU"/>
          </a:p>
        </p:txBody>
      </p:sp>
      <p:sp>
        <p:nvSpPr>
          <p:cNvPr id="6" name="AutoShape 61"/>
          <p:cNvSpPr>
            <a:spLocks noChangeArrowheads="1"/>
          </p:cNvSpPr>
          <p:nvPr/>
        </p:nvSpPr>
        <p:spPr bwMode="auto">
          <a:xfrm>
            <a:off x="1193811" y="4724402"/>
            <a:ext cx="1157287" cy="863600"/>
          </a:xfrm>
          <a:prstGeom prst="cloudCallout">
            <a:avLst>
              <a:gd name="adj1" fmla="val 70852"/>
              <a:gd name="adj2" fmla="val -90810"/>
            </a:avLst>
          </a:prstGeom>
          <a:solidFill>
            <a:srgbClr val="FFFFFF"/>
          </a:solidFill>
          <a:ln w="12700">
            <a:solidFill>
              <a:srgbClr val="000000"/>
            </a:solidFill>
            <a:prstDash val="sysDot"/>
            <a:round/>
            <a:headEnd/>
            <a:tailEnd/>
          </a:ln>
        </p:spPr>
        <p:txBody>
          <a:bodyPr/>
          <a:lstStyle/>
          <a:p>
            <a:pPr algn="l"/>
            <a:endParaRPr lang="ru-RU"/>
          </a:p>
        </p:txBody>
      </p:sp>
      <p:sp>
        <p:nvSpPr>
          <p:cNvPr id="7" name="AutoShape 4"/>
          <p:cNvSpPr>
            <a:spLocks noChangeArrowheads="1"/>
          </p:cNvSpPr>
          <p:nvPr/>
        </p:nvSpPr>
        <p:spPr bwMode="auto">
          <a:xfrm>
            <a:off x="1193811" y="4724402"/>
            <a:ext cx="1157287" cy="863600"/>
          </a:xfrm>
          <a:prstGeom prst="cloudCallout">
            <a:avLst>
              <a:gd name="adj1" fmla="val 68380"/>
              <a:gd name="adj2" fmla="val 89704"/>
            </a:avLst>
          </a:prstGeom>
          <a:solidFill>
            <a:srgbClr val="FFFFFF"/>
          </a:solidFill>
          <a:ln w="12700">
            <a:solidFill>
              <a:srgbClr val="000000"/>
            </a:solidFill>
            <a:prstDash val="sysDot"/>
            <a:round/>
            <a:headEnd/>
            <a:tailEnd/>
          </a:ln>
        </p:spPr>
        <p:txBody>
          <a:bodyPr/>
          <a:lstStyle/>
          <a:p>
            <a:pPr algn="l"/>
            <a:endParaRPr lang="ru-RU"/>
          </a:p>
        </p:txBody>
      </p:sp>
      <p:grpSp>
        <p:nvGrpSpPr>
          <p:cNvPr id="8" name="Group 5"/>
          <p:cNvGrpSpPr>
            <a:grpSpLocks/>
          </p:cNvGrpSpPr>
          <p:nvPr/>
        </p:nvGrpSpPr>
        <p:grpSpPr bwMode="auto">
          <a:xfrm>
            <a:off x="2706698" y="4724402"/>
            <a:ext cx="617538" cy="771525"/>
            <a:chOff x="5841" y="5976"/>
            <a:chExt cx="720" cy="900"/>
          </a:xfrm>
        </p:grpSpPr>
        <p:sp>
          <p:nvSpPr>
            <p:cNvPr id="9" name="AutoShape 6"/>
            <p:cNvSpPr>
              <a:spLocks noChangeArrowheads="1"/>
            </p:cNvSpPr>
            <p:nvPr/>
          </p:nvSpPr>
          <p:spPr bwMode="auto">
            <a:xfrm>
              <a:off x="5841" y="5976"/>
              <a:ext cx="720" cy="900"/>
            </a:xfrm>
            <a:prstGeom prst="foldedCorner">
              <a:avLst>
                <a:gd name="adj" fmla="val 12500"/>
              </a:avLst>
            </a:prstGeom>
            <a:solidFill>
              <a:srgbClr val="FFFFFF"/>
            </a:solidFill>
            <a:ln w="15875">
              <a:solidFill>
                <a:srgbClr val="000000"/>
              </a:solidFill>
              <a:round/>
              <a:headEnd/>
              <a:tailEnd/>
            </a:ln>
          </p:spPr>
          <p:txBody>
            <a:bodyPr/>
            <a:lstStyle/>
            <a:p>
              <a:endParaRPr lang="ru-RU"/>
            </a:p>
          </p:txBody>
        </p:sp>
        <p:sp>
          <p:nvSpPr>
            <p:cNvPr id="10" name="Line 7"/>
            <p:cNvSpPr>
              <a:spLocks noChangeShapeType="1"/>
            </p:cNvSpPr>
            <p:nvPr/>
          </p:nvSpPr>
          <p:spPr bwMode="auto">
            <a:xfrm>
              <a:off x="5977" y="6156"/>
              <a:ext cx="454" cy="1"/>
            </a:xfrm>
            <a:prstGeom prst="line">
              <a:avLst/>
            </a:prstGeom>
            <a:noFill/>
            <a:ln w="15875">
              <a:solidFill>
                <a:srgbClr val="000000"/>
              </a:solidFill>
              <a:round/>
              <a:headEnd/>
              <a:tailEnd/>
            </a:ln>
          </p:spPr>
          <p:txBody>
            <a:bodyPr/>
            <a:lstStyle/>
            <a:p>
              <a:endParaRPr lang="ru-RU"/>
            </a:p>
          </p:txBody>
        </p:sp>
        <p:sp>
          <p:nvSpPr>
            <p:cNvPr id="11" name="Line 8"/>
            <p:cNvSpPr>
              <a:spLocks noChangeShapeType="1"/>
            </p:cNvSpPr>
            <p:nvPr/>
          </p:nvSpPr>
          <p:spPr bwMode="auto">
            <a:xfrm>
              <a:off x="5977" y="6336"/>
              <a:ext cx="454" cy="1"/>
            </a:xfrm>
            <a:prstGeom prst="line">
              <a:avLst/>
            </a:prstGeom>
            <a:noFill/>
            <a:ln w="15875">
              <a:solidFill>
                <a:srgbClr val="000000"/>
              </a:solidFill>
              <a:round/>
              <a:headEnd/>
              <a:tailEnd/>
            </a:ln>
          </p:spPr>
          <p:txBody>
            <a:bodyPr/>
            <a:lstStyle/>
            <a:p>
              <a:endParaRPr lang="ru-RU"/>
            </a:p>
          </p:txBody>
        </p:sp>
        <p:sp>
          <p:nvSpPr>
            <p:cNvPr id="12" name="Line 9"/>
            <p:cNvSpPr>
              <a:spLocks noChangeShapeType="1"/>
            </p:cNvSpPr>
            <p:nvPr/>
          </p:nvSpPr>
          <p:spPr bwMode="auto">
            <a:xfrm>
              <a:off x="5973" y="6516"/>
              <a:ext cx="454" cy="1"/>
            </a:xfrm>
            <a:prstGeom prst="line">
              <a:avLst/>
            </a:prstGeom>
            <a:noFill/>
            <a:ln w="15875">
              <a:solidFill>
                <a:srgbClr val="000000"/>
              </a:solidFill>
              <a:round/>
              <a:headEnd/>
              <a:tailEnd/>
            </a:ln>
          </p:spPr>
          <p:txBody>
            <a:bodyPr/>
            <a:lstStyle/>
            <a:p>
              <a:endParaRPr lang="ru-RU"/>
            </a:p>
          </p:txBody>
        </p:sp>
        <p:sp>
          <p:nvSpPr>
            <p:cNvPr id="13" name="Line 10"/>
            <p:cNvSpPr>
              <a:spLocks noChangeShapeType="1"/>
            </p:cNvSpPr>
            <p:nvPr/>
          </p:nvSpPr>
          <p:spPr bwMode="auto">
            <a:xfrm>
              <a:off x="5977" y="6696"/>
              <a:ext cx="454" cy="1"/>
            </a:xfrm>
            <a:prstGeom prst="line">
              <a:avLst/>
            </a:prstGeom>
            <a:noFill/>
            <a:ln w="15875">
              <a:solidFill>
                <a:srgbClr val="000000"/>
              </a:solidFill>
              <a:round/>
              <a:headEnd/>
              <a:tailEnd/>
            </a:ln>
          </p:spPr>
          <p:txBody>
            <a:bodyPr/>
            <a:lstStyle/>
            <a:p>
              <a:endParaRPr lang="ru-RU"/>
            </a:p>
          </p:txBody>
        </p:sp>
        <p:sp>
          <p:nvSpPr>
            <p:cNvPr id="14" name="Line 11"/>
            <p:cNvSpPr>
              <a:spLocks noChangeShapeType="1"/>
            </p:cNvSpPr>
            <p:nvPr/>
          </p:nvSpPr>
          <p:spPr bwMode="auto">
            <a:xfrm>
              <a:off x="5977" y="6246"/>
              <a:ext cx="454" cy="1"/>
            </a:xfrm>
            <a:prstGeom prst="line">
              <a:avLst/>
            </a:prstGeom>
            <a:noFill/>
            <a:ln w="15875">
              <a:solidFill>
                <a:srgbClr val="000000"/>
              </a:solidFill>
              <a:round/>
              <a:headEnd/>
              <a:tailEnd/>
            </a:ln>
          </p:spPr>
          <p:txBody>
            <a:bodyPr/>
            <a:lstStyle/>
            <a:p>
              <a:endParaRPr lang="ru-RU"/>
            </a:p>
          </p:txBody>
        </p:sp>
        <p:sp>
          <p:nvSpPr>
            <p:cNvPr id="15" name="Line 12"/>
            <p:cNvSpPr>
              <a:spLocks noChangeShapeType="1"/>
            </p:cNvSpPr>
            <p:nvPr/>
          </p:nvSpPr>
          <p:spPr bwMode="auto">
            <a:xfrm>
              <a:off x="5977" y="6426"/>
              <a:ext cx="454" cy="1"/>
            </a:xfrm>
            <a:prstGeom prst="line">
              <a:avLst/>
            </a:prstGeom>
            <a:noFill/>
            <a:ln w="15875">
              <a:solidFill>
                <a:srgbClr val="000000"/>
              </a:solidFill>
              <a:round/>
              <a:headEnd/>
              <a:tailEnd/>
            </a:ln>
          </p:spPr>
          <p:txBody>
            <a:bodyPr/>
            <a:lstStyle/>
            <a:p>
              <a:endParaRPr lang="ru-RU"/>
            </a:p>
          </p:txBody>
        </p:sp>
        <p:sp>
          <p:nvSpPr>
            <p:cNvPr id="16" name="Line 13"/>
            <p:cNvSpPr>
              <a:spLocks noChangeShapeType="1"/>
            </p:cNvSpPr>
            <p:nvPr/>
          </p:nvSpPr>
          <p:spPr bwMode="auto">
            <a:xfrm>
              <a:off x="5977" y="6606"/>
              <a:ext cx="454" cy="1"/>
            </a:xfrm>
            <a:prstGeom prst="line">
              <a:avLst/>
            </a:prstGeom>
            <a:noFill/>
            <a:ln w="15875">
              <a:solidFill>
                <a:srgbClr val="000000"/>
              </a:solidFill>
              <a:round/>
              <a:headEnd/>
              <a:tailEnd/>
            </a:ln>
          </p:spPr>
          <p:txBody>
            <a:bodyPr/>
            <a:lstStyle/>
            <a:p>
              <a:endParaRPr lang="ru-RU"/>
            </a:p>
          </p:txBody>
        </p:sp>
      </p:grpSp>
      <p:grpSp>
        <p:nvGrpSpPr>
          <p:cNvPr id="17" name="Group 14"/>
          <p:cNvGrpSpPr>
            <a:grpSpLocks/>
          </p:cNvGrpSpPr>
          <p:nvPr/>
        </p:nvGrpSpPr>
        <p:grpSpPr bwMode="auto">
          <a:xfrm>
            <a:off x="2635261" y="5803902"/>
            <a:ext cx="695325" cy="665163"/>
            <a:chOff x="2073" y="5890"/>
            <a:chExt cx="863" cy="826"/>
          </a:xfrm>
        </p:grpSpPr>
        <p:sp>
          <p:nvSpPr>
            <p:cNvPr id="18" name="AutoShape 15"/>
            <p:cNvSpPr>
              <a:spLocks noChangeArrowheads="1"/>
            </p:cNvSpPr>
            <p:nvPr/>
          </p:nvSpPr>
          <p:spPr bwMode="auto">
            <a:xfrm>
              <a:off x="2141" y="5996"/>
              <a:ext cx="719" cy="720"/>
            </a:xfrm>
            <a:prstGeom prst="smileyFace">
              <a:avLst>
                <a:gd name="adj" fmla="val 4653"/>
              </a:avLst>
            </a:prstGeom>
            <a:solidFill>
              <a:srgbClr val="FFFFFF"/>
            </a:solidFill>
            <a:ln w="15875">
              <a:solidFill>
                <a:srgbClr val="000000"/>
              </a:solidFill>
              <a:round/>
              <a:headEnd/>
              <a:tailEnd/>
            </a:ln>
          </p:spPr>
          <p:txBody>
            <a:bodyPr/>
            <a:lstStyle/>
            <a:p>
              <a:endParaRPr lang="ru-RU"/>
            </a:p>
          </p:txBody>
        </p:sp>
        <p:sp>
          <p:nvSpPr>
            <p:cNvPr id="19" name="Line 16"/>
            <p:cNvSpPr>
              <a:spLocks noChangeShapeType="1"/>
            </p:cNvSpPr>
            <p:nvPr/>
          </p:nvSpPr>
          <p:spPr bwMode="auto">
            <a:xfrm flipH="1">
              <a:off x="2502" y="6317"/>
              <a:ext cx="1" cy="142"/>
            </a:xfrm>
            <a:prstGeom prst="line">
              <a:avLst/>
            </a:prstGeom>
            <a:noFill/>
            <a:ln w="15875">
              <a:solidFill>
                <a:srgbClr val="000000"/>
              </a:solidFill>
              <a:round/>
              <a:headEnd/>
              <a:tailEnd/>
            </a:ln>
          </p:spPr>
          <p:txBody>
            <a:bodyPr/>
            <a:lstStyle/>
            <a:p>
              <a:endParaRPr lang="ru-RU"/>
            </a:p>
          </p:txBody>
        </p:sp>
        <p:sp>
          <p:nvSpPr>
            <p:cNvPr id="20" name="Arc 17"/>
            <p:cNvSpPr>
              <a:spLocks/>
            </p:cNvSpPr>
            <p:nvPr/>
          </p:nvSpPr>
          <p:spPr bwMode="auto">
            <a:xfrm>
              <a:off x="2158" y="5995"/>
              <a:ext cx="113" cy="107"/>
            </a:xfrm>
            <a:custGeom>
              <a:avLst/>
              <a:gdLst>
                <a:gd name="T0" fmla="*/ 8 w 43200"/>
                <a:gd name="T1" fmla="*/ 89 h 39341"/>
                <a:gd name="T2" fmla="*/ 89 w 43200"/>
                <a:gd name="T3" fmla="*/ 107 h 39341"/>
                <a:gd name="T4" fmla="*/ 57 w 43200"/>
                <a:gd name="T5" fmla="*/ 59 h 39341"/>
                <a:gd name="T6" fmla="*/ 0 60000 65536"/>
                <a:gd name="T7" fmla="*/ 0 60000 65536"/>
                <a:gd name="T8" fmla="*/ 0 60000 65536"/>
                <a:gd name="T9" fmla="*/ 0 w 43200"/>
                <a:gd name="T10" fmla="*/ 0 h 39341"/>
                <a:gd name="T11" fmla="*/ 43200 w 43200"/>
                <a:gd name="T12" fmla="*/ 39341 h 39341"/>
              </a:gdLst>
              <a:ahLst/>
              <a:cxnLst>
                <a:cxn ang="T6">
                  <a:pos x="T0" y="T1"/>
                </a:cxn>
                <a:cxn ang="T7">
                  <a:pos x="T2" y="T3"/>
                </a:cxn>
                <a:cxn ang="T8">
                  <a:pos x="T4" y="T5"/>
                </a:cxn>
              </a:cxnLst>
              <a:rect l="T9" t="T10" r="T11" b="T12"/>
              <a:pathLst>
                <a:path w="43200" h="39341"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28676"/>
                    <a:pt x="39733" y="35304"/>
                    <a:pt x="33921" y="39341"/>
                  </a:cubicBezTo>
                </a:path>
                <a:path w="43200" h="39341"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28676"/>
                    <a:pt x="39733" y="35304"/>
                    <a:pt x="33921" y="39341"/>
                  </a:cubicBezTo>
                  <a:lnTo>
                    <a:pt x="21600" y="21600"/>
                  </a:lnTo>
                  <a:close/>
                </a:path>
              </a:pathLst>
            </a:custGeom>
            <a:noFill/>
            <a:ln w="15875">
              <a:solidFill>
                <a:srgbClr val="000000"/>
              </a:solidFill>
              <a:round/>
              <a:headEnd/>
              <a:tailEnd/>
            </a:ln>
          </p:spPr>
          <p:txBody>
            <a:bodyPr/>
            <a:lstStyle/>
            <a:p>
              <a:endParaRPr lang="ru-RU"/>
            </a:p>
          </p:txBody>
        </p:sp>
        <p:sp>
          <p:nvSpPr>
            <p:cNvPr id="21" name="Arc 18"/>
            <p:cNvSpPr>
              <a:spLocks/>
            </p:cNvSpPr>
            <p:nvPr/>
          </p:nvSpPr>
          <p:spPr bwMode="auto">
            <a:xfrm rot="-503421">
              <a:off x="2823" y="6120"/>
              <a:ext cx="113" cy="117"/>
            </a:xfrm>
            <a:custGeom>
              <a:avLst/>
              <a:gdLst>
                <a:gd name="T0" fmla="*/ 8 w 43200"/>
                <a:gd name="T1" fmla="*/ 89 h 43161"/>
                <a:gd name="T2" fmla="*/ 60 w 43200"/>
                <a:gd name="T3" fmla="*/ 117 h 43161"/>
                <a:gd name="T4" fmla="*/ 57 w 43200"/>
                <a:gd name="T5" fmla="*/ 59 h 43161"/>
                <a:gd name="T6" fmla="*/ 0 60000 65536"/>
                <a:gd name="T7" fmla="*/ 0 60000 65536"/>
                <a:gd name="T8" fmla="*/ 0 60000 65536"/>
                <a:gd name="T9" fmla="*/ 0 w 43200"/>
                <a:gd name="T10" fmla="*/ 0 h 43161"/>
                <a:gd name="T11" fmla="*/ 43200 w 43200"/>
                <a:gd name="T12" fmla="*/ 43161 h 43161"/>
              </a:gdLst>
              <a:ahLst/>
              <a:cxnLst>
                <a:cxn ang="T6">
                  <a:pos x="T0" y="T1"/>
                </a:cxn>
                <a:cxn ang="T7">
                  <a:pos x="T2" y="T3"/>
                </a:cxn>
                <a:cxn ang="T8">
                  <a:pos x="T4" y="T5"/>
                </a:cxn>
              </a:cxnLst>
              <a:rect l="T9" t="T10" r="T11" b="T12"/>
              <a:pathLst>
                <a:path w="43200" h="43161"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3025"/>
                    <a:pt x="34302" y="42474"/>
                    <a:pt x="22897" y="43161"/>
                  </a:cubicBezTo>
                </a:path>
                <a:path w="43200" h="43161"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3025"/>
                    <a:pt x="34302" y="42474"/>
                    <a:pt x="22897" y="43161"/>
                  </a:cubicBezTo>
                  <a:lnTo>
                    <a:pt x="21600" y="21600"/>
                  </a:lnTo>
                  <a:close/>
                </a:path>
              </a:pathLst>
            </a:custGeom>
            <a:noFill/>
            <a:ln w="15875">
              <a:solidFill>
                <a:srgbClr val="000000"/>
              </a:solidFill>
              <a:round/>
              <a:headEnd/>
              <a:tailEnd/>
            </a:ln>
          </p:spPr>
          <p:txBody>
            <a:bodyPr/>
            <a:lstStyle/>
            <a:p>
              <a:endParaRPr lang="ru-RU"/>
            </a:p>
          </p:txBody>
        </p:sp>
        <p:sp>
          <p:nvSpPr>
            <p:cNvPr id="22" name="Arc 19"/>
            <p:cNvSpPr>
              <a:spLocks/>
            </p:cNvSpPr>
            <p:nvPr/>
          </p:nvSpPr>
          <p:spPr bwMode="auto">
            <a:xfrm rot="-1192228">
              <a:off x="2073" y="6117"/>
              <a:ext cx="113" cy="113"/>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23" name="Arc 20"/>
            <p:cNvSpPr>
              <a:spLocks/>
            </p:cNvSpPr>
            <p:nvPr/>
          </p:nvSpPr>
          <p:spPr bwMode="auto">
            <a:xfrm>
              <a:off x="2673" y="5952"/>
              <a:ext cx="113" cy="113"/>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24" name="Arc 21"/>
            <p:cNvSpPr>
              <a:spLocks/>
            </p:cNvSpPr>
            <p:nvPr/>
          </p:nvSpPr>
          <p:spPr bwMode="auto">
            <a:xfrm>
              <a:off x="2620" y="5932"/>
              <a:ext cx="113" cy="113"/>
            </a:xfrm>
            <a:custGeom>
              <a:avLst/>
              <a:gdLst>
                <a:gd name="T0" fmla="*/ 0 w 43200"/>
                <a:gd name="T1" fmla="*/ 5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0" y="21763"/>
                  </a:moveTo>
                  <a:cubicBezTo>
                    <a:pt x="0" y="21708"/>
                    <a:pt x="0" y="21654"/>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0" y="21763"/>
                  </a:moveTo>
                  <a:cubicBezTo>
                    <a:pt x="0" y="21708"/>
                    <a:pt x="0" y="21654"/>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25" name="Arc 22"/>
            <p:cNvSpPr>
              <a:spLocks/>
            </p:cNvSpPr>
            <p:nvPr/>
          </p:nvSpPr>
          <p:spPr bwMode="auto">
            <a:xfrm>
              <a:off x="2117" y="6046"/>
              <a:ext cx="113" cy="113"/>
            </a:xfrm>
            <a:custGeom>
              <a:avLst/>
              <a:gdLst>
                <a:gd name="T0" fmla="*/ 26 w 43200"/>
                <a:gd name="T1" fmla="*/ 108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9806" y="39695"/>
                  </a:moveTo>
                  <a:cubicBezTo>
                    <a:pt x="3688" y="35709"/>
                    <a:pt x="0" y="28901"/>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9806" y="39695"/>
                  </a:moveTo>
                  <a:cubicBezTo>
                    <a:pt x="3688" y="35709"/>
                    <a:pt x="0" y="28901"/>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26" name="Arc 23"/>
            <p:cNvSpPr>
              <a:spLocks/>
            </p:cNvSpPr>
            <p:nvPr/>
          </p:nvSpPr>
          <p:spPr bwMode="auto">
            <a:xfrm flipH="1">
              <a:off x="2790" y="6063"/>
              <a:ext cx="113" cy="112"/>
            </a:xfrm>
            <a:custGeom>
              <a:avLst/>
              <a:gdLst>
                <a:gd name="T0" fmla="*/ 34 w 43200"/>
                <a:gd name="T1" fmla="*/ 112 h 41485"/>
                <a:gd name="T2" fmla="*/ 95 w 43200"/>
                <a:gd name="T3" fmla="*/ 101 h 41485"/>
                <a:gd name="T4" fmla="*/ 57 w 43200"/>
                <a:gd name="T5" fmla="*/ 58 h 41485"/>
                <a:gd name="T6" fmla="*/ 0 60000 65536"/>
                <a:gd name="T7" fmla="*/ 0 60000 65536"/>
                <a:gd name="T8" fmla="*/ 0 60000 65536"/>
                <a:gd name="T9" fmla="*/ 0 w 43200"/>
                <a:gd name="T10" fmla="*/ 0 h 41485"/>
                <a:gd name="T11" fmla="*/ 43200 w 43200"/>
                <a:gd name="T12" fmla="*/ 41485 h 41485"/>
              </a:gdLst>
              <a:ahLst/>
              <a:cxnLst>
                <a:cxn ang="T6">
                  <a:pos x="T0" y="T1"/>
                </a:cxn>
                <a:cxn ang="T7">
                  <a:pos x="T2" y="T3"/>
                </a:cxn>
                <a:cxn ang="T8">
                  <a:pos x="T4" y="T5"/>
                </a:cxn>
              </a:cxnLst>
              <a:rect l="T9" t="T10" r="T11" b="T12"/>
              <a:pathLst>
                <a:path w="43200" h="41485" fill="none" extrusionOk="0">
                  <a:moveTo>
                    <a:pt x="13165" y="41485"/>
                  </a:moveTo>
                  <a:cubicBezTo>
                    <a:pt x="5184" y="38099"/>
                    <a:pt x="0" y="30270"/>
                    <a:pt x="0" y="21600"/>
                  </a:cubicBezTo>
                  <a:cubicBezTo>
                    <a:pt x="0" y="9670"/>
                    <a:pt x="9670" y="0"/>
                    <a:pt x="21600" y="0"/>
                  </a:cubicBezTo>
                  <a:cubicBezTo>
                    <a:pt x="33529" y="0"/>
                    <a:pt x="43200" y="9670"/>
                    <a:pt x="43200" y="21600"/>
                  </a:cubicBezTo>
                  <a:cubicBezTo>
                    <a:pt x="43200" y="27516"/>
                    <a:pt x="40772" y="33174"/>
                    <a:pt x="36485" y="37252"/>
                  </a:cubicBezTo>
                </a:path>
                <a:path w="43200" h="41485" stroke="0" extrusionOk="0">
                  <a:moveTo>
                    <a:pt x="13165" y="41485"/>
                  </a:moveTo>
                  <a:cubicBezTo>
                    <a:pt x="5184" y="38099"/>
                    <a:pt x="0" y="30270"/>
                    <a:pt x="0" y="21600"/>
                  </a:cubicBezTo>
                  <a:cubicBezTo>
                    <a:pt x="0" y="9670"/>
                    <a:pt x="9670" y="0"/>
                    <a:pt x="21600" y="0"/>
                  </a:cubicBezTo>
                  <a:cubicBezTo>
                    <a:pt x="33529" y="0"/>
                    <a:pt x="43200" y="9670"/>
                    <a:pt x="43200" y="21600"/>
                  </a:cubicBezTo>
                  <a:cubicBezTo>
                    <a:pt x="43200" y="27516"/>
                    <a:pt x="40772" y="33174"/>
                    <a:pt x="36485" y="37252"/>
                  </a:cubicBezTo>
                  <a:lnTo>
                    <a:pt x="21600" y="21600"/>
                  </a:lnTo>
                  <a:close/>
                </a:path>
              </a:pathLst>
            </a:custGeom>
            <a:noFill/>
            <a:ln w="15875">
              <a:solidFill>
                <a:srgbClr val="000000"/>
              </a:solidFill>
              <a:round/>
              <a:headEnd/>
              <a:tailEnd/>
            </a:ln>
          </p:spPr>
          <p:txBody>
            <a:bodyPr/>
            <a:lstStyle/>
            <a:p>
              <a:endParaRPr lang="ru-RU"/>
            </a:p>
          </p:txBody>
        </p:sp>
        <p:sp>
          <p:nvSpPr>
            <p:cNvPr id="27" name="Arc 24"/>
            <p:cNvSpPr>
              <a:spLocks/>
            </p:cNvSpPr>
            <p:nvPr/>
          </p:nvSpPr>
          <p:spPr bwMode="auto">
            <a:xfrm flipH="1">
              <a:off x="2730" y="5997"/>
              <a:ext cx="113" cy="113"/>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28" name="Arc 25"/>
            <p:cNvSpPr>
              <a:spLocks/>
            </p:cNvSpPr>
            <p:nvPr/>
          </p:nvSpPr>
          <p:spPr bwMode="auto">
            <a:xfrm>
              <a:off x="2550" y="5904"/>
              <a:ext cx="113" cy="92"/>
            </a:xfrm>
            <a:custGeom>
              <a:avLst/>
              <a:gdLst>
                <a:gd name="T0" fmla="*/ 10 w 43200"/>
                <a:gd name="T1" fmla="*/ 92 h 33809"/>
                <a:gd name="T2" fmla="*/ 106 w 43200"/>
                <a:gd name="T3" fmla="*/ 86 h 33809"/>
                <a:gd name="T4" fmla="*/ 57 w 43200"/>
                <a:gd name="T5" fmla="*/ 59 h 33809"/>
                <a:gd name="T6" fmla="*/ 0 60000 65536"/>
                <a:gd name="T7" fmla="*/ 0 60000 65536"/>
                <a:gd name="T8" fmla="*/ 0 60000 65536"/>
                <a:gd name="T9" fmla="*/ 0 w 43200"/>
                <a:gd name="T10" fmla="*/ 0 h 33809"/>
                <a:gd name="T11" fmla="*/ 43200 w 43200"/>
                <a:gd name="T12" fmla="*/ 33809 h 33809"/>
              </a:gdLst>
              <a:ahLst/>
              <a:cxnLst>
                <a:cxn ang="T6">
                  <a:pos x="T0" y="T1"/>
                </a:cxn>
                <a:cxn ang="T7">
                  <a:pos x="T2" y="T3"/>
                </a:cxn>
                <a:cxn ang="T8">
                  <a:pos x="T4" y="T5"/>
                </a:cxn>
              </a:cxnLst>
              <a:rect l="T9" t="T10" r="T11" b="T12"/>
              <a:pathLst>
                <a:path w="43200" h="33809" fill="none" extrusionOk="0">
                  <a:moveTo>
                    <a:pt x="3781" y="33809"/>
                  </a:moveTo>
                  <a:cubicBezTo>
                    <a:pt x="1318" y="30214"/>
                    <a:pt x="0" y="25958"/>
                    <a:pt x="0" y="21600"/>
                  </a:cubicBezTo>
                  <a:cubicBezTo>
                    <a:pt x="0" y="9670"/>
                    <a:pt x="9670" y="0"/>
                    <a:pt x="21600" y="0"/>
                  </a:cubicBezTo>
                  <a:cubicBezTo>
                    <a:pt x="33529" y="0"/>
                    <a:pt x="43200" y="9670"/>
                    <a:pt x="43200" y="21600"/>
                  </a:cubicBezTo>
                  <a:cubicBezTo>
                    <a:pt x="43200" y="25131"/>
                    <a:pt x="42334" y="28609"/>
                    <a:pt x="40677" y="31728"/>
                  </a:cubicBezTo>
                </a:path>
                <a:path w="43200" h="33809" stroke="0" extrusionOk="0">
                  <a:moveTo>
                    <a:pt x="3781" y="33809"/>
                  </a:moveTo>
                  <a:cubicBezTo>
                    <a:pt x="1318" y="30214"/>
                    <a:pt x="0" y="25958"/>
                    <a:pt x="0" y="21600"/>
                  </a:cubicBezTo>
                  <a:cubicBezTo>
                    <a:pt x="0" y="9670"/>
                    <a:pt x="9670" y="0"/>
                    <a:pt x="21600" y="0"/>
                  </a:cubicBezTo>
                  <a:cubicBezTo>
                    <a:pt x="33529" y="0"/>
                    <a:pt x="43200" y="9670"/>
                    <a:pt x="43200" y="21600"/>
                  </a:cubicBezTo>
                  <a:cubicBezTo>
                    <a:pt x="43200" y="25131"/>
                    <a:pt x="42334" y="28609"/>
                    <a:pt x="40677" y="31728"/>
                  </a:cubicBezTo>
                  <a:lnTo>
                    <a:pt x="21600" y="21600"/>
                  </a:lnTo>
                  <a:close/>
                </a:path>
              </a:pathLst>
            </a:custGeom>
            <a:noFill/>
            <a:ln w="15875">
              <a:solidFill>
                <a:srgbClr val="000000"/>
              </a:solidFill>
              <a:round/>
              <a:headEnd/>
              <a:tailEnd/>
            </a:ln>
          </p:spPr>
          <p:txBody>
            <a:bodyPr/>
            <a:lstStyle/>
            <a:p>
              <a:endParaRPr lang="ru-RU"/>
            </a:p>
          </p:txBody>
        </p:sp>
        <p:sp>
          <p:nvSpPr>
            <p:cNvPr id="29" name="Arc 26"/>
            <p:cNvSpPr>
              <a:spLocks/>
            </p:cNvSpPr>
            <p:nvPr/>
          </p:nvSpPr>
          <p:spPr bwMode="auto">
            <a:xfrm rot="-1878872">
              <a:off x="2305" y="5911"/>
              <a:ext cx="113" cy="113"/>
            </a:xfrm>
            <a:custGeom>
              <a:avLst/>
              <a:gdLst>
                <a:gd name="T0" fmla="*/ 1 w 43200"/>
                <a:gd name="T1" fmla="*/ 72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539" y="26399"/>
                  </a:moveTo>
                  <a:cubicBezTo>
                    <a:pt x="181" y="24824"/>
                    <a:pt x="0" y="23214"/>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539" y="26399"/>
                  </a:moveTo>
                  <a:cubicBezTo>
                    <a:pt x="181" y="24824"/>
                    <a:pt x="0" y="23214"/>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30" name="Arc 27"/>
            <p:cNvSpPr>
              <a:spLocks/>
            </p:cNvSpPr>
            <p:nvPr/>
          </p:nvSpPr>
          <p:spPr bwMode="auto">
            <a:xfrm rot="-363088">
              <a:off x="2232" y="5938"/>
              <a:ext cx="113" cy="113"/>
            </a:xfrm>
            <a:custGeom>
              <a:avLst/>
              <a:gdLst>
                <a:gd name="T0" fmla="*/ 8 w 43200"/>
                <a:gd name="T1" fmla="*/ 89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3090" y="32732"/>
                  </a:moveTo>
                  <a:cubicBezTo>
                    <a:pt x="1068" y="29371"/>
                    <a:pt x="0" y="25522"/>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31" name="Arc 28"/>
            <p:cNvSpPr>
              <a:spLocks/>
            </p:cNvSpPr>
            <p:nvPr/>
          </p:nvSpPr>
          <p:spPr bwMode="auto">
            <a:xfrm flipH="1">
              <a:off x="2380" y="5890"/>
              <a:ext cx="113" cy="113"/>
            </a:xfrm>
            <a:custGeom>
              <a:avLst/>
              <a:gdLst>
                <a:gd name="T0" fmla="*/ 0 w 43200"/>
                <a:gd name="T1" fmla="*/ 64 h 41704"/>
                <a:gd name="T2" fmla="*/ 77 w 43200"/>
                <a:gd name="T3" fmla="*/ 113 h 41704"/>
                <a:gd name="T4" fmla="*/ 57 w 43200"/>
                <a:gd name="T5" fmla="*/ 59 h 41704"/>
                <a:gd name="T6" fmla="*/ 0 60000 65536"/>
                <a:gd name="T7" fmla="*/ 0 60000 65536"/>
                <a:gd name="T8" fmla="*/ 0 60000 65536"/>
                <a:gd name="T9" fmla="*/ 0 w 43200"/>
                <a:gd name="T10" fmla="*/ 0 h 41704"/>
                <a:gd name="T11" fmla="*/ 43200 w 43200"/>
                <a:gd name="T12" fmla="*/ 41704 h 41704"/>
              </a:gdLst>
              <a:ahLst/>
              <a:cxnLst>
                <a:cxn ang="T6">
                  <a:pos x="T0" y="T1"/>
                </a:cxn>
                <a:cxn ang="T7">
                  <a:pos x="T2" y="T3"/>
                </a:cxn>
                <a:cxn ang="T8">
                  <a:pos x="T4" y="T5"/>
                </a:cxn>
              </a:cxnLst>
              <a:rect l="T9" t="T10" r="T11" b="T12"/>
              <a:pathLst>
                <a:path w="43200" h="41704" fill="none" extrusionOk="0">
                  <a:moveTo>
                    <a:pt x="81" y="23478"/>
                  </a:moveTo>
                  <a:cubicBezTo>
                    <a:pt x="27" y="22853"/>
                    <a:pt x="0" y="22226"/>
                    <a:pt x="0" y="21600"/>
                  </a:cubicBezTo>
                  <a:cubicBezTo>
                    <a:pt x="0" y="9670"/>
                    <a:pt x="9670" y="0"/>
                    <a:pt x="21600" y="0"/>
                  </a:cubicBezTo>
                  <a:cubicBezTo>
                    <a:pt x="33529" y="0"/>
                    <a:pt x="43200" y="9670"/>
                    <a:pt x="43200" y="21600"/>
                  </a:cubicBezTo>
                  <a:cubicBezTo>
                    <a:pt x="43200" y="30480"/>
                    <a:pt x="37764" y="38456"/>
                    <a:pt x="29498" y="41704"/>
                  </a:cubicBezTo>
                </a:path>
                <a:path w="43200" h="41704" stroke="0" extrusionOk="0">
                  <a:moveTo>
                    <a:pt x="81" y="23478"/>
                  </a:moveTo>
                  <a:cubicBezTo>
                    <a:pt x="27" y="22853"/>
                    <a:pt x="0" y="22226"/>
                    <a:pt x="0" y="21600"/>
                  </a:cubicBezTo>
                  <a:cubicBezTo>
                    <a:pt x="0" y="9670"/>
                    <a:pt x="9670" y="0"/>
                    <a:pt x="21600" y="0"/>
                  </a:cubicBezTo>
                  <a:cubicBezTo>
                    <a:pt x="33529" y="0"/>
                    <a:pt x="43200" y="9670"/>
                    <a:pt x="43200" y="21600"/>
                  </a:cubicBezTo>
                  <a:cubicBezTo>
                    <a:pt x="43200" y="30480"/>
                    <a:pt x="37764" y="38456"/>
                    <a:pt x="29498" y="41704"/>
                  </a:cubicBezTo>
                  <a:lnTo>
                    <a:pt x="21600" y="21600"/>
                  </a:lnTo>
                  <a:close/>
                </a:path>
              </a:pathLst>
            </a:custGeom>
            <a:noFill/>
            <a:ln w="15875">
              <a:solidFill>
                <a:srgbClr val="000000"/>
              </a:solidFill>
              <a:round/>
              <a:headEnd/>
              <a:tailEnd/>
            </a:ln>
          </p:spPr>
          <p:txBody>
            <a:bodyPr/>
            <a:lstStyle/>
            <a:p>
              <a:endParaRPr lang="ru-RU"/>
            </a:p>
          </p:txBody>
        </p:sp>
        <p:sp>
          <p:nvSpPr>
            <p:cNvPr id="32" name="Arc 29"/>
            <p:cNvSpPr>
              <a:spLocks/>
            </p:cNvSpPr>
            <p:nvPr/>
          </p:nvSpPr>
          <p:spPr bwMode="auto">
            <a:xfrm>
              <a:off x="2461" y="5897"/>
              <a:ext cx="113" cy="92"/>
            </a:xfrm>
            <a:custGeom>
              <a:avLst/>
              <a:gdLst>
                <a:gd name="T0" fmla="*/ 10 w 43200"/>
                <a:gd name="T1" fmla="*/ 92 h 33809"/>
                <a:gd name="T2" fmla="*/ 113 w 43200"/>
                <a:gd name="T3" fmla="*/ 61 h 33809"/>
                <a:gd name="T4" fmla="*/ 57 w 43200"/>
                <a:gd name="T5" fmla="*/ 59 h 33809"/>
                <a:gd name="T6" fmla="*/ 0 60000 65536"/>
                <a:gd name="T7" fmla="*/ 0 60000 65536"/>
                <a:gd name="T8" fmla="*/ 0 60000 65536"/>
                <a:gd name="T9" fmla="*/ 0 w 43200"/>
                <a:gd name="T10" fmla="*/ 0 h 33809"/>
                <a:gd name="T11" fmla="*/ 43200 w 43200"/>
                <a:gd name="T12" fmla="*/ 33809 h 33809"/>
              </a:gdLst>
              <a:ahLst/>
              <a:cxnLst>
                <a:cxn ang="T6">
                  <a:pos x="T0" y="T1"/>
                </a:cxn>
                <a:cxn ang="T7">
                  <a:pos x="T2" y="T3"/>
                </a:cxn>
                <a:cxn ang="T8">
                  <a:pos x="T4" y="T5"/>
                </a:cxn>
              </a:cxnLst>
              <a:rect l="T9" t="T10" r="T11" b="T12"/>
              <a:pathLst>
                <a:path w="43200" h="33809" fill="none" extrusionOk="0">
                  <a:moveTo>
                    <a:pt x="3781" y="33809"/>
                  </a:moveTo>
                  <a:cubicBezTo>
                    <a:pt x="1318" y="30214"/>
                    <a:pt x="0" y="25958"/>
                    <a:pt x="0" y="21600"/>
                  </a:cubicBezTo>
                  <a:cubicBezTo>
                    <a:pt x="0" y="9670"/>
                    <a:pt x="9670" y="0"/>
                    <a:pt x="21600" y="0"/>
                  </a:cubicBezTo>
                  <a:cubicBezTo>
                    <a:pt x="33529" y="0"/>
                    <a:pt x="43200" y="9670"/>
                    <a:pt x="43200" y="21600"/>
                  </a:cubicBezTo>
                  <a:cubicBezTo>
                    <a:pt x="43200" y="21930"/>
                    <a:pt x="43192" y="22260"/>
                    <a:pt x="43177" y="22590"/>
                  </a:cubicBezTo>
                </a:path>
                <a:path w="43200" h="33809" stroke="0" extrusionOk="0">
                  <a:moveTo>
                    <a:pt x="3781" y="33809"/>
                  </a:moveTo>
                  <a:cubicBezTo>
                    <a:pt x="1318" y="30214"/>
                    <a:pt x="0" y="25958"/>
                    <a:pt x="0" y="21600"/>
                  </a:cubicBezTo>
                  <a:cubicBezTo>
                    <a:pt x="0" y="9670"/>
                    <a:pt x="9670" y="0"/>
                    <a:pt x="21600" y="0"/>
                  </a:cubicBezTo>
                  <a:cubicBezTo>
                    <a:pt x="33529" y="0"/>
                    <a:pt x="43200" y="9670"/>
                    <a:pt x="43200" y="21600"/>
                  </a:cubicBezTo>
                  <a:cubicBezTo>
                    <a:pt x="43200" y="21930"/>
                    <a:pt x="43192" y="22260"/>
                    <a:pt x="43177" y="22590"/>
                  </a:cubicBezTo>
                  <a:lnTo>
                    <a:pt x="21600" y="21600"/>
                  </a:lnTo>
                  <a:close/>
                </a:path>
              </a:pathLst>
            </a:custGeom>
            <a:noFill/>
            <a:ln w="15875">
              <a:solidFill>
                <a:srgbClr val="000000"/>
              </a:solidFill>
              <a:round/>
              <a:headEnd/>
              <a:tailEnd/>
            </a:ln>
          </p:spPr>
          <p:txBody>
            <a:bodyPr/>
            <a:lstStyle/>
            <a:p>
              <a:endParaRPr lang="ru-RU"/>
            </a:p>
          </p:txBody>
        </p:sp>
      </p:grpSp>
      <p:sp>
        <p:nvSpPr>
          <p:cNvPr id="33" name="AutoShape 30"/>
          <p:cNvSpPr>
            <a:spLocks noChangeArrowheads="1"/>
          </p:cNvSpPr>
          <p:nvPr/>
        </p:nvSpPr>
        <p:spPr bwMode="auto">
          <a:xfrm>
            <a:off x="1481148" y="4868865"/>
            <a:ext cx="228600" cy="457200"/>
          </a:xfrm>
          <a:prstGeom prst="can">
            <a:avLst>
              <a:gd name="adj" fmla="val 50000"/>
            </a:avLst>
          </a:prstGeom>
          <a:gradFill rotWithShape="1">
            <a:gsLst>
              <a:gs pos="0">
                <a:srgbClr val="929292"/>
              </a:gs>
              <a:gs pos="100000">
                <a:srgbClr val="C0C0C0"/>
              </a:gs>
            </a:gsLst>
            <a:lin ang="0" scaled="1"/>
          </a:gradFill>
          <a:ln w="9525">
            <a:solidFill>
              <a:srgbClr val="C0C0C0"/>
            </a:solidFill>
            <a:round/>
            <a:headEnd/>
            <a:tailEnd/>
          </a:ln>
        </p:spPr>
        <p:txBody>
          <a:bodyPr/>
          <a:lstStyle/>
          <a:p>
            <a:endParaRPr lang="ru-RU"/>
          </a:p>
        </p:txBody>
      </p:sp>
      <p:sp>
        <p:nvSpPr>
          <p:cNvPr id="34" name="Oval 31"/>
          <p:cNvSpPr>
            <a:spLocks noChangeArrowheads="1"/>
          </p:cNvSpPr>
          <p:nvPr/>
        </p:nvSpPr>
        <p:spPr bwMode="auto">
          <a:xfrm>
            <a:off x="1595448" y="5211765"/>
            <a:ext cx="228600" cy="228600"/>
          </a:xfrm>
          <a:prstGeom prst="ellipse">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ru-RU"/>
          </a:p>
        </p:txBody>
      </p:sp>
      <p:grpSp>
        <p:nvGrpSpPr>
          <p:cNvPr id="35" name="Group 32"/>
          <p:cNvGrpSpPr>
            <a:grpSpLocks/>
          </p:cNvGrpSpPr>
          <p:nvPr/>
        </p:nvGrpSpPr>
        <p:grpSpPr bwMode="auto">
          <a:xfrm>
            <a:off x="2706698" y="3786190"/>
            <a:ext cx="561975" cy="647700"/>
            <a:chOff x="4401" y="4716"/>
            <a:chExt cx="719" cy="830"/>
          </a:xfrm>
        </p:grpSpPr>
        <p:grpSp>
          <p:nvGrpSpPr>
            <p:cNvPr id="36" name="Group 35"/>
            <p:cNvGrpSpPr>
              <a:grpSpLocks/>
            </p:cNvGrpSpPr>
            <p:nvPr/>
          </p:nvGrpSpPr>
          <p:grpSpPr bwMode="auto">
            <a:xfrm>
              <a:off x="4401" y="4716"/>
              <a:ext cx="719" cy="720"/>
              <a:chOff x="2961" y="4356"/>
              <a:chExt cx="719" cy="720"/>
            </a:xfrm>
          </p:grpSpPr>
          <p:sp>
            <p:nvSpPr>
              <p:cNvPr id="48" name="AutoShape 34"/>
              <p:cNvSpPr>
                <a:spLocks noChangeArrowheads="1"/>
              </p:cNvSpPr>
              <p:nvPr/>
            </p:nvSpPr>
            <p:spPr bwMode="auto">
              <a:xfrm>
                <a:off x="2961" y="4356"/>
                <a:ext cx="719" cy="720"/>
              </a:xfrm>
              <a:prstGeom prst="smileyFace">
                <a:avLst>
                  <a:gd name="adj" fmla="val 4653"/>
                </a:avLst>
              </a:prstGeom>
              <a:solidFill>
                <a:srgbClr val="FFFFFF"/>
              </a:solidFill>
              <a:ln w="15875">
                <a:solidFill>
                  <a:srgbClr val="000000"/>
                </a:solidFill>
                <a:round/>
                <a:headEnd/>
                <a:tailEnd/>
              </a:ln>
            </p:spPr>
            <p:txBody>
              <a:bodyPr/>
              <a:lstStyle/>
              <a:p>
                <a:endParaRPr lang="ru-RU"/>
              </a:p>
            </p:txBody>
          </p:sp>
          <p:sp>
            <p:nvSpPr>
              <p:cNvPr id="49" name="Line 35"/>
              <p:cNvSpPr>
                <a:spLocks noChangeShapeType="1"/>
              </p:cNvSpPr>
              <p:nvPr/>
            </p:nvSpPr>
            <p:spPr bwMode="auto">
              <a:xfrm flipH="1">
                <a:off x="3322" y="4677"/>
                <a:ext cx="1" cy="142"/>
              </a:xfrm>
              <a:prstGeom prst="line">
                <a:avLst/>
              </a:prstGeom>
              <a:noFill/>
              <a:ln w="15875">
                <a:solidFill>
                  <a:srgbClr val="000000"/>
                </a:solidFill>
                <a:round/>
                <a:headEnd/>
                <a:tailEnd/>
              </a:ln>
            </p:spPr>
            <p:txBody>
              <a:bodyPr/>
              <a:lstStyle/>
              <a:p>
                <a:endParaRPr lang="ru-RU"/>
              </a:p>
            </p:txBody>
          </p:sp>
        </p:grpSp>
        <p:grpSp>
          <p:nvGrpSpPr>
            <p:cNvPr id="37" name="Group 36"/>
            <p:cNvGrpSpPr>
              <a:grpSpLocks/>
            </p:cNvGrpSpPr>
            <p:nvPr/>
          </p:nvGrpSpPr>
          <p:grpSpPr bwMode="auto">
            <a:xfrm>
              <a:off x="4561" y="4886"/>
              <a:ext cx="410" cy="180"/>
              <a:chOff x="5121" y="6246"/>
              <a:chExt cx="410" cy="180"/>
            </a:xfrm>
          </p:grpSpPr>
          <p:sp>
            <p:nvSpPr>
              <p:cNvPr id="45" name="Oval 37"/>
              <p:cNvSpPr>
                <a:spLocks noChangeArrowheads="1"/>
              </p:cNvSpPr>
              <p:nvPr/>
            </p:nvSpPr>
            <p:spPr bwMode="auto">
              <a:xfrm>
                <a:off x="5121" y="6246"/>
                <a:ext cx="180" cy="180"/>
              </a:xfrm>
              <a:prstGeom prst="ellipse">
                <a:avLst/>
              </a:prstGeom>
              <a:noFill/>
              <a:ln w="15875">
                <a:solidFill>
                  <a:srgbClr val="000000"/>
                </a:solidFill>
                <a:round/>
                <a:headEnd/>
                <a:tailEnd/>
              </a:ln>
            </p:spPr>
            <p:txBody>
              <a:bodyPr/>
              <a:lstStyle/>
              <a:p>
                <a:endParaRPr lang="ru-RU"/>
              </a:p>
            </p:txBody>
          </p:sp>
          <p:sp>
            <p:nvSpPr>
              <p:cNvPr id="46" name="Oval 38"/>
              <p:cNvSpPr>
                <a:spLocks noChangeArrowheads="1"/>
              </p:cNvSpPr>
              <p:nvPr/>
            </p:nvSpPr>
            <p:spPr bwMode="auto">
              <a:xfrm>
                <a:off x="5351" y="6246"/>
                <a:ext cx="180" cy="180"/>
              </a:xfrm>
              <a:prstGeom prst="ellipse">
                <a:avLst/>
              </a:prstGeom>
              <a:noFill/>
              <a:ln w="15875">
                <a:solidFill>
                  <a:srgbClr val="000000"/>
                </a:solidFill>
                <a:round/>
                <a:headEnd/>
                <a:tailEnd/>
              </a:ln>
            </p:spPr>
            <p:txBody>
              <a:bodyPr/>
              <a:lstStyle/>
              <a:p>
                <a:endParaRPr lang="ru-RU"/>
              </a:p>
            </p:txBody>
          </p:sp>
          <p:sp>
            <p:nvSpPr>
              <p:cNvPr id="47" name="Line 39"/>
              <p:cNvSpPr>
                <a:spLocks noChangeShapeType="1"/>
              </p:cNvSpPr>
              <p:nvPr/>
            </p:nvSpPr>
            <p:spPr bwMode="auto">
              <a:xfrm>
                <a:off x="5293" y="6336"/>
                <a:ext cx="68" cy="1"/>
              </a:xfrm>
              <a:prstGeom prst="line">
                <a:avLst/>
              </a:prstGeom>
              <a:noFill/>
              <a:ln w="15875">
                <a:solidFill>
                  <a:srgbClr val="000000"/>
                </a:solidFill>
                <a:round/>
                <a:headEnd/>
                <a:tailEnd/>
              </a:ln>
            </p:spPr>
            <p:txBody>
              <a:bodyPr/>
              <a:lstStyle/>
              <a:p>
                <a:endParaRPr lang="ru-RU"/>
              </a:p>
            </p:txBody>
          </p:sp>
        </p:grpSp>
        <p:grpSp>
          <p:nvGrpSpPr>
            <p:cNvPr id="38" name="Group 40"/>
            <p:cNvGrpSpPr>
              <a:grpSpLocks/>
            </p:cNvGrpSpPr>
            <p:nvPr/>
          </p:nvGrpSpPr>
          <p:grpSpPr bwMode="auto">
            <a:xfrm>
              <a:off x="4640" y="5376"/>
              <a:ext cx="251" cy="170"/>
              <a:chOff x="6270" y="7897"/>
              <a:chExt cx="251" cy="170"/>
            </a:xfrm>
          </p:grpSpPr>
          <p:sp>
            <p:nvSpPr>
              <p:cNvPr id="39" name="Line 41"/>
              <p:cNvSpPr>
                <a:spLocks noChangeShapeType="1"/>
              </p:cNvSpPr>
              <p:nvPr/>
            </p:nvSpPr>
            <p:spPr bwMode="auto">
              <a:xfrm rot="10800000" flipH="1">
                <a:off x="6370" y="7897"/>
                <a:ext cx="1" cy="170"/>
              </a:xfrm>
              <a:prstGeom prst="line">
                <a:avLst/>
              </a:prstGeom>
              <a:noFill/>
              <a:ln w="15875">
                <a:solidFill>
                  <a:srgbClr val="000000"/>
                </a:solidFill>
                <a:round/>
                <a:headEnd/>
                <a:tailEnd/>
              </a:ln>
            </p:spPr>
            <p:txBody>
              <a:bodyPr/>
              <a:lstStyle/>
              <a:p>
                <a:endParaRPr lang="ru-RU"/>
              </a:p>
            </p:txBody>
          </p:sp>
          <p:sp>
            <p:nvSpPr>
              <p:cNvPr id="40" name="Line 42"/>
              <p:cNvSpPr>
                <a:spLocks noChangeShapeType="1"/>
              </p:cNvSpPr>
              <p:nvPr/>
            </p:nvSpPr>
            <p:spPr bwMode="auto">
              <a:xfrm rot="10800000" flipH="1">
                <a:off x="6420" y="7897"/>
                <a:ext cx="1" cy="170"/>
              </a:xfrm>
              <a:prstGeom prst="line">
                <a:avLst/>
              </a:prstGeom>
              <a:noFill/>
              <a:ln w="15875">
                <a:solidFill>
                  <a:srgbClr val="000000"/>
                </a:solidFill>
                <a:round/>
                <a:headEnd/>
                <a:tailEnd/>
              </a:ln>
            </p:spPr>
            <p:txBody>
              <a:bodyPr/>
              <a:lstStyle/>
              <a:p>
                <a:endParaRPr lang="ru-RU"/>
              </a:p>
            </p:txBody>
          </p:sp>
          <p:sp>
            <p:nvSpPr>
              <p:cNvPr id="41" name="Line 43"/>
              <p:cNvSpPr>
                <a:spLocks noChangeShapeType="1"/>
              </p:cNvSpPr>
              <p:nvPr/>
            </p:nvSpPr>
            <p:spPr bwMode="auto">
              <a:xfrm rot="10800000" flipH="1">
                <a:off x="6321" y="7905"/>
                <a:ext cx="1" cy="142"/>
              </a:xfrm>
              <a:prstGeom prst="line">
                <a:avLst/>
              </a:prstGeom>
              <a:noFill/>
              <a:ln w="15875">
                <a:solidFill>
                  <a:srgbClr val="000000"/>
                </a:solidFill>
                <a:round/>
                <a:headEnd/>
                <a:tailEnd/>
              </a:ln>
            </p:spPr>
            <p:txBody>
              <a:bodyPr/>
              <a:lstStyle/>
              <a:p>
                <a:endParaRPr lang="ru-RU"/>
              </a:p>
            </p:txBody>
          </p:sp>
          <p:sp>
            <p:nvSpPr>
              <p:cNvPr id="42" name="Line 44"/>
              <p:cNvSpPr>
                <a:spLocks noChangeShapeType="1"/>
              </p:cNvSpPr>
              <p:nvPr/>
            </p:nvSpPr>
            <p:spPr bwMode="auto">
              <a:xfrm rot="10800000" flipH="1">
                <a:off x="6270" y="7903"/>
                <a:ext cx="1" cy="113"/>
              </a:xfrm>
              <a:prstGeom prst="line">
                <a:avLst/>
              </a:prstGeom>
              <a:noFill/>
              <a:ln w="15875">
                <a:solidFill>
                  <a:srgbClr val="000000"/>
                </a:solidFill>
                <a:round/>
                <a:headEnd/>
                <a:tailEnd/>
              </a:ln>
            </p:spPr>
            <p:txBody>
              <a:bodyPr/>
              <a:lstStyle/>
              <a:p>
                <a:endParaRPr lang="ru-RU"/>
              </a:p>
            </p:txBody>
          </p:sp>
          <p:sp>
            <p:nvSpPr>
              <p:cNvPr id="43" name="Line 45"/>
              <p:cNvSpPr>
                <a:spLocks noChangeShapeType="1"/>
              </p:cNvSpPr>
              <p:nvPr/>
            </p:nvSpPr>
            <p:spPr bwMode="auto">
              <a:xfrm rot="10800000" flipH="1">
                <a:off x="6520" y="7903"/>
                <a:ext cx="1" cy="113"/>
              </a:xfrm>
              <a:prstGeom prst="line">
                <a:avLst/>
              </a:prstGeom>
              <a:noFill/>
              <a:ln w="15875">
                <a:solidFill>
                  <a:srgbClr val="000000"/>
                </a:solidFill>
                <a:round/>
                <a:headEnd/>
                <a:tailEnd/>
              </a:ln>
            </p:spPr>
            <p:txBody>
              <a:bodyPr/>
              <a:lstStyle/>
              <a:p>
                <a:endParaRPr lang="ru-RU"/>
              </a:p>
            </p:txBody>
          </p:sp>
          <p:sp>
            <p:nvSpPr>
              <p:cNvPr id="44" name="Line 46"/>
              <p:cNvSpPr>
                <a:spLocks noChangeShapeType="1"/>
              </p:cNvSpPr>
              <p:nvPr/>
            </p:nvSpPr>
            <p:spPr bwMode="auto">
              <a:xfrm rot="10800000" flipH="1">
                <a:off x="6471" y="7905"/>
                <a:ext cx="1" cy="142"/>
              </a:xfrm>
              <a:prstGeom prst="line">
                <a:avLst/>
              </a:prstGeom>
              <a:noFill/>
              <a:ln w="15875">
                <a:solidFill>
                  <a:srgbClr val="000000"/>
                </a:solidFill>
                <a:round/>
                <a:headEnd/>
                <a:tailEnd/>
              </a:ln>
            </p:spPr>
            <p:txBody>
              <a:bodyPr/>
              <a:lstStyle/>
              <a:p>
                <a:endParaRPr lang="ru-RU"/>
              </a:p>
            </p:txBody>
          </p:sp>
        </p:grpSp>
      </p:grpSp>
      <p:grpSp>
        <p:nvGrpSpPr>
          <p:cNvPr id="50" name="Group 49"/>
          <p:cNvGrpSpPr/>
          <p:nvPr/>
        </p:nvGrpSpPr>
        <p:grpSpPr>
          <a:xfrm>
            <a:off x="4546611" y="4779965"/>
            <a:ext cx="584200" cy="649287"/>
            <a:chOff x="4275138" y="4205288"/>
            <a:chExt cx="584200" cy="649287"/>
          </a:xfrm>
        </p:grpSpPr>
        <p:grpSp>
          <p:nvGrpSpPr>
            <p:cNvPr id="51" name="Group 50"/>
            <p:cNvGrpSpPr>
              <a:grpSpLocks/>
            </p:cNvGrpSpPr>
            <p:nvPr/>
          </p:nvGrpSpPr>
          <p:grpSpPr bwMode="auto">
            <a:xfrm>
              <a:off x="4275138" y="4270217"/>
              <a:ext cx="584200" cy="584358"/>
              <a:chOff x="2961" y="4356"/>
              <a:chExt cx="719" cy="720"/>
            </a:xfrm>
          </p:grpSpPr>
          <p:sp>
            <p:nvSpPr>
              <p:cNvPr id="62" name="AutoShape 49"/>
              <p:cNvSpPr>
                <a:spLocks noChangeArrowheads="1"/>
              </p:cNvSpPr>
              <p:nvPr/>
            </p:nvSpPr>
            <p:spPr bwMode="auto">
              <a:xfrm>
                <a:off x="2961" y="4356"/>
                <a:ext cx="719" cy="720"/>
              </a:xfrm>
              <a:prstGeom prst="smileyFace">
                <a:avLst>
                  <a:gd name="adj" fmla="val 4653"/>
                </a:avLst>
              </a:prstGeom>
              <a:solidFill>
                <a:srgbClr val="FFFFFF"/>
              </a:solidFill>
              <a:ln w="15875">
                <a:solidFill>
                  <a:srgbClr val="000000"/>
                </a:solidFill>
                <a:round/>
                <a:headEnd/>
                <a:tailEnd/>
              </a:ln>
            </p:spPr>
            <p:txBody>
              <a:bodyPr/>
              <a:lstStyle/>
              <a:p>
                <a:endParaRPr lang="ru-RU"/>
              </a:p>
            </p:txBody>
          </p:sp>
          <p:sp>
            <p:nvSpPr>
              <p:cNvPr id="63" name="Line 50"/>
              <p:cNvSpPr>
                <a:spLocks noChangeShapeType="1"/>
              </p:cNvSpPr>
              <p:nvPr/>
            </p:nvSpPr>
            <p:spPr bwMode="auto">
              <a:xfrm flipH="1">
                <a:off x="3322" y="4677"/>
                <a:ext cx="1" cy="142"/>
              </a:xfrm>
              <a:prstGeom prst="line">
                <a:avLst/>
              </a:prstGeom>
              <a:noFill/>
              <a:ln w="15875">
                <a:solidFill>
                  <a:srgbClr val="000000"/>
                </a:solidFill>
                <a:round/>
                <a:headEnd/>
                <a:tailEnd/>
              </a:ln>
            </p:spPr>
            <p:txBody>
              <a:bodyPr/>
              <a:lstStyle/>
              <a:p>
                <a:endParaRPr lang="ru-RU"/>
              </a:p>
            </p:txBody>
          </p:sp>
        </p:grpSp>
        <p:grpSp>
          <p:nvGrpSpPr>
            <p:cNvPr id="52" name="Group 51"/>
            <p:cNvGrpSpPr>
              <a:grpSpLocks/>
            </p:cNvGrpSpPr>
            <p:nvPr/>
          </p:nvGrpSpPr>
          <p:grpSpPr bwMode="auto">
            <a:xfrm>
              <a:off x="4333210" y="4205284"/>
              <a:ext cx="470727" cy="127828"/>
              <a:chOff x="6102" y="5896"/>
              <a:chExt cx="579" cy="157"/>
            </a:xfrm>
          </p:grpSpPr>
          <p:sp>
            <p:nvSpPr>
              <p:cNvPr id="53" name="Line 52"/>
              <p:cNvSpPr>
                <a:spLocks noChangeShapeType="1"/>
              </p:cNvSpPr>
              <p:nvPr/>
            </p:nvSpPr>
            <p:spPr bwMode="auto">
              <a:xfrm rot="420000">
                <a:off x="6443" y="5896"/>
                <a:ext cx="1" cy="85"/>
              </a:xfrm>
              <a:prstGeom prst="line">
                <a:avLst/>
              </a:prstGeom>
              <a:noFill/>
              <a:ln w="15875">
                <a:solidFill>
                  <a:srgbClr val="000000"/>
                </a:solidFill>
                <a:round/>
                <a:headEnd/>
                <a:tailEnd/>
              </a:ln>
            </p:spPr>
            <p:txBody>
              <a:bodyPr/>
              <a:lstStyle/>
              <a:p>
                <a:endParaRPr lang="ru-RU"/>
              </a:p>
            </p:txBody>
          </p:sp>
          <p:sp>
            <p:nvSpPr>
              <p:cNvPr id="54" name="Line 53"/>
              <p:cNvSpPr>
                <a:spLocks noChangeShapeType="1"/>
              </p:cNvSpPr>
              <p:nvPr/>
            </p:nvSpPr>
            <p:spPr bwMode="auto">
              <a:xfrm rot="-480000">
                <a:off x="6320" y="5896"/>
                <a:ext cx="1" cy="85"/>
              </a:xfrm>
              <a:prstGeom prst="line">
                <a:avLst/>
              </a:prstGeom>
              <a:noFill/>
              <a:ln w="15875">
                <a:solidFill>
                  <a:srgbClr val="000000"/>
                </a:solidFill>
                <a:round/>
                <a:headEnd/>
                <a:tailEnd/>
              </a:ln>
            </p:spPr>
            <p:txBody>
              <a:bodyPr/>
              <a:lstStyle/>
              <a:p>
                <a:endParaRPr lang="ru-RU"/>
              </a:p>
            </p:txBody>
          </p:sp>
          <p:sp>
            <p:nvSpPr>
              <p:cNvPr id="55" name="Line 54"/>
              <p:cNvSpPr>
                <a:spLocks noChangeShapeType="1"/>
              </p:cNvSpPr>
              <p:nvPr/>
            </p:nvSpPr>
            <p:spPr bwMode="auto">
              <a:xfrm rot="1140000">
                <a:off x="6513" y="5911"/>
                <a:ext cx="1" cy="85"/>
              </a:xfrm>
              <a:prstGeom prst="line">
                <a:avLst/>
              </a:prstGeom>
              <a:noFill/>
              <a:ln w="15875">
                <a:solidFill>
                  <a:srgbClr val="000000"/>
                </a:solidFill>
                <a:round/>
                <a:headEnd/>
                <a:tailEnd/>
              </a:ln>
            </p:spPr>
            <p:txBody>
              <a:bodyPr/>
              <a:lstStyle/>
              <a:p>
                <a:endParaRPr lang="ru-RU"/>
              </a:p>
            </p:txBody>
          </p:sp>
          <p:sp>
            <p:nvSpPr>
              <p:cNvPr id="56" name="Line 55"/>
              <p:cNvSpPr>
                <a:spLocks noChangeShapeType="1"/>
              </p:cNvSpPr>
              <p:nvPr/>
            </p:nvSpPr>
            <p:spPr bwMode="auto">
              <a:xfrm rot="19740000" flipV="1">
                <a:off x="6551" y="5966"/>
                <a:ext cx="80" cy="46"/>
              </a:xfrm>
              <a:prstGeom prst="line">
                <a:avLst/>
              </a:prstGeom>
              <a:noFill/>
              <a:ln w="15875">
                <a:solidFill>
                  <a:srgbClr val="000000"/>
                </a:solidFill>
                <a:round/>
                <a:headEnd/>
                <a:tailEnd/>
              </a:ln>
            </p:spPr>
            <p:txBody>
              <a:bodyPr/>
              <a:lstStyle/>
              <a:p>
                <a:endParaRPr lang="ru-RU"/>
              </a:p>
            </p:txBody>
          </p:sp>
          <p:sp>
            <p:nvSpPr>
              <p:cNvPr id="57" name="Line 56"/>
              <p:cNvSpPr>
                <a:spLocks noChangeShapeType="1"/>
              </p:cNvSpPr>
              <p:nvPr/>
            </p:nvSpPr>
            <p:spPr bwMode="auto">
              <a:xfrm rot="420000">
                <a:off x="6102" y="5984"/>
                <a:ext cx="62" cy="57"/>
              </a:xfrm>
              <a:prstGeom prst="line">
                <a:avLst/>
              </a:prstGeom>
              <a:noFill/>
              <a:ln w="15875">
                <a:solidFill>
                  <a:srgbClr val="000000"/>
                </a:solidFill>
                <a:round/>
                <a:headEnd/>
                <a:tailEnd/>
              </a:ln>
            </p:spPr>
            <p:txBody>
              <a:bodyPr/>
              <a:lstStyle/>
              <a:p>
                <a:endParaRPr lang="ru-RU"/>
              </a:p>
            </p:txBody>
          </p:sp>
          <p:sp>
            <p:nvSpPr>
              <p:cNvPr id="58" name="Line 57"/>
              <p:cNvSpPr>
                <a:spLocks noChangeShapeType="1"/>
              </p:cNvSpPr>
              <p:nvPr/>
            </p:nvSpPr>
            <p:spPr bwMode="auto">
              <a:xfrm flipH="1">
                <a:off x="6380" y="5896"/>
                <a:ext cx="1" cy="85"/>
              </a:xfrm>
              <a:prstGeom prst="line">
                <a:avLst/>
              </a:prstGeom>
              <a:noFill/>
              <a:ln w="15875">
                <a:solidFill>
                  <a:srgbClr val="000000"/>
                </a:solidFill>
                <a:round/>
                <a:headEnd/>
                <a:tailEnd/>
              </a:ln>
            </p:spPr>
            <p:txBody>
              <a:bodyPr/>
              <a:lstStyle/>
              <a:p>
                <a:endParaRPr lang="ru-RU"/>
              </a:p>
            </p:txBody>
          </p:sp>
          <p:sp>
            <p:nvSpPr>
              <p:cNvPr id="59" name="Line 58"/>
              <p:cNvSpPr>
                <a:spLocks noChangeShapeType="1"/>
              </p:cNvSpPr>
              <p:nvPr/>
            </p:nvSpPr>
            <p:spPr bwMode="auto">
              <a:xfrm rot="20700000" flipH="1">
                <a:off x="6251" y="5916"/>
                <a:ext cx="1" cy="85"/>
              </a:xfrm>
              <a:prstGeom prst="line">
                <a:avLst/>
              </a:prstGeom>
              <a:noFill/>
              <a:ln w="15875">
                <a:solidFill>
                  <a:srgbClr val="000000"/>
                </a:solidFill>
                <a:round/>
                <a:headEnd/>
                <a:tailEnd/>
              </a:ln>
            </p:spPr>
            <p:txBody>
              <a:bodyPr/>
              <a:lstStyle/>
              <a:p>
                <a:endParaRPr lang="ru-RU"/>
              </a:p>
            </p:txBody>
          </p:sp>
          <p:sp>
            <p:nvSpPr>
              <p:cNvPr id="60" name="Line 59"/>
              <p:cNvSpPr>
                <a:spLocks noChangeShapeType="1"/>
              </p:cNvSpPr>
              <p:nvPr/>
            </p:nvSpPr>
            <p:spPr bwMode="auto">
              <a:xfrm rot="1860000" flipH="1" flipV="1">
                <a:off x="6151" y="5956"/>
                <a:ext cx="80" cy="46"/>
              </a:xfrm>
              <a:prstGeom prst="line">
                <a:avLst/>
              </a:prstGeom>
              <a:noFill/>
              <a:ln w="15875">
                <a:solidFill>
                  <a:srgbClr val="000000"/>
                </a:solidFill>
                <a:round/>
                <a:headEnd/>
                <a:tailEnd/>
              </a:ln>
            </p:spPr>
            <p:txBody>
              <a:bodyPr/>
              <a:lstStyle/>
              <a:p>
                <a:endParaRPr lang="ru-RU"/>
              </a:p>
            </p:txBody>
          </p:sp>
          <p:sp>
            <p:nvSpPr>
              <p:cNvPr id="61" name="Line 60"/>
              <p:cNvSpPr>
                <a:spLocks noChangeShapeType="1"/>
              </p:cNvSpPr>
              <p:nvPr/>
            </p:nvSpPr>
            <p:spPr bwMode="auto">
              <a:xfrm rot="21180000" flipH="1">
                <a:off x="6619" y="5996"/>
                <a:ext cx="62" cy="57"/>
              </a:xfrm>
              <a:prstGeom prst="line">
                <a:avLst/>
              </a:prstGeom>
              <a:noFill/>
              <a:ln w="15875">
                <a:solidFill>
                  <a:srgbClr val="000000"/>
                </a:solidFill>
                <a:round/>
                <a:headEnd/>
                <a:tailEnd/>
              </a:ln>
            </p:spPr>
            <p:txBody>
              <a:bodyPr/>
              <a:lstStyle/>
              <a:p>
                <a:endParaRPr lang="ru-RU"/>
              </a:p>
            </p:txBody>
          </p:sp>
        </p:grpSp>
      </p:grpSp>
      <p:sp>
        <p:nvSpPr>
          <p:cNvPr id="64" name="Oval 63"/>
          <p:cNvSpPr>
            <a:spLocks noChangeArrowheads="1"/>
          </p:cNvSpPr>
          <p:nvPr/>
        </p:nvSpPr>
        <p:spPr bwMode="auto">
          <a:xfrm>
            <a:off x="2395548" y="4435477"/>
            <a:ext cx="1098550" cy="1373188"/>
          </a:xfrm>
          <a:prstGeom prst="ellipse">
            <a:avLst/>
          </a:prstGeom>
          <a:noFill/>
          <a:ln w="9525">
            <a:noFill/>
            <a:round/>
            <a:headEnd/>
            <a:tailEnd/>
          </a:ln>
        </p:spPr>
        <p:txBody>
          <a:bodyPr/>
          <a:lstStyle/>
          <a:p>
            <a:endParaRPr lang="ru-RU"/>
          </a:p>
        </p:txBody>
      </p:sp>
      <p:cxnSp>
        <p:nvCxnSpPr>
          <p:cNvPr id="65" name="AutoShape 64"/>
          <p:cNvCxnSpPr>
            <a:cxnSpLocks noChangeShapeType="1"/>
            <a:stCxn id="64" idx="6"/>
            <a:endCxn id="66" idx="2"/>
          </p:cNvCxnSpPr>
          <p:nvPr/>
        </p:nvCxnSpPr>
        <p:spPr bwMode="auto">
          <a:xfrm flipV="1">
            <a:off x="3494098" y="5121277"/>
            <a:ext cx="917575" cy="1588"/>
          </a:xfrm>
          <a:prstGeom prst="curvedConnector3">
            <a:avLst>
              <a:gd name="adj1" fmla="val 50000"/>
            </a:avLst>
          </a:prstGeom>
          <a:noFill/>
          <a:ln w="38100">
            <a:solidFill>
              <a:srgbClr val="000000"/>
            </a:solidFill>
            <a:round/>
            <a:headEnd/>
            <a:tailEnd type="triangle" w="med" len="med"/>
          </a:ln>
        </p:spPr>
      </p:cxnSp>
      <p:sp>
        <p:nvSpPr>
          <p:cNvPr id="66" name="Oval 65"/>
          <p:cNvSpPr>
            <a:spLocks noChangeArrowheads="1"/>
          </p:cNvSpPr>
          <p:nvPr/>
        </p:nvSpPr>
        <p:spPr bwMode="auto">
          <a:xfrm>
            <a:off x="4411673" y="4724402"/>
            <a:ext cx="863600" cy="792163"/>
          </a:xfrm>
          <a:prstGeom prst="ellipse">
            <a:avLst/>
          </a:prstGeom>
          <a:noFill/>
          <a:ln w="9525">
            <a:noFill/>
            <a:round/>
            <a:headEnd/>
            <a:tailEnd/>
          </a:ln>
        </p:spPr>
        <p:txBody>
          <a:bodyPr/>
          <a:lstStyle/>
          <a:p>
            <a:endParaRPr lang="ru-RU"/>
          </a:p>
        </p:txBody>
      </p:sp>
      <p:sp>
        <p:nvSpPr>
          <p:cNvPr id="67" name="AutoShape 75"/>
          <p:cNvSpPr>
            <a:spLocks noChangeArrowheads="1"/>
          </p:cNvSpPr>
          <p:nvPr/>
        </p:nvSpPr>
        <p:spPr bwMode="auto">
          <a:xfrm>
            <a:off x="6216661" y="4470402"/>
            <a:ext cx="1008062" cy="1295400"/>
          </a:xfrm>
          <a:prstGeom prst="foldedCorner">
            <a:avLst>
              <a:gd name="adj" fmla="val 12500"/>
            </a:avLst>
          </a:prstGeom>
          <a:solidFill>
            <a:srgbClr val="FFFFFF"/>
          </a:solidFill>
          <a:ln w="9525">
            <a:solidFill>
              <a:srgbClr val="000000"/>
            </a:solidFill>
            <a:round/>
            <a:headEnd/>
            <a:tailEnd/>
          </a:ln>
        </p:spPr>
        <p:txBody>
          <a:bodyPr wrap="none" anchor="ctr"/>
          <a:lstStyle/>
          <a:p>
            <a:endParaRPr lang="ru-RU"/>
          </a:p>
        </p:txBody>
      </p:sp>
      <p:sp>
        <p:nvSpPr>
          <p:cNvPr id="68" name="Oval 66"/>
          <p:cNvSpPr>
            <a:spLocks noChangeArrowheads="1"/>
          </p:cNvSpPr>
          <p:nvPr/>
        </p:nvSpPr>
        <p:spPr bwMode="auto">
          <a:xfrm>
            <a:off x="6359536" y="5046665"/>
            <a:ext cx="144462" cy="142875"/>
          </a:xfrm>
          <a:prstGeom prst="ellipse">
            <a:avLst/>
          </a:prstGeom>
          <a:solidFill>
            <a:srgbClr val="FFFFFF"/>
          </a:solidFill>
          <a:ln w="9525" algn="ctr">
            <a:solidFill>
              <a:srgbClr val="000000"/>
            </a:solidFill>
            <a:round/>
            <a:headEnd/>
            <a:tailEnd/>
          </a:ln>
        </p:spPr>
        <p:txBody>
          <a:bodyPr wrap="none" anchor="ctr"/>
          <a:lstStyle/>
          <a:p>
            <a:endParaRPr lang="ru-RU"/>
          </a:p>
        </p:txBody>
      </p:sp>
      <p:sp>
        <p:nvSpPr>
          <p:cNvPr id="69" name="Oval 67"/>
          <p:cNvSpPr>
            <a:spLocks noChangeArrowheads="1"/>
          </p:cNvSpPr>
          <p:nvPr/>
        </p:nvSpPr>
        <p:spPr bwMode="auto">
          <a:xfrm>
            <a:off x="6648461" y="4686302"/>
            <a:ext cx="144462" cy="142875"/>
          </a:xfrm>
          <a:prstGeom prst="ellipse">
            <a:avLst/>
          </a:prstGeom>
          <a:solidFill>
            <a:srgbClr val="FFFFFF"/>
          </a:solidFill>
          <a:ln w="9525" algn="ctr">
            <a:solidFill>
              <a:srgbClr val="000000"/>
            </a:solidFill>
            <a:round/>
            <a:headEnd/>
            <a:tailEnd/>
          </a:ln>
        </p:spPr>
        <p:txBody>
          <a:bodyPr wrap="none" anchor="ctr"/>
          <a:lstStyle/>
          <a:p>
            <a:endParaRPr lang="ru-RU"/>
          </a:p>
        </p:txBody>
      </p:sp>
      <p:sp>
        <p:nvSpPr>
          <p:cNvPr id="70" name="Oval 68"/>
          <p:cNvSpPr>
            <a:spLocks noChangeArrowheads="1"/>
          </p:cNvSpPr>
          <p:nvPr/>
        </p:nvSpPr>
        <p:spPr bwMode="auto">
          <a:xfrm>
            <a:off x="6648461" y="5407027"/>
            <a:ext cx="144462" cy="142875"/>
          </a:xfrm>
          <a:prstGeom prst="ellipse">
            <a:avLst/>
          </a:prstGeom>
          <a:solidFill>
            <a:srgbClr val="FFFFFF"/>
          </a:solidFill>
          <a:ln w="9525" algn="ctr">
            <a:solidFill>
              <a:srgbClr val="000000"/>
            </a:solidFill>
            <a:round/>
            <a:headEnd/>
            <a:tailEnd/>
          </a:ln>
        </p:spPr>
        <p:txBody>
          <a:bodyPr wrap="none" anchor="ctr"/>
          <a:lstStyle/>
          <a:p>
            <a:endParaRPr lang="ru-RU"/>
          </a:p>
        </p:txBody>
      </p:sp>
      <p:sp>
        <p:nvSpPr>
          <p:cNvPr id="71" name="Oval 69"/>
          <p:cNvSpPr>
            <a:spLocks noChangeArrowheads="1"/>
          </p:cNvSpPr>
          <p:nvPr/>
        </p:nvSpPr>
        <p:spPr bwMode="auto">
          <a:xfrm>
            <a:off x="6935798" y="5046665"/>
            <a:ext cx="144463" cy="142875"/>
          </a:xfrm>
          <a:prstGeom prst="ellipse">
            <a:avLst/>
          </a:prstGeom>
          <a:solidFill>
            <a:srgbClr val="FFFFFF"/>
          </a:solidFill>
          <a:ln w="9525" algn="ctr">
            <a:solidFill>
              <a:srgbClr val="000000"/>
            </a:solidFill>
            <a:round/>
            <a:headEnd/>
            <a:tailEnd/>
          </a:ln>
        </p:spPr>
        <p:txBody>
          <a:bodyPr wrap="none" anchor="ctr"/>
          <a:lstStyle/>
          <a:p>
            <a:endParaRPr lang="ru-RU"/>
          </a:p>
        </p:txBody>
      </p:sp>
      <p:cxnSp>
        <p:nvCxnSpPr>
          <p:cNvPr id="72" name="AutoShape 70"/>
          <p:cNvCxnSpPr>
            <a:cxnSpLocks noChangeShapeType="1"/>
            <a:stCxn id="68" idx="0"/>
            <a:endCxn id="69" idx="2"/>
          </p:cNvCxnSpPr>
          <p:nvPr/>
        </p:nvCxnSpPr>
        <p:spPr bwMode="auto">
          <a:xfrm rot="16200000">
            <a:off x="6396048" y="4794253"/>
            <a:ext cx="288925" cy="215900"/>
          </a:xfrm>
          <a:prstGeom prst="curvedConnector2">
            <a:avLst/>
          </a:prstGeom>
          <a:noFill/>
          <a:ln w="9525">
            <a:solidFill>
              <a:srgbClr val="000000"/>
            </a:solidFill>
            <a:round/>
            <a:headEnd/>
            <a:tailEnd type="triangle" w="med" len="med"/>
          </a:ln>
        </p:spPr>
      </p:cxnSp>
      <p:cxnSp>
        <p:nvCxnSpPr>
          <p:cNvPr id="73" name="AutoShape 71"/>
          <p:cNvCxnSpPr>
            <a:cxnSpLocks noChangeShapeType="1"/>
            <a:stCxn id="68" idx="6"/>
            <a:endCxn id="71" idx="2"/>
          </p:cNvCxnSpPr>
          <p:nvPr/>
        </p:nvCxnSpPr>
        <p:spPr bwMode="auto">
          <a:xfrm>
            <a:off x="6503998" y="5118102"/>
            <a:ext cx="431800" cy="0"/>
          </a:xfrm>
          <a:prstGeom prst="straightConnector1">
            <a:avLst/>
          </a:prstGeom>
          <a:noFill/>
          <a:ln w="9525">
            <a:solidFill>
              <a:srgbClr val="000000"/>
            </a:solidFill>
            <a:round/>
            <a:headEnd/>
            <a:tailEnd type="triangle" w="med" len="med"/>
          </a:ln>
        </p:spPr>
      </p:cxnSp>
      <p:cxnSp>
        <p:nvCxnSpPr>
          <p:cNvPr id="74" name="AutoShape 72"/>
          <p:cNvCxnSpPr>
            <a:cxnSpLocks noChangeShapeType="1"/>
            <a:stCxn id="69" idx="6"/>
            <a:endCxn id="71" idx="0"/>
          </p:cNvCxnSpPr>
          <p:nvPr/>
        </p:nvCxnSpPr>
        <p:spPr bwMode="auto">
          <a:xfrm>
            <a:off x="6792923" y="4757740"/>
            <a:ext cx="215900" cy="288925"/>
          </a:xfrm>
          <a:prstGeom prst="curvedConnector2">
            <a:avLst/>
          </a:prstGeom>
          <a:noFill/>
          <a:ln w="9525">
            <a:solidFill>
              <a:srgbClr val="000000"/>
            </a:solidFill>
            <a:round/>
            <a:headEnd/>
            <a:tailEnd type="triangle" w="med" len="med"/>
          </a:ln>
        </p:spPr>
      </p:cxnSp>
      <p:cxnSp>
        <p:nvCxnSpPr>
          <p:cNvPr id="75" name="AutoShape 73"/>
          <p:cNvCxnSpPr>
            <a:cxnSpLocks noChangeShapeType="1"/>
            <a:stCxn id="71" idx="4"/>
            <a:endCxn id="70" idx="6"/>
          </p:cNvCxnSpPr>
          <p:nvPr/>
        </p:nvCxnSpPr>
        <p:spPr bwMode="auto">
          <a:xfrm rot="5400000">
            <a:off x="6756410" y="5226053"/>
            <a:ext cx="288925" cy="215900"/>
          </a:xfrm>
          <a:prstGeom prst="curvedConnector2">
            <a:avLst/>
          </a:prstGeom>
          <a:noFill/>
          <a:ln w="9525">
            <a:solidFill>
              <a:srgbClr val="000000"/>
            </a:solidFill>
            <a:round/>
            <a:headEnd/>
            <a:tailEnd type="triangle" w="med" len="med"/>
          </a:ln>
        </p:spPr>
      </p:cxnSp>
      <p:cxnSp>
        <p:nvCxnSpPr>
          <p:cNvPr id="76" name="AutoShape 74"/>
          <p:cNvCxnSpPr>
            <a:cxnSpLocks noChangeShapeType="1"/>
            <a:stCxn id="70" idx="2"/>
            <a:endCxn id="68" idx="4"/>
          </p:cNvCxnSpPr>
          <p:nvPr/>
        </p:nvCxnSpPr>
        <p:spPr bwMode="auto">
          <a:xfrm rot="10800000">
            <a:off x="6432561" y="5189540"/>
            <a:ext cx="215900" cy="288925"/>
          </a:xfrm>
          <a:prstGeom prst="curvedConnector2">
            <a:avLst/>
          </a:prstGeom>
          <a:noFill/>
          <a:ln w="9525">
            <a:solidFill>
              <a:srgbClr val="000000"/>
            </a:solidFill>
            <a:round/>
            <a:headEnd/>
            <a:tailEnd type="triangle" w="med" len="med"/>
          </a:ln>
        </p:spPr>
      </p:cxnSp>
      <p:cxnSp>
        <p:nvCxnSpPr>
          <p:cNvPr id="77" name="AutoShape 78"/>
          <p:cNvCxnSpPr>
            <a:cxnSpLocks noChangeShapeType="1"/>
            <a:stCxn id="66" idx="6"/>
            <a:endCxn id="5" idx="2"/>
          </p:cNvCxnSpPr>
          <p:nvPr/>
        </p:nvCxnSpPr>
        <p:spPr bwMode="auto">
          <a:xfrm flipV="1">
            <a:off x="5275273" y="5119690"/>
            <a:ext cx="865188" cy="1587"/>
          </a:xfrm>
          <a:prstGeom prst="curvedConnector3">
            <a:avLst>
              <a:gd name="adj1" fmla="val 49907"/>
            </a:avLst>
          </a:prstGeom>
          <a:noFill/>
          <a:ln w="38100">
            <a:solidFill>
              <a:srgbClr val="000000"/>
            </a:solidFill>
            <a:round/>
            <a:headEnd/>
            <a:tailEnd type="triangle" w="med" len="med"/>
          </a:ln>
        </p:spPr>
      </p:cxnSp>
      <p:cxnSp>
        <p:nvCxnSpPr>
          <p:cNvPr id="78" name="AutoShape 79"/>
          <p:cNvCxnSpPr>
            <a:cxnSpLocks noChangeShapeType="1"/>
            <a:stCxn id="5" idx="1"/>
          </p:cNvCxnSpPr>
          <p:nvPr/>
        </p:nvCxnSpPr>
        <p:spPr bwMode="auto">
          <a:xfrm rot="5400000" flipH="1">
            <a:off x="4640273" y="2909890"/>
            <a:ext cx="407987" cy="2738438"/>
          </a:xfrm>
          <a:prstGeom prst="curvedConnector2">
            <a:avLst/>
          </a:prstGeom>
          <a:noFill/>
          <a:ln w="38100">
            <a:solidFill>
              <a:srgbClr val="000000"/>
            </a:solidFill>
            <a:round/>
            <a:headEnd/>
            <a:tailEnd type="triangle" w="med" len="med"/>
          </a:ln>
        </p:spPr>
      </p:cxnSp>
      <p:sp>
        <p:nvSpPr>
          <p:cNvPr id="79" name="Oval 80"/>
          <p:cNvSpPr>
            <a:spLocks noChangeArrowheads="1"/>
          </p:cNvSpPr>
          <p:nvPr/>
        </p:nvSpPr>
        <p:spPr bwMode="auto">
          <a:xfrm>
            <a:off x="2466986" y="5849961"/>
            <a:ext cx="1008062" cy="936625"/>
          </a:xfrm>
          <a:prstGeom prst="ellipse">
            <a:avLst/>
          </a:prstGeom>
          <a:noFill/>
          <a:ln w="9525">
            <a:noFill/>
            <a:round/>
            <a:headEnd/>
            <a:tailEnd/>
          </a:ln>
        </p:spPr>
        <p:txBody>
          <a:bodyPr/>
          <a:lstStyle/>
          <a:p>
            <a:endParaRPr lang="ru-RU"/>
          </a:p>
        </p:txBody>
      </p:sp>
      <p:sp>
        <p:nvSpPr>
          <p:cNvPr id="80" name="Oval 81"/>
          <p:cNvSpPr>
            <a:spLocks noChangeArrowheads="1"/>
          </p:cNvSpPr>
          <p:nvPr/>
        </p:nvSpPr>
        <p:spPr bwMode="auto">
          <a:xfrm>
            <a:off x="2466986" y="3762399"/>
            <a:ext cx="1008062" cy="863600"/>
          </a:xfrm>
          <a:prstGeom prst="ellipse">
            <a:avLst/>
          </a:prstGeom>
          <a:noFill/>
          <a:ln w="9525">
            <a:noFill/>
            <a:round/>
            <a:headEnd/>
            <a:tailEnd/>
          </a:ln>
        </p:spPr>
        <p:txBody>
          <a:bodyPr/>
          <a:lstStyle/>
          <a:p>
            <a:endParaRPr lang="ru-RU"/>
          </a:p>
        </p:txBody>
      </p:sp>
      <p:cxnSp>
        <p:nvCxnSpPr>
          <p:cNvPr id="81" name="AutoShape 82"/>
          <p:cNvCxnSpPr>
            <a:cxnSpLocks noChangeShapeType="1"/>
            <a:stCxn id="5" idx="3"/>
          </p:cNvCxnSpPr>
          <p:nvPr/>
        </p:nvCxnSpPr>
        <p:spPr bwMode="auto">
          <a:xfrm rot="5400000">
            <a:off x="4622810" y="4608515"/>
            <a:ext cx="442913" cy="2738438"/>
          </a:xfrm>
          <a:prstGeom prst="curvedConnector2">
            <a:avLst/>
          </a:prstGeom>
          <a:noFill/>
          <a:ln w="38100">
            <a:solidFill>
              <a:srgbClr val="000000"/>
            </a:solidFill>
            <a:round/>
            <a:headEnd/>
            <a:tailEnd type="triangle" w="med" len="med"/>
          </a:ln>
        </p:spPr>
      </p:cxnSp>
      <p:cxnSp>
        <p:nvCxnSpPr>
          <p:cNvPr id="82" name="AutoShape 83"/>
          <p:cNvCxnSpPr>
            <a:cxnSpLocks noChangeShapeType="1"/>
            <a:endCxn id="66" idx="1"/>
          </p:cNvCxnSpPr>
          <p:nvPr/>
        </p:nvCxnSpPr>
        <p:spPr bwMode="auto">
          <a:xfrm>
            <a:off x="3327411" y="4379915"/>
            <a:ext cx="1211262" cy="460375"/>
          </a:xfrm>
          <a:prstGeom prst="straightConnector1">
            <a:avLst/>
          </a:prstGeom>
          <a:noFill/>
          <a:ln w="38100">
            <a:solidFill>
              <a:srgbClr val="000000"/>
            </a:solidFill>
            <a:round/>
            <a:headEnd/>
            <a:tailEnd type="triangle" w="med" len="med"/>
          </a:ln>
        </p:spPr>
      </p:cxnSp>
      <p:cxnSp>
        <p:nvCxnSpPr>
          <p:cNvPr id="83" name="AutoShape 84"/>
          <p:cNvCxnSpPr>
            <a:cxnSpLocks noChangeShapeType="1"/>
            <a:endCxn id="66" idx="3"/>
          </p:cNvCxnSpPr>
          <p:nvPr/>
        </p:nvCxnSpPr>
        <p:spPr bwMode="auto">
          <a:xfrm flipV="1">
            <a:off x="3327411" y="5400677"/>
            <a:ext cx="1211262" cy="466725"/>
          </a:xfrm>
          <a:prstGeom prst="straightConnector1">
            <a:avLst/>
          </a:prstGeom>
          <a:noFill/>
          <a:ln w="38100">
            <a:solidFill>
              <a:srgbClr val="000000"/>
            </a:solidFill>
            <a:round/>
            <a:headEnd/>
            <a:tailEnd type="triangle" w="med" len="med"/>
          </a:ln>
        </p:spPr>
      </p:cxnSp>
      <p:cxnSp>
        <p:nvCxnSpPr>
          <p:cNvPr id="84" name="AutoShape 85"/>
          <p:cNvCxnSpPr>
            <a:cxnSpLocks noChangeShapeType="1"/>
            <a:stCxn id="68" idx="6"/>
            <a:endCxn id="69" idx="4"/>
          </p:cNvCxnSpPr>
          <p:nvPr/>
        </p:nvCxnSpPr>
        <p:spPr bwMode="auto">
          <a:xfrm flipV="1">
            <a:off x="6503998" y="4829177"/>
            <a:ext cx="217488" cy="288925"/>
          </a:xfrm>
          <a:prstGeom prst="curvedConnector2">
            <a:avLst/>
          </a:prstGeom>
          <a:noFill/>
          <a:ln w="9525">
            <a:solidFill>
              <a:srgbClr val="000000"/>
            </a:solidFill>
            <a:round/>
            <a:headEnd/>
            <a:tailEnd type="triangle" w="med" len="med"/>
          </a:ln>
        </p:spPr>
      </p:cxnSp>
      <p:sp>
        <p:nvSpPr>
          <p:cNvPr id="85" name="AutoShape 4"/>
          <p:cNvSpPr>
            <a:spLocks noChangeArrowheads="1"/>
          </p:cNvSpPr>
          <p:nvPr/>
        </p:nvSpPr>
        <p:spPr bwMode="auto">
          <a:xfrm>
            <a:off x="6129357" y="4646619"/>
            <a:ext cx="1157287" cy="863600"/>
          </a:xfrm>
          <a:prstGeom prst="cloudCallout">
            <a:avLst>
              <a:gd name="adj1" fmla="val -123248"/>
              <a:gd name="adj2" fmla="val 3294"/>
            </a:avLst>
          </a:prstGeom>
          <a:solidFill>
            <a:srgbClr val="FFFFFF"/>
          </a:solidFill>
          <a:ln w="12700">
            <a:solidFill>
              <a:srgbClr val="000000"/>
            </a:solidFill>
            <a:prstDash val="sysDot"/>
            <a:round/>
            <a:headEnd/>
            <a:tailEnd/>
          </a:ln>
        </p:spPr>
        <p:txBody>
          <a:bodyPr anchor="ctr" anchorCtr="0"/>
          <a:lstStyle/>
          <a:p>
            <a:pPr algn="ctr"/>
            <a:endParaRPr lang="ru-RU" sz="4400" b="1" dirty="0"/>
          </a:p>
        </p:txBody>
      </p:sp>
      <p:sp>
        <p:nvSpPr>
          <p:cNvPr id="86" name="TextBox 85"/>
          <p:cNvSpPr txBox="1"/>
          <p:nvPr/>
        </p:nvSpPr>
        <p:spPr>
          <a:xfrm>
            <a:off x="6486547" y="4718057"/>
            <a:ext cx="445955" cy="769441"/>
          </a:xfrm>
          <a:prstGeom prst="rect">
            <a:avLst/>
          </a:prstGeom>
          <a:noFill/>
        </p:spPr>
        <p:txBody>
          <a:bodyPr wrap="none" rtlCol="0">
            <a:spAutoFit/>
          </a:bodyPr>
          <a:lstStyle/>
          <a:p>
            <a:pPr lvl="0" algn="ctr"/>
            <a:r>
              <a:rPr lang="ru-RU" sz="4400" b="1" dirty="0" smtClean="0">
                <a:solidFill>
                  <a:prstClr val="blac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left)">
                                      <p:cBhvr>
                                        <p:cTn id="23" dur="500"/>
                                        <p:tgtEl>
                                          <p:spTgt spid="85"/>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slide(fromBottom)">
                                      <p:cBhvr>
                                        <p:cTn id="34" dur="500"/>
                                        <p:tgtEl>
                                          <p:spTgt spid="4">
                                            <p:txEl>
                                              <p:pRg st="1" end="1"/>
                                            </p:txEl>
                                          </p:spTgt>
                                        </p:tgtEl>
                                      </p:cBhvr>
                                    </p:animEffect>
                                  </p:childTnLst>
                                </p:cTn>
                              </p:par>
                              <p:par>
                                <p:cTn id="35" presetID="9" presetClass="exit" presetSubtype="0" fill="hold" grpId="1" nodeType="withEffect">
                                  <p:stCondLst>
                                    <p:cond delay="0"/>
                                  </p:stCondLst>
                                  <p:childTnLst>
                                    <p:animEffect transition="out" filter="dissolve">
                                      <p:cBhvr>
                                        <p:cTn id="36" dur="500"/>
                                        <p:tgtEl>
                                          <p:spTgt spid="85"/>
                                        </p:tgtEl>
                                      </p:cBhvr>
                                    </p:animEffect>
                                    <p:set>
                                      <p:cBhvr>
                                        <p:cTn id="37" dur="1" fill="hold">
                                          <p:stCondLst>
                                            <p:cond delay="499"/>
                                          </p:stCondLst>
                                        </p:cTn>
                                        <p:tgtEl>
                                          <p:spTgt spid="85"/>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86"/>
                                        </p:tgtEl>
                                      </p:cBhvr>
                                    </p:animEffect>
                                    <p:set>
                                      <p:cBhvr>
                                        <p:cTn id="40" dur="1" fill="hold">
                                          <p:stCondLst>
                                            <p:cond delay="499"/>
                                          </p:stCondLst>
                                        </p:cTn>
                                        <p:tgtEl>
                                          <p:spTgt spid="86"/>
                                        </p:tgtEl>
                                        <p:attrNameLst>
                                          <p:attrName>style.visibility</p:attrName>
                                        </p:attrNameLst>
                                      </p:cBhvr>
                                      <p:to>
                                        <p:strVal val="hidden"/>
                                      </p:to>
                                    </p:se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ipe(left)">
                                      <p:cBhvr>
                                        <p:cTn id="44" dur="500"/>
                                        <p:tgtEl>
                                          <p:spTgt spid="77"/>
                                        </p:tgtEl>
                                      </p:cBhvr>
                                    </p:animEffect>
                                  </p:childTnLst>
                                </p:cTn>
                              </p:par>
                            </p:childTnLst>
                          </p:cTn>
                        </p:par>
                        <p:par>
                          <p:cTn id="45" fill="hold">
                            <p:stCondLst>
                              <p:cond delay="1000"/>
                            </p:stCondLst>
                            <p:childTnLst>
                              <p:par>
                                <p:cTn id="46" presetID="53" presetClass="entr" presetSubtype="0"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p:cTn id="48" dur="500" fill="hold"/>
                                        <p:tgtEl>
                                          <p:spTgt spid="67"/>
                                        </p:tgtEl>
                                        <p:attrNameLst>
                                          <p:attrName>ppt_w</p:attrName>
                                        </p:attrNameLst>
                                      </p:cBhvr>
                                      <p:tavLst>
                                        <p:tav tm="0">
                                          <p:val>
                                            <p:fltVal val="0"/>
                                          </p:val>
                                        </p:tav>
                                        <p:tav tm="100000">
                                          <p:val>
                                            <p:strVal val="#ppt_w"/>
                                          </p:val>
                                        </p:tav>
                                      </p:tavLst>
                                    </p:anim>
                                    <p:anim calcmode="lin" valueType="num">
                                      <p:cBhvr>
                                        <p:cTn id="49" dur="500" fill="hold"/>
                                        <p:tgtEl>
                                          <p:spTgt spid="67"/>
                                        </p:tgtEl>
                                        <p:attrNameLst>
                                          <p:attrName>ppt_h</p:attrName>
                                        </p:attrNameLst>
                                      </p:cBhvr>
                                      <p:tavLst>
                                        <p:tav tm="0">
                                          <p:val>
                                            <p:fltVal val="0"/>
                                          </p:val>
                                        </p:tav>
                                        <p:tav tm="100000">
                                          <p:val>
                                            <p:strVal val="#ppt_h"/>
                                          </p:val>
                                        </p:tav>
                                      </p:tavLst>
                                    </p:anim>
                                    <p:animEffect transition="in" filter="fade">
                                      <p:cBhvr>
                                        <p:cTn id="50" dur="500"/>
                                        <p:tgtEl>
                                          <p:spTgt spid="67"/>
                                        </p:tgtEl>
                                      </p:cBhvr>
                                    </p:animEffect>
                                  </p:childTnLst>
                                </p:cTn>
                              </p:par>
                            </p:childTnLst>
                          </p:cTn>
                        </p:par>
                        <p:par>
                          <p:cTn id="51" fill="hold">
                            <p:stCondLst>
                              <p:cond delay="1500"/>
                            </p:stCondLst>
                            <p:childTnLst>
                              <p:par>
                                <p:cTn id="52" presetID="53" presetClass="entr" presetSubtype="0"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500" fill="hold"/>
                                        <p:tgtEl>
                                          <p:spTgt spid="69"/>
                                        </p:tgtEl>
                                        <p:attrNameLst>
                                          <p:attrName>ppt_w</p:attrName>
                                        </p:attrNameLst>
                                      </p:cBhvr>
                                      <p:tavLst>
                                        <p:tav tm="0">
                                          <p:val>
                                            <p:fltVal val="0"/>
                                          </p:val>
                                        </p:tav>
                                        <p:tav tm="100000">
                                          <p:val>
                                            <p:strVal val="#ppt_w"/>
                                          </p:val>
                                        </p:tav>
                                      </p:tavLst>
                                    </p:anim>
                                    <p:anim calcmode="lin" valueType="num">
                                      <p:cBhvr>
                                        <p:cTn id="55" dur="500" fill="hold"/>
                                        <p:tgtEl>
                                          <p:spTgt spid="69"/>
                                        </p:tgtEl>
                                        <p:attrNameLst>
                                          <p:attrName>ppt_h</p:attrName>
                                        </p:attrNameLst>
                                      </p:cBhvr>
                                      <p:tavLst>
                                        <p:tav tm="0">
                                          <p:val>
                                            <p:fltVal val="0"/>
                                          </p:val>
                                        </p:tav>
                                        <p:tav tm="100000">
                                          <p:val>
                                            <p:strVal val="#ppt_h"/>
                                          </p:val>
                                        </p:tav>
                                      </p:tavLst>
                                    </p:anim>
                                    <p:animEffect transition="in" filter="fade">
                                      <p:cBhvr>
                                        <p:cTn id="56" dur="500"/>
                                        <p:tgtEl>
                                          <p:spTgt spid="69"/>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500" fill="hold"/>
                                        <p:tgtEl>
                                          <p:spTgt spid="68"/>
                                        </p:tgtEl>
                                        <p:attrNameLst>
                                          <p:attrName>ppt_w</p:attrName>
                                        </p:attrNameLst>
                                      </p:cBhvr>
                                      <p:tavLst>
                                        <p:tav tm="0">
                                          <p:val>
                                            <p:fltVal val="0"/>
                                          </p:val>
                                        </p:tav>
                                        <p:tav tm="100000">
                                          <p:val>
                                            <p:strVal val="#ppt_w"/>
                                          </p:val>
                                        </p:tav>
                                      </p:tavLst>
                                    </p:anim>
                                    <p:anim calcmode="lin" valueType="num">
                                      <p:cBhvr>
                                        <p:cTn id="60" dur="500" fill="hold"/>
                                        <p:tgtEl>
                                          <p:spTgt spid="68"/>
                                        </p:tgtEl>
                                        <p:attrNameLst>
                                          <p:attrName>ppt_h</p:attrName>
                                        </p:attrNameLst>
                                      </p:cBhvr>
                                      <p:tavLst>
                                        <p:tav tm="0">
                                          <p:val>
                                            <p:fltVal val="0"/>
                                          </p:val>
                                        </p:tav>
                                        <p:tav tm="100000">
                                          <p:val>
                                            <p:strVal val="#ppt_h"/>
                                          </p:val>
                                        </p:tav>
                                      </p:tavLst>
                                    </p:anim>
                                    <p:animEffect transition="in" filter="fade">
                                      <p:cBhvr>
                                        <p:cTn id="61" dur="500"/>
                                        <p:tgtEl>
                                          <p:spTgt spid="68"/>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Effect transition="in" filter="fade">
                                      <p:cBhvr>
                                        <p:cTn id="66" dur="500"/>
                                        <p:tgtEl>
                                          <p:spTgt spid="71"/>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fltVal val="0"/>
                                          </p:val>
                                        </p:tav>
                                        <p:tav tm="100000">
                                          <p:val>
                                            <p:strVal val="#ppt_w"/>
                                          </p:val>
                                        </p:tav>
                                      </p:tavLst>
                                    </p:anim>
                                    <p:anim calcmode="lin" valueType="num">
                                      <p:cBhvr>
                                        <p:cTn id="70" dur="500" fill="hold"/>
                                        <p:tgtEl>
                                          <p:spTgt spid="70"/>
                                        </p:tgtEl>
                                        <p:attrNameLst>
                                          <p:attrName>ppt_h</p:attrName>
                                        </p:attrNameLst>
                                      </p:cBhvr>
                                      <p:tavLst>
                                        <p:tav tm="0">
                                          <p:val>
                                            <p:fltVal val="0"/>
                                          </p:val>
                                        </p:tav>
                                        <p:tav tm="100000">
                                          <p:val>
                                            <p:strVal val="#ppt_h"/>
                                          </p:val>
                                        </p:tav>
                                      </p:tavLst>
                                    </p:anim>
                                    <p:animEffect transition="in" filter="fade">
                                      <p:cBhvr>
                                        <p:cTn id="71" dur="500"/>
                                        <p:tgtEl>
                                          <p:spTgt spid="70"/>
                                        </p:tgtEl>
                                      </p:cBhvr>
                                    </p:animEffect>
                                  </p:childTnLst>
                                </p:cTn>
                              </p:par>
                            </p:childTnLst>
                          </p:cTn>
                        </p:par>
                        <p:par>
                          <p:cTn id="72" fill="hold">
                            <p:stCondLst>
                              <p:cond delay="2000"/>
                            </p:stCondLst>
                            <p:childTnLst>
                              <p:par>
                                <p:cTn id="73" presetID="22" presetClass="entr" presetSubtype="4" fill="hold"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down)">
                                      <p:cBhvr>
                                        <p:cTn id="75" dur="500"/>
                                        <p:tgtEl>
                                          <p:spTgt spid="72"/>
                                        </p:tgtEl>
                                      </p:cBhvr>
                                    </p:animEffect>
                                  </p:childTnLst>
                                </p:cTn>
                              </p:par>
                              <p:par>
                                <p:cTn id="76" presetID="22" presetClass="entr" presetSubtype="8" fill="hold" nodeType="with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wipe(left)">
                                      <p:cBhvr>
                                        <p:cTn id="78" dur="500"/>
                                        <p:tgtEl>
                                          <p:spTgt spid="73"/>
                                        </p:tgtEl>
                                      </p:cBhvr>
                                    </p:animEffect>
                                  </p:childTnLst>
                                </p:cTn>
                              </p:par>
                              <p:par>
                                <p:cTn id="79" presetID="22" presetClass="entr" presetSubtype="1"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wipe(up)">
                                      <p:cBhvr>
                                        <p:cTn id="81" dur="500"/>
                                        <p:tgtEl>
                                          <p:spTgt spid="74"/>
                                        </p:tgtEl>
                                      </p:cBhvr>
                                    </p:animEffect>
                                  </p:childTnLst>
                                </p:cTn>
                              </p:par>
                              <p:par>
                                <p:cTn id="82" presetID="22" presetClass="entr" presetSubtype="1" fill="hold" nodeType="with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wipe(up)">
                                      <p:cBhvr>
                                        <p:cTn id="84" dur="500"/>
                                        <p:tgtEl>
                                          <p:spTgt spid="75"/>
                                        </p:tgtEl>
                                      </p:cBhvr>
                                    </p:animEffect>
                                  </p:childTnLst>
                                </p:cTn>
                              </p:par>
                              <p:par>
                                <p:cTn id="85" presetID="22" presetClass="entr" presetSubtype="4"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2500"/>
                            </p:stCondLst>
                            <p:childTnLst>
                              <p:par>
                                <p:cTn id="89" presetID="53" presetClass="entr" presetSubtype="0"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par>
                                <p:cTn id="94" presetID="53" presetClass="entr" presetSubtype="0" fill="hold" nodeType="with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p:cTn id="96" dur="500" fill="hold"/>
                                        <p:tgtEl>
                                          <p:spTgt spid="35"/>
                                        </p:tgtEl>
                                        <p:attrNameLst>
                                          <p:attrName>ppt_w</p:attrName>
                                        </p:attrNameLst>
                                      </p:cBhvr>
                                      <p:tavLst>
                                        <p:tav tm="0">
                                          <p:val>
                                            <p:fltVal val="0"/>
                                          </p:val>
                                        </p:tav>
                                        <p:tav tm="100000">
                                          <p:val>
                                            <p:strVal val="#ppt_w"/>
                                          </p:val>
                                        </p:tav>
                                      </p:tavLst>
                                    </p:anim>
                                    <p:anim calcmode="lin" valueType="num">
                                      <p:cBhvr>
                                        <p:cTn id="97" dur="500" fill="hold"/>
                                        <p:tgtEl>
                                          <p:spTgt spid="35"/>
                                        </p:tgtEl>
                                        <p:attrNameLst>
                                          <p:attrName>ppt_h</p:attrName>
                                        </p:attrNameLst>
                                      </p:cBhvr>
                                      <p:tavLst>
                                        <p:tav tm="0">
                                          <p:val>
                                            <p:fltVal val="0"/>
                                          </p:val>
                                        </p:tav>
                                        <p:tav tm="100000">
                                          <p:val>
                                            <p:strVal val="#ppt_h"/>
                                          </p:val>
                                        </p:tav>
                                      </p:tavLst>
                                    </p:anim>
                                    <p:animEffect transition="in" filter="fade">
                                      <p:cBhvr>
                                        <p:cTn id="98" dur="500"/>
                                        <p:tgtEl>
                                          <p:spTgt spid="35"/>
                                        </p:tgtEl>
                                      </p:cBhvr>
                                    </p:animEffect>
                                  </p:childTnLst>
                                </p:cTn>
                              </p:par>
                            </p:childTnLst>
                          </p:cTn>
                        </p:par>
                        <p:par>
                          <p:cTn id="99" fill="hold">
                            <p:stCondLst>
                              <p:cond delay="3000"/>
                            </p:stCondLst>
                            <p:childTnLst>
                              <p:par>
                                <p:cTn id="100" presetID="22" presetClass="entr" presetSubtype="4" fill="hold" grpId="0" nodeType="after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wipe(down)">
                                      <p:cBhvr>
                                        <p:cTn id="102" dur="500"/>
                                        <p:tgtEl>
                                          <p:spTgt spid="7"/>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up)">
                                      <p:cBhvr>
                                        <p:cTn id="105" dur="500"/>
                                        <p:tgtEl>
                                          <p:spTgt spid="6"/>
                                        </p:tgtEl>
                                      </p:cBhvr>
                                    </p:animEffect>
                                  </p:childTnLst>
                                </p:cTn>
                              </p:par>
                            </p:childTnLst>
                          </p:cTn>
                        </p:par>
                        <p:par>
                          <p:cTn id="106" fill="hold">
                            <p:stCondLst>
                              <p:cond delay="3500"/>
                            </p:stCondLst>
                            <p:childTnLst>
                              <p:par>
                                <p:cTn id="107" presetID="53" presetClass="entr" presetSubtype="0"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500" fill="hold"/>
                                        <p:tgtEl>
                                          <p:spTgt spid="33"/>
                                        </p:tgtEl>
                                        <p:attrNameLst>
                                          <p:attrName>ppt_w</p:attrName>
                                        </p:attrNameLst>
                                      </p:cBhvr>
                                      <p:tavLst>
                                        <p:tav tm="0">
                                          <p:val>
                                            <p:fltVal val="0"/>
                                          </p:val>
                                        </p:tav>
                                        <p:tav tm="100000">
                                          <p:val>
                                            <p:strVal val="#ppt_w"/>
                                          </p:val>
                                        </p:tav>
                                      </p:tavLst>
                                    </p:anim>
                                    <p:anim calcmode="lin" valueType="num">
                                      <p:cBhvr>
                                        <p:cTn id="110" dur="500" fill="hold"/>
                                        <p:tgtEl>
                                          <p:spTgt spid="33"/>
                                        </p:tgtEl>
                                        <p:attrNameLst>
                                          <p:attrName>ppt_h</p:attrName>
                                        </p:attrNameLst>
                                      </p:cBhvr>
                                      <p:tavLst>
                                        <p:tav tm="0">
                                          <p:val>
                                            <p:fltVal val="0"/>
                                          </p:val>
                                        </p:tav>
                                        <p:tav tm="100000">
                                          <p:val>
                                            <p:strVal val="#ppt_h"/>
                                          </p:val>
                                        </p:tav>
                                      </p:tavLst>
                                    </p:anim>
                                    <p:animEffect transition="in" filter="fade">
                                      <p:cBhvr>
                                        <p:cTn id="111" dur="500"/>
                                        <p:tgtEl>
                                          <p:spTgt spid="33"/>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77"/>
                                        </p:tgtEl>
                                      </p:cBhvr>
                                    </p:animEffect>
                                    <p:set>
                                      <p:cBhvr>
                                        <p:cTn id="121" dur="1" fill="hold">
                                          <p:stCondLst>
                                            <p:cond delay="499"/>
                                          </p:stCondLst>
                                        </p:cTn>
                                        <p:tgtEl>
                                          <p:spTgt spid="77"/>
                                        </p:tgtEl>
                                        <p:attrNameLst>
                                          <p:attrName>style.visibility</p:attrName>
                                        </p:attrNameLst>
                                      </p:cBhvr>
                                      <p:to>
                                        <p:strVal val="hidden"/>
                                      </p:to>
                                    </p:set>
                                  </p:childTnLst>
                                </p:cTn>
                              </p:par>
                            </p:childTnLst>
                          </p:cTn>
                        </p:par>
                        <p:par>
                          <p:cTn id="122" fill="hold">
                            <p:stCondLst>
                              <p:cond delay="500"/>
                            </p:stCondLst>
                            <p:childTnLst>
                              <p:par>
                                <p:cTn id="123" presetID="22" presetClass="entr" presetSubtype="2" fill="hold"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wipe(right)">
                                      <p:cBhvr>
                                        <p:cTn id="125" dur="500"/>
                                        <p:tgtEl>
                                          <p:spTgt spid="78"/>
                                        </p:tgtEl>
                                      </p:cBhvr>
                                    </p:animEffect>
                                  </p:childTnLst>
                                </p:cTn>
                              </p:par>
                              <p:par>
                                <p:cTn id="126" presetID="22" presetClass="entr" presetSubtype="2" fill="hold" nodeType="withEffect">
                                  <p:stCondLst>
                                    <p:cond delay="0"/>
                                  </p:stCondLst>
                                  <p:childTnLst>
                                    <p:set>
                                      <p:cBhvr>
                                        <p:cTn id="127" dur="1" fill="hold">
                                          <p:stCondLst>
                                            <p:cond delay="0"/>
                                          </p:stCondLst>
                                        </p:cTn>
                                        <p:tgtEl>
                                          <p:spTgt spid="81"/>
                                        </p:tgtEl>
                                        <p:attrNameLst>
                                          <p:attrName>style.visibility</p:attrName>
                                        </p:attrNameLst>
                                      </p:cBhvr>
                                      <p:to>
                                        <p:strVal val="visible"/>
                                      </p:to>
                                    </p:set>
                                    <p:animEffect transition="in" filter="wipe(right)">
                                      <p:cBhvr>
                                        <p:cTn id="128" dur="500"/>
                                        <p:tgtEl>
                                          <p:spTgt spid="81"/>
                                        </p:tgtEl>
                                      </p:cBhvr>
                                    </p:animEffect>
                                  </p:childTnLst>
                                </p:cTn>
                              </p:par>
                            </p:childTnLst>
                          </p:cTn>
                        </p:par>
                        <p:par>
                          <p:cTn id="129" fill="hold">
                            <p:stCondLst>
                              <p:cond delay="1000"/>
                            </p:stCondLst>
                            <p:childTnLst>
                              <p:par>
                                <p:cTn id="130" presetID="22" presetClass="entr" presetSubtype="8" fill="hold" nodeType="after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wipe(left)">
                                      <p:cBhvr>
                                        <p:cTn id="132" dur="500"/>
                                        <p:tgtEl>
                                          <p:spTgt spid="82"/>
                                        </p:tgtEl>
                                      </p:cBhvr>
                                    </p:animEffect>
                                  </p:childTnLst>
                                </p:cTn>
                              </p:par>
                              <p:par>
                                <p:cTn id="133" presetID="22" presetClass="entr" presetSubtype="8" fill="hold" nodeType="with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wipe(left)">
                                      <p:cBhvr>
                                        <p:cTn id="135" dur="500"/>
                                        <p:tgtEl>
                                          <p:spTgt spid="83"/>
                                        </p:tgtEl>
                                      </p:cBhvr>
                                    </p:animEffect>
                                  </p:childTnLst>
                                </p:cTn>
                              </p:par>
                            </p:childTnLst>
                          </p:cTn>
                        </p:par>
                        <p:par>
                          <p:cTn id="136" fill="hold">
                            <p:stCondLst>
                              <p:cond delay="1500"/>
                            </p:stCondLst>
                            <p:childTnLst>
                              <p:par>
                                <p:cTn id="137" presetID="22" presetClass="entr" presetSubtype="8" fill="hold"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childTnLst>
                          </p:cTn>
                        </p:par>
                        <p:par>
                          <p:cTn id="140" fill="hold">
                            <p:stCondLst>
                              <p:cond delay="2000"/>
                            </p:stCondLst>
                            <p:childTnLst>
                              <p:par>
                                <p:cTn id="141" presetID="10" presetClass="exit" presetSubtype="0" fill="hold" nodeType="afterEffect">
                                  <p:stCondLst>
                                    <p:cond delay="0"/>
                                  </p:stCondLst>
                                  <p:childTnLst>
                                    <p:animEffect transition="out" filter="fade">
                                      <p:cBhvr>
                                        <p:cTn id="142" dur="500"/>
                                        <p:tgtEl>
                                          <p:spTgt spid="73"/>
                                        </p:tgtEl>
                                      </p:cBhvr>
                                    </p:animEffect>
                                    <p:set>
                                      <p:cBhvr>
                                        <p:cTn id="143" dur="1" fill="hold">
                                          <p:stCondLst>
                                            <p:cond delay="499"/>
                                          </p:stCondLst>
                                        </p:cTn>
                                        <p:tgtEl>
                                          <p:spTgt spid="73"/>
                                        </p:tgtEl>
                                        <p:attrNameLst>
                                          <p:attrName>style.visibility</p:attrName>
                                        </p:attrNameLst>
                                      </p:cBhvr>
                                      <p:to>
                                        <p:strVal val="hidden"/>
                                      </p:to>
                                    </p:set>
                                  </p:childTnLst>
                                </p:cTn>
                              </p:par>
                            </p:childTnLst>
                          </p:cTn>
                        </p:par>
                        <p:par>
                          <p:cTn id="144" fill="hold">
                            <p:stCondLst>
                              <p:cond delay="2500"/>
                            </p:stCondLst>
                            <p:childTnLst>
                              <p:par>
                                <p:cTn id="145" presetID="22" presetClass="entr" presetSubtype="4" fill="hold" nodeType="afterEffect">
                                  <p:stCondLst>
                                    <p:cond delay="0"/>
                                  </p:stCondLst>
                                  <p:childTnLst>
                                    <p:set>
                                      <p:cBhvr>
                                        <p:cTn id="146" dur="1" fill="hold">
                                          <p:stCondLst>
                                            <p:cond delay="0"/>
                                          </p:stCondLst>
                                        </p:cTn>
                                        <p:tgtEl>
                                          <p:spTgt spid="84"/>
                                        </p:tgtEl>
                                        <p:attrNameLst>
                                          <p:attrName>style.visibility</p:attrName>
                                        </p:attrNameLst>
                                      </p:cBhvr>
                                      <p:to>
                                        <p:strVal val="visible"/>
                                      </p:to>
                                    </p:set>
                                    <p:animEffect transition="in" filter="wipe(down)">
                                      <p:cBhvr>
                                        <p:cTn id="147" dur="500"/>
                                        <p:tgtEl>
                                          <p:spTgt spid="84"/>
                                        </p:tgtEl>
                                      </p:cBhvr>
                                    </p:animEffect>
                                  </p:childTnLst>
                                </p:cTn>
                              </p:par>
                            </p:childTnLst>
                          </p:cTn>
                        </p:par>
                      </p:childTnLst>
                    </p:cTn>
                  </p:par>
                  <p:par>
                    <p:cTn id="148" fill="hold">
                      <p:stCondLst>
                        <p:cond delay="indefinite"/>
                      </p:stCondLst>
                      <p:childTnLst>
                        <p:par>
                          <p:cTn id="149" fill="hold">
                            <p:stCondLst>
                              <p:cond delay="0"/>
                            </p:stCondLst>
                            <p:childTnLst>
                              <p:par>
                                <p:cTn id="150" presetID="12" presetClass="entr" presetSubtype="4" fill="hold" nodeType="clickEffect">
                                  <p:stCondLst>
                                    <p:cond delay="0"/>
                                  </p:stCondLst>
                                  <p:childTnLst>
                                    <p:set>
                                      <p:cBhvr>
                                        <p:cTn id="151" dur="1" fill="hold">
                                          <p:stCondLst>
                                            <p:cond delay="0"/>
                                          </p:stCondLst>
                                        </p:cTn>
                                        <p:tgtEl>
                                          <p:spTgt spid="4">
                                            <p:txEl>
                                              <p:pRg st="2" end="2"/>
                                            </p:txEl>
                                          </p:spTgt>
                                        </p:tgtEl>
                                        <p:attrNameLst>
                                          <p:attrName>style.visibility</p:attrName>
                                        </p:attrNameLst>
                                      </p:cBhvr>
                                      <p:to>
                                        <p:strVal val="visible"/>
                                      </p:to>
                                    </p:set>
                                    <p:animEffect transition="in" filter="slide(fromBottom)">
                                      <p:cBhvr>
                                        <p:cTn id="152" dur="500"/>
                                        <p:tgtEl>
                                          <p:spTgt spid="4">
                                            <p:txEl>
                                              <p:pRg st="2" end="2"/>
                                            </p:txEl>
                                          </p:spTgt>
                                        </p:tgtEl>
                                      </p:cBhvr>
                                    </p:animEffect>
                                  </p:childTnLst>
                                </p:cTn>
                              </p:par>
                            </p:childTnLst>
                          </p:cTn>
                        </p:par>
                        <p:par>
                          <p:cTn id="153" fill="hold">
                            <p:stCondLst>
                              <p:cond delay="500"/>
                            </p:stCondLst>
                            <p:childTnLst>
                              <p:par>
                                <p:cTn id="154" presetID="12" presetClass="entr" presetSubtype="4" fill="hold" nodeType="afterEffect">
                                  <p:stCondLst>
                                    <p:cond delay="0"/>
                                  </p:stCondLst>
                                  <p:childTnLst>
                                    <p:set>
                                      <p:cBhvr>
                                        <p:cTn id="155" dur="1" fill="hold">
                                          <p:stCondLst>
                                            <p:cond delay="0"/>
                                          </p:stCondLst>
                                        </p:cTn>
                                        <p:tgtEl>
                                          <p:spTgt spid="4">
                                            <p:txEl>
                                              <p:pRg st="3" end="3"/>
                                            </p:txEl>
                                          </p:spTgt>
                                        </p:tgtEl>
                                        <p:attrNameLst>
                                          <p:attrName>style.visibility</p:attrName>
                                        </p:attrNameLst>
                                      </p:cBhvr>
                                      <p:to>
                                        <p:strVal val="visible"/>
                                      </p:to>
                                    </p:set>
                                    <p:animEffect transition="in" filter="slide(fromBottom)">
                                      <p:cBhvr>
                                        <p:cTn id="156" dur="500"/>
                                        <p:tgtEl>
                                          <p:spTgt spid="4">
                                            <p:txEl>
                                              <p:pRg st="3" end="3"/>
                                            </p:txEl>
                                          </p:spTgt>
                                        </p:tgtEl>
                                      </p:cBhvr>
                                    </p:animEffect>
                                  </p:childTnLst>
                                </p:cTn>
                              </p:par>
                            </p:childTnLst>
                          </p:cTn>
                        </p:par>
                        <p:par>
                          <p:cTn id="157" fill="hold">
                            <p:stCondLst>
                              <p:cond delay="1000"/>
                            </p:stCondLst>
                            <p:childTnLst>
                              <p:par>
                                <p:cTn id="158" presetID="12" presetClass="entr" presetSubtype="4" fill="hold" nodeType="afterEffect">
                                  <p:stCondLst>
                                    <p:cond delay="0"/>
                                  </p:stCondLst>
                                  <p:childTnLst>
                                    <p:set>
                                      <p:cBhvr>
                                        <p:cTn id="159" dur="1" fill="hold">
                                          <p:stCondLst>
                                            <p:cond delay="0"/>
                                          </p:stCondLst>
                                        </p:cTn>
                                        <p:tgtEl>
                                          <p:spTgt spid="4">
                                            <p:txEl>
                                              <p:pRg st="4" end="4"/>
                                            </p:txEl>
                                          </p:spTgt>
                                        </p:tgtEl>
                                        <p:attrNameLst>
                                          <p:attrName>style.visibility</p:attrName>
                                        </p:attrNameLst>
                                      </p:cBhvr>
                                      <p:to>
                                        <p:strVal val="visible"/>
                                      </p:to>
                                    </p:set>
                                    <p:animEffect transition="in" filter="slide(fromBottom)">
                                      <p:cBhvr>
                                        <p:cTn id="160" dur="500"/>
                                        <p:tgtEl>
                                          <p:spTgt spid="4">
                                            <p:txEl>
                                              <p:pRg st="4" end="4"/>
                                            </p:txEl>
                                          </p:spTgt>
                                        </p:tgtEl>
                                      </p:cBhvr>
                                    </p:animEffect>
                                  </p:childTnLst>
                                </p:cTn>
                              </p:par>
                            </p:childTnLst>
                          </p:cTn>
                        </p:par>
                        <p:par>
                          <p:cTn id="161" fill="hold">
                            <p:stCondLst>
                              <p:cond delay="1500"/>
                            </p:stCondLst>
                            <p:childTnLst>
                              <p:par>
                                <p:cTn id="162" presetID="12" presetClass="entr" presetSubtype="4" fill="hold" nodeType="afterEffect">
                                  <p:stCondLst>
                                    <p:cond delay="0"/>
                                  </p:stCondLst>
                                  <p:childTnLst>
                                    <p:set>
                                      <p:cBhvr>
                                        <p:cTn id="163" dur="1" fill="hold">
                                          <p:stCondLst>
                                            <p:cond delay="0"/>
                                          </p:stCondLst>
                                        </p:cTn>
                                        <p:tgtEl>
                                          <p:spTgt spid="4">
                                            <p:txEl>
                                              <p:pRg st="5" end="5"/>
                                            </p:txEl>
                                          </p:spTgt>
                                        </p:tgtEl>
                                        <p:attrNameLst>
                                          <p:attrName>style.visibility</p:attrName>
                                        </p:attrNameLst>
                                      </p:cBhvr>
                                      <p:to>
                                        <p:strVal val="visible"/>
                                      </p:to>
                                    </p:set>
                                    <p:animEffect transition="in" filter="slide(fromBottom)">
                                      <p:cBhvr>
                                        <p:cTn id="16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3" grpId="0" animBg="1"/>
      <p:bldP spid="34" grpId="0" animBg="1"/>
      <p:bldP spid="67" grpId="0" animBg="1"/>
      <p:bldP spid="68" grpId="0" animBg="1"/>
      <p:bldP spid="69" grpId="0" animBg="1"/>
      <p:bldP spid="70" grpId="0" animBg="1"/>
      <p:bldP spid="71" grpId="0" animBg="1"/>
      <p:bldP spid="85" grpId="0" animBg="1"/>
      <p:bldP spid="85" grpId="1" animBg="1"/>
      <p:bldP spid="86" grpId="0"/>
      <p:bldP spid="86"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VII – </a:t>
            </a:r>
            <a:r>
              <a:rPr lang="en-US" dirty="0" err="1" smtClean="0"/>
              <a:t>Strtod</a:t>
            </a:r>
            <a:r>
              <a:rPr lang="en-US" dirty="0" smtClean="0"/>
              <a:t>(), POSIX</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59</a:t>
            </a:fld>
            <a:endParaRPr lang="ru-RU"/>
          </a:p>
        </p:txBody>
      </p:sp>
      <p:sp>
        <p:nvSpPr>
          <p:cNvPr id="4" name="Содержимое 2"/>
          <p:cNvSpPr txBox="1">
            <a:spLocks/>
          </p:cNvSpPr>
          <p:nvPr/>
        </p:nvSpPr>
        <p:spPr>
          <a:xfrm>
            <a:off x="457200" y="1600200"/>
            <a:ext cx="8472518" cy="4757758"/>
          </a:xfrm>
          <a:prstGeom prst="rect">
            <a:avLst/>
          </a:prstGeom>
        </p:spPr>
        <p:txBody>
          <a:bodyPr>
            <a:normAutofit fontScale="85000" lnSpcReduction="10000"/>
          </a:bodyPr>
          <a:lstStyle/>
          <a:p>
            <a:pPr marL="342900" marR="0" lvl="0" indent="-342900" algn="l" defTabSz="914400" rtl="0" eaLnBrk="1" fontAlgn="auto" latinLnBrk="0" hangingPunct="1">
              <a:lnSpc>
                <a:spcPct val="90000"/>
              </a:lnSpc>
              <a:spcBef>
                <a:spcPct val="20000"/>
              </a:spcBef>
              <a:spcAft>
                <a:spcPts val="0"/>
              </a:spcAft>
              <a:buClr>
                <a:schemeClr val="bg2">
                  <a:lumMod val="25000"/>
                </a:schemeClr>
              </a:buClr>
              <a:buSzPct val="70000"/>
              <a:buFont typeface="Wingdings" pitchFamily="2" charset="2"/>
              <a:buNone/>
              <a:tabLst/>
              <a:defRPr/>
            </a:pPr>
            <a:r>
              <a:rPr kumimoji="0" lang="ru-RU" sz="2300" b="0" i="0" u="none" strike="noStrike" kern="1200" cap="none" spc="0" normalizeH="0" baseline="0" noProof="0" dirty="0" err="1" smtClean="0">
                <a:ln>
                  <a:noFill/>
                </a:ln>
                <a:solidFill>
                  <a:schemeClr val="tx2"/>
                </a:solidFill>
                <a:effectLst/>
                <a:uLnTx/>
                <a:uFillTx/>
                <a:latin typeface="Courier New" pitchFamily="49" charset="0"/>
                <a:ea typeface="+mn-ea"/>
                <a:cs typeface="+mn-cs"/>
              </a:rPr>
              <a:t>strtod</a:t>
            </a:r>
            <a:r>
              <a:rPr kumimoji="0" lang="ru-RU" sz="2600" b="0" i="0" u="none" strike="noStrike" kern="1200" cap="none" spc="0" normalizeH="0" baseline="0" noProof="0" dirty="0" smtClean="0">
                <a:ln>
                  <a:noFill/>
                </a:ln>
                <a:solidFill>
                  <a:schemeClr val="tx2"/>
                </a:solidFill>
                <a:effectLst/>
                <a:uLnTx/>
                <a:uFillTx/>
                <a:latin typeface="+mn-lt"/>
                <a:ea typeface="+mn-ea"/>
                <a:cs typeface="+mn-cs"/>
              </a:rPr>
              <a:t> – преобразование строки в число с плавающей точкой</a:t>
            </a:r>
            <a:endParaRPr kumimoji="0" lang="en-US" sz="2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bg2">
                  <a:lumMod val="25000"/>
                </a:schemeClr>
              </a:buClr>
              <a:buSzPct val="70000"/>
              <a:buFont typeface="Wingdings" pitchFamily="2" charset="2"/>
              <a:buChar char="q"/>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Интерфейс</a:t>
            </a:r>
            <a:r>
              <a:rPr kumimoji="0" lang="en-US" sz="1600" b="0" i="0" u="none" strike="noStrike" kern="1200" cap="none" spc="0" normalizeH="0" baseline="0" noProof="0" dirty="0" smtClean="0">
                <a:ln>
                  <a:noFill/>
                </a:ln>
                <a:solidFill>
                  <a:schemeClr val="tx2"/>
                </a:solidFill>
                <a:effectLst/>
                <a:uLnTx/>
                <a:uFillTx/>
                <a:latin typeface="Courier New" pitchFamily="49" charset="0"/>
                <a:ea typeface="+mn-ea"/>
                <a:cs typeface="+mn-cs"/>
              </a:rPr>
              <a:t/>
            </a:r>
            <a:br>
              <a:rPr kumimoji="0" lang="en-US" sz="1600" b="0" i="0" u="none" strike="noStrike" kern="1200" cap="none" spc="0" normalizeH="0" baseline="0" noProof="0" dirty="0" smtClean="0">
                <a:ln>
                  <a:noFill/>
                </a:ln>
                <a:solidFill>
                  <a:schemeClr val="tx2"/>
                </a:solidFill>
                <a:effectLst/>
                <a:uLnTx/>
                <a:uFillTx/>
                <a:latin typeface="Courier New" pitchFamily="49" charset="0"/>
                <a:ea typeface="+mn-ea"/>
                <a:cs typeface="+mn-cs"/>
              </a:rPr>
            </a:br>
            <a:r>
              <a:rPr kumimoji="0" lang="ru-RU" sz="1800" b="1" i="0" u="none" strike="noStrike" kern="1200" cap="none" spc="0" normalizeH="0" baseline="0" noProof="0" dirty="0" err="1" smtClean="0">
                <a:ln>
                  <a:noFill/>
                </a:ln>
                <a:solidFill>
                  <a:schemeClr val="tx2"/>
                </a:solidFill>
                <a:effectLst/>
                <a:uLnTx/>
                <a:uFillTx/>
                <a:latin typeface="Courier New" pitchFamily="49" charset="0"/>
                <a:ea typeface="+mn-ea"/>
                <a:cs typeface="+mn-cs"/>
              </a:rPr>
              <a:t>double</a:t>
            </a:r>
            <a:r>
              <a:rPr kumimoji="0" lang="ru-RU" sz="1800" b="0"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ru-RU" sz="1800" b="0" i="0" u="none" strike="noStrike" kern="1200" cap="none" spc="0" normalizeH="0" baseline="0" noProof="0" dirty="0" err="1" smtClean="0">
                <a:ln>
                  <a:noFill/>
                </a:ln>
                <a:solidFill>
                  <a:schemeClr val="tx2"/>
                </a:solidFill>
                <a:effectLst/>
                <a:uLnTx/>
                <a:uFillTx/>
                <a:latin typeface="Courier New" pitchFamily="49" charset="0"/>
                <a:ea typeface="+mn-ea"/>
                <a:cs typeface="+mn-cs"/>
              </a:rPr>
              <a:t>strtod</a:t>
            </a:r>
            <a:r>
              <a:rPr kumimoji="0" lang="ru-RU" sz="1800" b="0" i="0" u="none" strike="noStrike" kern="1200" cap="none" spc="0" normalizeH="0" baseline="0" noProof="0" dirty="0" smtClean="0">
                <a:ln>
                  <a:noFill/>
                </a:ln>
                <a:solidFill>
                  <a:schemeClr val="tx2"/>
                </a:solidFill>
                <a:effectLst/>
                <a:uLnTx/>
                <a:uFillTx/>
                <a:latin typeface="Courier New" pitchFamily="49" charset="0"/>
                <a:ea typeface="+mn-ea"/>
                <a:cs typeface="+mn-cs"/>
              </a:rPr>
              <a:t>(</a:t>
            </a:r>
            <a:r>
              <a:rPr kumimoji="0" lang="ru-RU" sz="1800" b="1" i="0" u="none" strike="noStrike" kern="1200" cap="none" spc="0" normalizeH="0" baseline="0" noProof="0" dirty="0" err="1" smtClean="0">
                <a:ln>
                  <a:noFill/>
                </a:ln>
                <a:solidFill>
                  <a:schemeClr val="tx2"/>
                </a:solidFill>
                <a:effectLst/>
                <a:uLnTx/>
                <a:uFillTx/>
                <a:latin typeface="Courier New" pitchFamily="49" charset="0"/>
                <a:ea typeface="+mn-ea"/>
                <a:cs typeface="+mn-cs"/>
              </a:rPr>
              <a:t>const</a:t>
            </a:r>
            <a:r>
              <a:rPr kumimoji="0" lang="ru-RU" sz="1800" b="0"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ru-RU" sz="1800" b="1" i="0" u="none" strike="noStrike" kern="1200" cap="none" spc="0" normalizeH="0" baseline="0" noProof="0" dirty="0" err="1" smtClean="0">
                <a:ln>
                  <a:noFill/>
                </a:ln>
                <a:solidFill>
                  <a:schemeClr val="tx2"/>
                </a:solidFill>
                <a:effectLst/>
                <a:uLnTx/>
                <a:uFillTx/>
                <a:latin typeface="Courier New" pitchFamily="49" charset="0"/>
                <a:ea typeface="+mn-ea"/>
                <a:cs typeface="+mn-cs"/>
              </a:rPr>
              <a:t>char</a:t>
            </a:r>
            <a:r>
              <a:rPr kumimoji="0" lang="ru-RU" sz="1800" b="0"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ru-RU" sz="1800" b="1" i="0" u="none" strike="noStrike" kern="1200" cap="none" spc="0" normalizeH="0" baseline="0" noProof="0" dirty="0" smtClean="0">
                <a:ln>
                  <a:noFill/>
                </a:ln>
                <a:solidFill>
                  <a:schemeClr val="tx2"/>
                </a:solidFill>
                <a:effectLst/>
                <a:uLnTx/>
                <a:uFillTx/>
                <a:latin typeface="Courier New" pitchFamily="49" charset="0"/>
                <a:ea typeface="+mn-ea"/>
                <a:cs typeface="+mn-cs"/>
              </a:rPr>
              <a:t>*</a:t>
            </a:r>
            <a:r>
              <a:rPr kumimoji="0" lang="ru-RU" sz="1800" b="0" i="1" u="none" strike="noStrike" kern="1200" cap="none" spc="0" normalizeH="0" baseline="0" noProof="0" dirty="0" err="1" smtClean="0">
                <a:ln>
                  <a:noFill/>
                </a:ln>
                <a:solidFill>
                  <a:schemeClr val="tx2"/>
                </a:solidFill>
                <a:effectLst/>
                <a:uLnTx/>
                <a:uFillTx/>
                <a:latin typeface="Courier New" pitchFamily="49" charset="0"/>
                <a:ea typeface="+mn-ea"/>
                <a:cs typeface="+mn-cs"/>
              </a:rPr>
              <a:t>nptr</a:t>
            </a:r>
            <a:r>
              <a:rPr kumimoji="0" lang="ru-RU" sz="1800" b="0"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ru-RU" sz="1800" b="1" i="0" u="none" strike="noStrike" kern="1200" cap="none" spc="0" normalizeH="0" baseline="0" noProof="0" dirty="0" err="1" smtClean="0">
                <a:ln>
                  <a:noFill/>
                </a:ln>
                <a:solidFill>
                  <a:schemeClr val="tx2"/>
                </a:solidFill>
                <a:effectLst/>
                <a:uLnTx/>
                <a:uFillTx/>
                <a:latin typeface="Courier New" pitchFamily="49" charset="0"/>
                <a:ea typeface="+mn-ea"/>
                <a:cs typeface="+mn-cs"/>
              </a:rPr>
              <a:t>char</a:t>
            </a:r>
            <a:r>
              <a:rPr kumimoji="0" lang="ru-RU" sz="1800" b="1"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en-US" sz="1800" b="0" i="0" u="none" strike="noStrike" kern="1200" cap="none" spc="0" normalizeH="0" baseline="0" noProof="0" dirty="0" err="1" smtClean="0">
                <a:ln>
                  <a:noFill/>
                </a:ln>
                <a:solidFill>
                  <a:schemeClr val="tx2"/>
                </a:solidFill>
                <a:effectLst/>
                <a:uLnTx/>
                <a:uFillTx/>
                <a:latin typeface="Courier New" pitchFamily="49" charset="0"/>
                <a:ea typeface="+mn-ea"/>
                <a:cs typeface="+mn-cs"/>
              </a:rPr>
              <a:t>endptr</a:t>
            </a:r>
            <a:r>
              <a:rPr kumimoji="0" lang="en-US" sz="1800" b="0" i="0" u="none" strike="noStrike" kern="1200" cap="none" spc="0" normalizeH="0" baseline="0" noProof="0" dirty="0" smtClean="0">
                <a:ln>
                  <a:noFill/>
                </a:ln>
                <a:solidFill>
                  <a:schemeClr val="tx2"/>
                </a:solidFill>
                <a:effectLst/>
                <a:uLnTx/>
                <a:uFillTx/>
                <a:latin typeface="Courier New" pitchFamily="49" charset="0"/>
                <a:ea typeface="+mn-ea"/>
                <a:cs typeface="+mn-cs"/>
              </a:rPr>
              <a:t>)</a:t>
            </a:r>
          </a:p>
          <a:p>
            <a:pPr marL="342900" marR="0" lvl="0" indent="-342900" algn="l" defTabSz="914400" rtl="0" eaLnBrk="1" fontAlgn="auto" latinLnBrk="0" hangingPunct="1">
              <a:lnSpc>
                <a:spcPct val="90000"/>
              </a:lnSpc>
              <a:spcBef>
                <a:spcPct val="20000"/>
              </a:spcBef>
              <a:spcAft>
                <a:spcPts val="0"/>
              </a:spcAft>
              <a:buClr>
                <a:schemeClr val="bg2">
                  <a:lumMod val="25000"/>
                </a:schemeClr>
              </a:buClr>
              <a:buSzPct val="70000"/>
              <a:buFont typeface="Wingdings" pitchFamily="2" charset="2"/>
              <a:buChar char="q"/>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Описание</a:t>
            </a: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bg2">
                  <a:lumMod val="25000"/>
                </a:schemeClr>
              </a:buClr>
              <a:buSzPct val="70000"/>
              <a:buFont typeface="Wingdings" pitchFamily="2" charset="2"/>
              <a:buChar char="§"/>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Преобразует начало строки </a:t>
            </a:r>
            <a:r>
              <a:rPr kumimoji="0" lang="en-US" sz="1800" b="0" i="0" u="none" strike="noStrike" kern="1200" cap="none" spc="0" normalizeH="0" baseline="0" noProof="0" dirty="0" err="1" smtClean="0">
                <a:ln>
                  <a:noFill/>
                </a:ln>
                <a:solidFill>
                  <a:schemeClr val="tx2"/>
                </a:solidFill>
                <a:effectLst/>
                <a:uLnTx/>
                <a:uFillTx/>
                <a:latin typeface="Courier New" pitchFamily="49" charset="0"/>
                <a:ea typeface="+mn-ea"/>
                <a:cs typeface="+mn-cs"/>
              </a:rPr>
              <a:t>nptr</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в число типа</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double</a:t>
            </a:r>
          </a:p>
          <a:p>
            <a:pPr marL="742950" marR="0" lvl="1" indent="-285750" algn="l" defTabSz="914400" rtl="0" eaLnBrk="1" fontAlgn="auto" latinLnBrk="0" hangingPunct="1">
              <a:lnSpc>
                <a:spcPct val="90000"/>
              </a:lnSpc>
              <a:spcBef>
                <a:spcPct val="20000"/>
              </a:spcBef>
              <a:spcAft>
                <a:spcPts val="0"/>
              </a:spcAft>
              <a:buClr>
                <a:schemeClr val="bg2">
                  <a:lumMod val="25000"/>
                </a:schemeClr>
              </a:buClr>
              <a:buSzPct val="70000"/>
              <a:buFont typeface="Wingdings" pitchFamily="2" charset="2"/>
              <a:buChar char="§"/>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Декомпозиция исходной строки</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
                <a:schemeClr val="bg2">
                  <a:lumMod val="25000"/>
                </a:schemeClr>
              </a:buClr>
              <a:buSzPct val="70000"/>
              <a:buFont typeface="Courier New" pitchFamily="49" charset="0"/>
              <a:buChar char="o"/>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Начальные пробелы</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
                <a:schemeClr val="bg2">
                  <a:lumMod val="25000"/>
                </a:schemeClr>
              </a:buClr>
              <a:buSzPct val="70000"/>
              <a:buFont typeface="Courier New" pitchFamily="49" charset="0"/>
              <a:buChar char="o"/>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Далее – то, что можно считать числом</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
                <a:schemeClr val="bg2">
                  <a:lumMod val="25000"/>
                </a:schemeClr>
              </a:buClr>
              <a:buSzPct val="70000"/>
              <a:buFont typeface="Courier New" pitchFamily="49" charset="0"/>
              <a:buChar char="o"/>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Нераспознанные символы (начало записывается в </a:t>
            </a:r>
            <a:r>
              <a:rPr kumimoji="0" lang="en-US" sz="1800" b="0" i="0" u="none" strike="noStrike" kern="1200" cap="none" spc="0" normalizeH="0" baseline="0" noProof="0" dirty="0" err="1" smtClean="0">
                <a:ln>
                  <a:noFill/>
                </a:ln>
                <a:solidFill>
                  <a:schemeClr val="tx2"/>
                </a:solidFill>
                <a:effectLst/>
                <a:uLnTx/>
                <a:uFillTx/>
                <a:latin typeface="Courier New" pitchFamily="49" charset="0"/>
                <a:ea typeface="+mn-ea"/>
                <a:cs typeface="+mn-cs"/>
              </a:rPr>
              <a:t>endptr</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a:t>
            </a:r>
          </a:p>
          <a:p>
            <a:pPr marL="742950" marR="0" lvl="1" indent="-285750" algn="l" defTabSz="914400" rtl="0" eaLnBrk="1" fontAlgn="auto" latinLnBrk="0" hangingPunct="1">
              <a:lnSpc>
                <a:spcPct val="90000"/>
              </a:lnSpc>
              <a:spcBef>
                <a:spcPct val="20000"/>
              </a:spcBef>
              <a:spcAft>
                <a:spcPts val="0"/>
              </a:spcAft>
              <a:buClr>
                <a:schemeClr val="bg2">
                  <a:lumMod val="25000"/>
                </a:schemeClr>
              </a:buClr>
              <a:buSzPct val="70000"/>
              <a:buFont typeface="Wingdings" pitchFamily="2" charset="2"/>
              <a:buChar char="§"/>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Преобразование распознанной части в число</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bg2">
                  <a:lumMod val="25000"/>
                </a:schemeClr>
              </a:buClr>
              <a:buSzPct val="70000"/>
              <a:buFont typeface="Wingdings" pitchFamily="2" charset="2"/>
              <a:buChar char="q"/>
              <a:tabLst/>
              <a:defRPr/>
            </a:pPr>
            <a:r>
              <a:rPr kumimoji="0" lang="ru-RU" sz="2800" b="0" i="0" u="none" strike="noStrike" kern="1200" cap="none" spc="0" normalizeH="0" baseline="0" noProof="0" dirty="0" smtClean="0">
                <a:ln>
                  <a:noFill/>
                </a:ln>
                <a:solidFill>
                  <a:schemeClr val="tx2"/>
                </a:solidFill>
                <a:effectLst/>
                <a:uLnTx/>
                <a:uFillTx/>
                <a:latin typeface="+mn-lt"/>
                <a:ea typeface="+mn-ea"/>
                <a:cs typeface="+mn-cs"/>
              </a:rPr>
              <a:t>Результаты</a:t>
            </a:r>
            <a:endParaRPr kumimoji="0" lang="en-US" sz="28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bg2">
                  <a:lumMod val="25000"/>
                </a:schemeClr>
              </a:buClr>
              <a:buSzPct val="70000"/>
              <a:buFont typeface="Wingdings" pitchFamily="2" charset="2"/>
              <a:buChar char="§"/>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При успешной конвертации</a:t>
            </a:r>
            <a:r>
              <a:rPr kumimoji="0" lang="en-US" sz="2400" b="0" i="0" u="none" strike="noStrike" kern="1200" cap="none" spc="0" normalizeH="0" baseline="0" noProof="0" dirty="0" smtClean="0">
                <a:ln>
                  <a:noFill/>
                </a:ln>
                <a:solidFill>
                  <a:schemeClr val="tx2"/>
                </a:solidFill>
                <a:effectLst/>
                <a:uLnTx/>
                <a:uFillTx/>
                <a:latin typeface="+mn-lt"/>
                <a:ea typeface="+mn-ea"/>
                <a:cs typeface="+mn-cs"/>
              </a:rPr>
              <a:t> – </a:t>
            </a:r>
            <a:r>
              <a:rPr kumimoji="0" lang="ru-RU" sz="2400" b="0" i="0" u="none" strike="noStrike" kern="1200" cap="none" spc="0" normalizeH="0" baseline="0" noProof="0" dirty="0" smtClean="0">
                <a:ln>
                  <a:noFill/>
                </a:ln>
                <a:solidFill>
                  <a:schemeClr val="tx2"/>
                </a:solidFill>
                <a:effectLst/>
                <a:uLnTx/>
                <a:uFillTx/>
                <a:latin typeface="+mn-lt"/>
                <a:ea typeface="+mn-ea"/>
                <a:cs typeface="+mn-cs"/>
              </a:rPr>
              <a:t>число</a:t>
            </a: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
                <a:schemeClr val="bg2">
                  <a:lumMod val="25000"/>
                </a:schemeClr>
              </a:buClr>
              <a:buSzPct val="70000"/>
              <a:buFont typeface="Wingdings" pitchFamily="2" charset="2"/>
              <a:buChar char="§"/>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Иначе</a:t>
            </a: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
                <a:schemeClr val="bg2">
                  <a:lumMod val="25000"/>
                </a:schemeClr>
              </a:buClr>
              <a:buSzPct val="70000"/>
              <a:buFont typeface="Courier New" pitchFamily="49" charset="0"/>
              <a:buChar char="o"/>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При переполнении –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HUGE_VAL</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или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HUGE_VAL</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2"/>
                </a:solidFill>
                <a:effectLst/>
                <a:uLnTx/>
                <a:uFillTx/>
                <a:latin typeface="+mn-lt"/>
                <a:ea typeface="+mn-ea"/>
                <a:cs typeface="+mn-cs"/>
              </a:rPr>
              <a:t>errno</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[ERANGE] (shall)</a:t>
            </a:r>
            <a:endParaRPr kumimoji="0" lang="ru-RU" sz="2000" b="0" i="0" u="none" strike="noStrike" kern="1200" cap="none" spc="0" normalizeH="0" baseline="0" noProof="0" dirty="0" smtClean="0">
              <a:ln>
                <a:noFill/>
              </a:ln>
              <a:solidFill>
                <a:schemeClr val="tx2"/>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
                <a:schemeClr val="bg2">
                  <a:lumMod val="25000"/>
                </a:schemeClr>
              </a:buClr>
              <a:buSzPct val="70000"/>
              <a:buFont typeface="Courier New" pitchFamily="49" charset="0"/>
              <a:buChar char="o"/>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При слишком малом результате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2"/>
                </a:solidFill>
                <a:effectLst/>
                <a:uLnTx/>
                <a:uFillTx/>
                <a:latin typeface="+mn-lt"/>
                <a:ea typeface="+mn-ea"/>
                <a:cs typeface="+mn-cs"/>
              </a:rPr>
              <a:t>errno</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[ERANGE] (shall)</a:t>
            </a:r>
            <a:endParaRPr kumimoji="0" lang="ru-RU" sz="2000" b="0" i="0" u="none" strike="noStrike" kern="1200" cap="none" spc="0" normalizeH="0" baseline="0" noProof="0" dirty="0" smtClean="0">
              <a:ln>
                <a:noFill/>
              </a:ln>
              <a:solidFill>
                <a:schemeClr val="tx2"/>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
                <a:schemeClr val="bg2">
                  <a:lumMod val="25000"/>
                </a:schemeClr>
              </a:buClr>
              <a:buSzPct val="70000"/>
              <a:buFont typeface="Courier New" pitchFamily="49" charset="0"/>
              <a:buChar char="o"/>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Иначе 0</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2"/>
                </a:solidFill>
                <a:effectLst/>
                <a:uLnTx/>
                <a:uFillTx/>
                <a:latin typeface="+mn-lt"/>
                <a:ea typeface="+mn-ea"/>
                <a:cs typeface="+mn-cs"/>
              </a:rPr>
              <a:t>errno</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[EINVAL]   (may)</a:t>
            </a:r>
            <a:endParaRPr kumimoji="0" lang="ru-RU" sz="20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Bottom)">
                                      <p:cBhvr>
                                        <p:cTn id="7" dur="500"/>
                                        <p:tgtEl>
                                          <p:spTgt spid="4">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slide(fromBottom)">
                                      <p:cBhvr>
                                        <p:cTn id="11" dur="200"/>
                                        <p:tgtEl>
                                          <p:spTgt spid="4">
                                            <p:txEl>
                                              <p:pRg st="2" end="2"/>
                                            </p:txEl>
                                          </p:spTgt>
                                        </p:tgtEl>
                                      </p:cBhvr>
                                    </p:animEffect>
                                  </p:childTnLst>
                                </p:cTn>
                              </p:par>
                            </p:childTnLst>
                          </p:cTn>
                        </p:par>
                        <p:par>
                          <p:cTn id="12" fill="hold">
                            <p:stCondLst>
                              <p:cond delay="700"/>
                            </p:stCondLst>
                            <p:childTnLst>
                              <p:par>
                                <p:cTn id="13" presetID="12" presetClass="entr" presetSubtype="4"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slide(fromBottom)">
                                      <p:cBhvr>
                                        <p:cTn id="15" dur="200"/>
                                        <p:tgtEl>
                                          <p:spTgt spid="4">
                                            <p:txEl>
                                              <p:pRg st="3" end="3"/>
                                            </p:txEl>
                                          </p:spTgt>
                                        </p:tgtEl>
                                      </p:cBhvr>
                                    </p:animEffect>
                                  </p:childTnLst>
                                </p:cTn>
                              </p:par>
                            </p:childTnLst>
                          </p:cTn>
                        </p:par>
                        <p:par>
                          <p:cTn id="16" fill="hold">
                            <p:stCondLst>
                              <p:cond delay="900"/>
                            </p:stCondLst>
                            <p:childTnLst>
                              <p:par>
                                <p:cTn id="17" presetID="12" presetClass="entr" presetSubtype="4"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slide(fromBottom)">
                                      <p:cBhvr>
                                        <p:cTn id="19" dur="200"/>
                                        <p:tgtEl>
                                          <p:spTgt spid="4">
                                            <p:txEl>
                                              <p:pRg st="4" end="4"/>
                                            </p:txEl>
                                          </p:spTgt>
                                        </p:tgtEl>
                                      </p:cBhvr>
                                    </p:animEffect>
                                  </p:childTnLst>
                                </p:cTn>
                              </p:par>
                            </p:childTnLst>
                          </p:cTn>
                        </p:par>
                        <p:par>
                          <p:cTn id="20" fill="hold">
                            <p:stCondLst>
                              <p:cond delay="1100"/>
                            </p:stCondLst>
                            <p:childTnLst>
                              <p:par>
                                <p:cTn id="21" presetID="12" presetClass="entr" presetSubtype="4"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slide(fromBottom)">
                                      <p:cBhvr>
                                        <p:cTn id="23" dur="200"/>
                                        <p:tgtEl>
                                          <p:spTgt spid="4">
                                            <p:txEl>
                                              <p:pRg st="5" end="5"/>
                                            </p:txEl>
                                          </p:spTgt>
                                        </p:tgtEl>
                                      </p:cBhvr>
                                    </p:animEffect>
                                  </p:childTnLst>
                                </p:cTn>
                              </p:par>
                            </p:childTnLst>
                          </p:cTn>
                        </p:par>
                        <p:par>
                          <p:cTn id="24" fill="hold">
                            <p:stCondLst>
                              <p:cond delay="1300"/>
                            </p:stCondLst>
                            <p:childTnLst>
                              <p:par>
                                <p:cTn id="25" presetID="12" presetClass="entr" presetSubtype="4"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slide(fromBottom)">
                                      <p:cBhvr>
                                        <p:cTn id="27" dur="200"/>
                                        <p:tgtEl>
                                          <p:spTgt spid="4">
                                            <p:txEl>
                                              <p:pRg st="6" end="6"/>
                                            </p:txEl>
                                          </p:spTgt>
                                        </p:tgtEl>
                                      </p:cBhvr>
                                    </p:animEffect>
                                  </p:childTnLst>
                                </p:cTn>
                              </p:par>
                            </p:childTnLst>
                          </p:cTn>
                        </p:par>
                        <p:par>
                          <p:cTn id="28" fill="hold">
                            <p:stCondLst>
                              <p:cond delay="1500"/>
                            </p:stCondLst>
                            <p:childTnLst>
                              <p:par>
                                <p:cTn id="29" presetID="12" presetClass="entr" presetSubtype="4" fill="hold"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slide(fromBottom)">
                                      <p:cBhvr>
                                        <p:cTn id="31" dur="200"/>
                                        <p:tgtEl>
                                          <p:spTgt spid="4">
                                            <p:txEl>
                                              <p:pRg st="7" end="7"/>
                                            </p:txEl>
                                          </p:spTgt>
                                        </p:tgtEl>
                                      </p:cBhvr>
                                    </p:animEffect>
                                  </p:childTnLst>
                                </p:cTn>
                              </p:par>
                            </p:childTnLst>
                          </p:cTn>
                        </p:par>
                        <p:par>
                          <p:cTn id="32" fill="hold">
                            <p:stCondLst>
                              <p:cond delay="1700"/>
                            </p:stCondLst>
                            <p:childTnLst>
                              <p:par>
                                <p:cTn id="33" presetID="12" presetClass="entr" presetSubtype="4" fill="hold" nodeType="after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slide(fromBottom)">
                                      <p:cBhvr>
                                        <p:cTn id="35" dur="200"/>
                                        <p:tgtEl>
                                          <p:spTgt spid="4">
                                            <p:txEl>
                                              <p:pRg st="8" end="8"/>
                                            </p:txEl>
                                          </p:spTgt>
                                        </p:tgtEl>
                                      </p:cBhvr>
                                    </p:animEffect>
                                  </p:childTnLst>
                                </p:cTn>
                              </p:par>
                            </p:childTnLst>
                          </p:cTn>
                        </p:par>
                        <p:par>
                          <p:cTn id="36" fill="hold">
                            <p:stCondLst>
                              <p:cond delay="1900"/>
                            </p:stCondLst>
                            <p:childTnLst>
                              <p:par>
                                <p:cTn id="37" presetID="12" presetClass="entr" presetSubtype="4" fill="hold" nodeType="after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slide(fromBottom)">
                                      <p:cBhvr>
                                        <p:cTn id="39" dur="200"/>
                                        <p:tgtEl>
                                          <p:spTgt spid="4">
                                            <p:txEl>
                                              <p:pRg st="9" end="9"/>
                                            </p:txEl>
                                          </p:spTgt>
                                        </p:tgtEl>
                                      </p:cBhvr>
                                    </p:animEffect>
                                  </p:childTnLst>
                                </p:cTn>
                              </p:par>
                            </p:childTnLst>
                          </p:cTn>
                        </p:par>
                        <p:par>
                          <p:cTn id="40" fill="hold">
                            <p:stCondLst>
                              <p:cond delay="2100"/>
                            </p:stCondLst>
                            <p:childTnLst>
                              <p:par>
                                <p:cTn id="41" presetID="12" presetClass="entr" presetSubtype="4" fill="hold" nodeType="after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slide(fromBottom)">
                                      <p:cBhvr>
                                        <p:cTn id="43" dur="200"/>
                                        <p:tgtEl>
                                          <p:spTgt spid="4">
                                            <p:txEl>
                                              <p:pRg st="10" end="10"/>
                                            </p:txEl>
                                          </p:spTgt>
                                        </p:tgtEl>
                                      </p:cBhvr>
                                    </p:animEffect>
                                  </p:childTnLst>
                                </p:cTn>
                              </p:par>
                            </p:childTnLst>
                          </p:cTn>
                        </p:par>
                        <p:par>
                          <p:cTn id="44" fill="hold">
                            <p:stCondLst>
                              <p:cond delay="2300"/>
                            </p:stCondLst>
                            <p:childTnLst>
                              <p:par>
                                <p:cTn id="45" presetID="12" presetClass="entr" presetSubtype="4" fill="hold" nodeType="after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slide(fromBottom)">
                                      <p:cBhvr>
                                        <p:cTn id="47" dur="200"/>
                                        <p:tgtEl>
                                          <p:spTgt spid="4">
                                            <p:txEl>
                                              <p:pRg st="11" end="11"/>
                                            </p:txEl>
                                          </p:spTgt>
                                        </p:tgtEl>
                                      </p:cBhvr>
                                    </p:animEffect>
                                  </p:childTnLst>
                                </p:cTn>
                              </p:par>
                            </p:childTnLst>
                          </p:cTn>
                        </p:par>
                        <p:par>
                          <p:cTn id="48" fill="hold">
                            <p:stCondLst>
                              <p:cond delay="2500"/>
                            </p:stCondLst>
                            <p:childTnLst>
                              <p:par>
                                <p:cTn id="49" presetID="12" presetClass="entr" presetSubtype="4" fill="hold" nodeType="after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slide(fromBottom)">
                                      <p:cBhvr>
                                        <p:cTn id="51" dur="200"/>
                                        <p:tgtEl>
                                          <p:spTgt spid="4">
                                            <p:txEl>
                                              <p:pRg st="12" end="12"/>
                                            </p:txEl>
                                          </p:spTgt>
                                        </p:tgtEl>
                                      </p:cBhvr>
                                    </p:animEffect>
                                  </p:childTnLst>
                                </p:cTn>
                              </p:par>
                            </p:childTnLst>
                          </p:cTn>
                        </p:par>
                        <p:par>
                          <p:cTn id="52" fill="hold">
                            <p:stCondLst>
                              <p:cond delay="2700"/>
                            </p:stCondLst>
                            <p:childTnLst>
                              <p:par>
                                <p:cTn id="53" presetID="12" presetClass="entr" presetSubtype="4" fill="hold" nodeType="after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animEffect transition="in" filter="slide(fromBottom)">
                                      <p:cBhvr>
                                        <p:cTn id="55" dur="200"/>
                                        <p:tgtEl>
                                          <p:spTgt spid="4">
                                            <p:txEl>
                                              <p:pRg st="13" end="13"/>
                                            </p:txEl>
                                          </p:spTgt>
                                        </p:tgtEl>
                                      </p:cBhvr>
                                    </p:animEffect>
                                  </p:childTnLst>
                                </p:cTn>
                              </p:par>
                            </p:childTnLst>
                          </p:cTn>
                        </p:par>
                        <p:par>
                          <p:cTn id="56" fill="hold">
                            <p:stCondLst>
                              <p:cond delay="2900"/>
                            </p:stCondLst>
                            <p:childTnLst>
                              <p:par>
                                <p:cTn id="57" presetID="12" presetClass="entr" presetSubtype="4" fill="hold" nodeType="after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animEffect transition="in" filter="slide(fromBottom)">
                                      <p:cBhvr>
                                        <p:cTn id="59" dur="2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ux Kernel.gif"/>
          <p:cNvPicPr>
            <a:picLocks noChangeAspect="1"/>
          </p:cNvPicPr>
          <p:nvPr/>
        </p:nvPicPr>
        <p:blipFill>
          <a:blip r:embed="rId2" cstate="print"/>
          <a:stretch>
            <a:fillRect/>
          </a:stretch>
        </p:blipFill>
        <p:spPr>
          <a:xfrm>
            <a:off x="0" y="-857280"/>
            <a:ext cx="9178576" cy="8941022"/>
          </a:xfrm>
          <a:prstGeom prst="rect">
            <a:avLst/>
          </a:prstGeom>
        </p:spPr>
      </p:pic>
      <p:sp>
        <p:nvSpPr>
          <p:cNvPr id="2" name="Title 1"/>
          <p:cNvSpPr>
            <a:spLocks noGrp="1"/>
          </p:cNvSpPr>
          <p:nvPr>
            <p:ph type="title"/>
          </p:nvPr>
        </p:nvSpPr>
        <p:spPr/>
        <p:txBody>
          <a:bodyPr>
            <a:normAutofit/>
          </a:bodyPr>
          <a:lstStyle/>
          <a:p>
            <a:r>
              <a:rPr lang="ru-RU" dirty="0" smtClean="0"/>
              <a:t>Сложность – много компонентов</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VII – </a:t>
            </a:r>
            <a:r>
              <a:rPr lang="ru-RU" dirty="0" smtClean="0"/>
              <a:t>Разметка требований</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60</a:t>
            </a:fld>
            <a:endParaRPr lang="ru-RU"/>
          </a:p>
        </p:txBody>
      </p:sp>
      <p:sp>
        <p:nvSpPr>
          <p:cNvPr id="4" name="Content Placeholder 2"/>
          <p:cNvSpPr txBox="1">
            <a:spLocks/>
          </p:cNvSpPr>
          <p:nvPr/>
        </p:nvSpPr>
        <p:spPr>
          <a:xfrm>
            <a:off x="0" y="1214422"/>
            <a:ext cx="9144000" cy="5143536"/>
          </a:xfrm>
          <a:prstGeom prst="rect">
            <a:avLst/>
          </a:prstGeom>
          <a:solidFill>
            <a:schemeClr val="bg1"/>
          </a:solidFill>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expected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form</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optional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plus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minus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sign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one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following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r>
              <a:rPr kumimoji="0" lang="ru-RU" sz="1000" b="0" i="0" u="none" strike="noStrike" kern="1200" cap="none" spc="0" normalizeH="0" baseline="0" noProof="0" dirty="0" smtClean="0">
                <a:ln>
                  <a:noFill/>
                </a:ln>
                <a:solidFill>
                  <a:schemeClr val="tx2"/>
                </a:solidFill>
                <a:effectLst/>
                <a:uLnTx/>
                <a:uFillTx/>
                <a:latin typeface="+mn-lt"/>
                <a:ea typeface="+mn-ea"/>
                <a:cs typeface="+mn-cs"/>
              </a:rPr>
              <a:t>A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non-empty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decimal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digits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optionally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containing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radix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optional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exponent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part</a:t>
            </a:r>
            <a:endParaRPr kumimoji="0" lang="ru-RU" sz="1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r>
              <a:rPr kumimoji="0" lang="ru-RU" sz="1000" b="0" i="0" u="none" strike="noStrike" kern="1200" cap="none" spc="0" normalizeH="0" baseline="0" noProof="0" dirty="0" smtClean="0">
                <a:ln>
                  <a:noFill/>
                </a:ln>
                <a:solidFill>
                  <a:schemeClr val="tx2"/>
                </a:solidFill>
                <a:effectLst/>
                <a:uLnTx/>
                <a:uFillTx/>
                <a:latin typeface="+mn-lt"/>
                <a:ea typeface="+mn-ea"/>
                <a:cs typeface="+mn-cs"/>
              </a:rPr>
              <a:t>A 0x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0X,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non-empty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hexadecimal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digits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optionally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containing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radix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optional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binary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exponent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part</a:t>
            </a:r>
            <a:endParaRPr kumimoji="0" lang="ru-RU" sz="1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One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INF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INFINITY,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ignoring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case</a:t>
            </a:r>
            <a:endParaRPr kumimoji="0" lang="ru-RU" sz="1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One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NAN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NAN(</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n-char-sequence</a:t>
            </a:r>
            <a:r>
              <a:rPr kumimoji="0" lang="ru-RU" sz="1000" b="0" i="1" u="none" strike="noStrike" kern="1200" cap="none" spc="0" normalizeH="0" baseline="-25000" noProof="0" dirty="0" err="1" smtClean="0">
                <a:ln>
                  <a:noFill/>
                </a:ln>
                <a:solidFill>
                  <a:schemeClr val="tx2"/>
                </a:solidFill>
                <a:effectLst/>
                <a:uLnTx/>
                <a:uFillTx/>
                <a:latin typeface="+mn-lt"/>
                <a:ea typeface="+mn-ea"/>
                <a:cs typeface="+mn-cs"/>
              </a:rPr>
              <a:t>opt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ignoring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case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NAN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part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where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n-char-sequence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digit</a:t>
            </a:r>
            <a:endParaRPr kumimoji="0" lang="ru-RU" sz="1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nondigit</a:t>
            </a:r>
            <a:endParaRPr kumimoji="0" lang="ru-RU" sz="1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n-char-sequence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digit</a:t>
            </a:r>
            <a:endParaRPr kumimoji="0" lang="ru-RU" sz="1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n-char-sequence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nondigit</a:t>
            </a:r>
            <a:endParaRPr kumimoji="0" lang="ru-RU" sz="1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defined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longest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initial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input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string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starting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with</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first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non-white-space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that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expected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form</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contains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input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string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expected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form</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has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expected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form</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floating-point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number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starting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with</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first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digit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decimal-point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whichever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occurs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first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shall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interpreted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floating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constant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C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language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except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that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radix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shall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used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place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period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that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neither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exponent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part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radix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appears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decimal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floating-point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number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binary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exponent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part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does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appear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hexadecimal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floating-point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number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exponent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part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appropriate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with</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value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zero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assumed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follow</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last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digit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string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begins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with</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minus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sign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shall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interpreted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negated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INF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INFINITY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shall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interpreted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infinity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representable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return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else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were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floating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constant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that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too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large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range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return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NAN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NAN(</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n-char-sequence</a:t>
            </a:r>
            <a:r>
              <a:rPr kumimoji="0" lang="ru-RU" sz="1000" b="0" i="1" u="none" strike="noStrike" kern="1200" cap="none" spc="0" normalizeH="0" baseline="-25000" noProof="0" dirty="0" err="1" smtClean="0">
                <a:ln>
                  <a:noFill/>
                </a:ln>
                <a:solidFill>
                  <a:schemeClr val="tx2"/>
                </a:solidFill>
                <a:effectLst/>
                <a:uLnTx/>
                <a:uFillTx/>
                <a:latin typeface="+mn-lt"/>
                <a:ea typeface="+mn-ea"/>
                <a:cs typeface="+mn-cs"/>
              </a:rPr>
              <a:t>opt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shall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interpreted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quiet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NaN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supported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return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else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were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part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that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does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have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expected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form</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meaning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n</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implementation-defined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pointer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final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string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stored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pointed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endptr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provided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that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endptr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null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pointer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has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hexadecimal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form</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FLT_RADIX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power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2,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value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resulting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from</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conversion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correctly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rounded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30000" noProof="0" dirty="0" smtClean="0">
                <a:ln>
                  <a:noFill/>
                </a:ln>
                <a:solidFill>
                  <a:schemeClr val="tx2"/>
                </a:solidFill>
                <a:effectLst/>
                <a:uLnTx/>
                <a:uFillTx/>
                <a:latin typeface="+mn-lt"/>
                <a:ea typeface="+mn-ea"/>
                <a:cs typeface="+mn-cs"/>
              </a:rPr>
              <a:t>[CX]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radix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defined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program's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locale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category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smtClean="0">
                <a:ln>
                  <a:noFill/>
                </a:ln>
                <a:solidFill>
                  <a:schemeClr val="tx2"/>
                </a:solidFill>
                <a:effectLst/>
                <a:uLnTx/>
                <a:uFillTx/>
                <a:latin typeface="+mn-lt"/>
                <a:ea typeface="+mn-ea"/>
                <a:cs typeface="+mn-cs"/>
              </a:rPr>
              <a:t>LC_NUMERIC ).</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POSIX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locale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locale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where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radix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defined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radix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character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shall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default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period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 '.' ). </a:t>
            </a:r>
          </a:p>
          <a:p>
            <a:pPr marL="0" marR="0" lvl="0" indent="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other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than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C </a:t>
            </a:r>
            <a:r>
              <a:rPr kumimoji="0" lang="ru-RU" sz="1000" b="0" i="0" u="none" strike="noStrike" kern="1200" cap="none" spc="0" normalizeH="0" baseline="30000" noProof="0" dirty="0" smtClean="0">
                <a:ln>
                  <a:noFill/>
                </a:ln>
                <a:solidFill>
                  <a:schemeClr val="tx2"/>
                </a:solidFill>
                <a:effectLst/>
                <a:uLnTx/>
                <a:uFillTx/>
                <a:latin typeface="+mn-lt"/>
                <a:ea typeface="+mn-ea"/>
                <a:cs typeface="+mn-cs"/>
              </a:rPr>
              <a:t>[CX]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POSIX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locales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other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implementation-defined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may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accepted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sequence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empty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does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have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expected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form</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conversion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shall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performed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value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str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stored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object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pointed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by</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endptr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provided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that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endptr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null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pointer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30000" noProof="0" dirty="0" smtClean="0">
                <a:ln>
                  <a:noFill/>
                </a:ln>
                <a:solidFill>
                  <a:schemeClr val="tx2"/>
                </a:solidFill>
                <a:effectLst/>
                <a:uLnTx/>
                <a:uFillTx/>
                <a:latin typeface="+mn-lt"/>
                <a:ea typeface="+mn-ea"/>
                <a:cs typeface="+mn-cs"/>
              </a:rPr>
              <a:t>[CX]</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strtod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function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shall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change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setting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errno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successful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Since</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0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returned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error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also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valid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return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success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application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wishing</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check</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for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error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situations</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should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set</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errno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0,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call</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strtod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strtof</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strtold</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then</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0" u="none" strike="noStrike" kern="1200" cap="none" spc="0" normalizeH="0" baseline="0" noProof="0" dirty="0" err="1" smtClean="0">
                <a:ln>
                  <a:noFill/>
                </a:ln>
                <a:solidFill>
                  <a:schemeClr val="tx2"/>
                </a:solidFill>
                <a:effectLst/>
                <a:uLnTx/>
                <a:uFillTx/>
                <a:latin typeface="+mn-lt"/>
                <a:ea typeface="+mn-ea"/>
                <a:cs typeface="+mn-cs"/>
              </a:rPr>
              <a:t>check</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1000" b="0" i="1" u="none" strike="noStrike" kern="1200" cap="none" spc="0" normalizeH="0" baseline="0" noProof="0" dirty="0" err="1" smtClean="0">
                <a:ln>
                  <a:noFill/>
                </a:ln>
                <a:solidFill>
                  <a:schemeClr val="tx2"/>
                </a:solidFill>
                <a:effectLst/>
                <a:uLnTx/>
                <a:uFillTx/>
                <a:latin typeface="+mn-lt"/>
                <a:ea typeface="+mn-ea"/>
                <a:cs typeface="+mn-cs"/>
              </a:rPr>
              <a:t>errno</a:t>
            </a:r>
            <a:r>
              <a:rPr kumimoji="0" lang="ru-RU" sz="1000" b="0" i="0" u="none" strike="noStrike" kern="1200" cap="none" spc="0" normalizeH="0" baseline="0" noProof="0" dirty="0" smtClean="0">
                <a:ln>
                  <a:noFill/>
                </a:ln>
                <a:solidFill>
                  <a:schemeClr val="tx2"/>
                </a:solidFill>
                <a:effectLst/>
                <a:uLnTx/>
                <a:uFillTx/>
                <a:latin typeface="+mn-lt"/>
                <a:ea typeface="+mn-ea"/>
                <a:cs typeface="+mn-cs"/>
              </a:rPr>
              <a:t>.</a:t>
            </a:r>
          </a:p>
        </p:txBody>
      </p:sp>
      <p:sp>
        <p:nvSpPr>
          <p:cNvPr id="5" name="Rectangle 4"/>
          <p:cNvSpPr/>
          <p:nvPr/>
        </p:nvSpPr>
        <p:spPr>
          <a:xfrm>
            <a:off x="2500298" y="1265698"/>
            <a:ext cx="1714512"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418086" y="1445828"/>
            <a:ext cx="4225352"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Rectangle 6"/>
          <p:cNvSpPr/>
          <p:nvPr/>
        </p:nvSpPr>
        <p:spPr>
          <a:xfrm>
            <a:off x="4929190" y="1445828"/>
            <a:ext cx="1500198"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418086" y="1617412"/>
            <a:ext cx="582014"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8"/>
          <p:cNvSpPr/>
          <p:nvPr/>
        </p:nvSpPr>
        <p:spPr>
          <a:xfrm>
            <a:off x="1285852" y="1617412"/>
            <a:ext cx="4500594"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p:cNvSpPr/>
          <p:nvPr/>
        </p:nvSpPr>
        <p:spPr>
          <a:xfrm>
            <a:off x="6072198" y="1617412"/>
            <a:ext cx="1785950"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p:cNvSpPr/>
          <p:nvPr/>
        </p:nvSpPr>
        <p:spPr>
          <a:xfrm>
            <a:off x="418086" y="1820110"/>
            <a:ext cx="2010774" cy="12185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Rectangle 11"/>
          <p:cNvSpPr/>
          <p:nvPr/>
        </p:nvSpPr>
        <p:spPr>
          <a:xfrm>
            <a:off x="418086" y="1991694"/>
            <a:ext cx="3796724"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12"/>
          <p:cNvSpPr/>
          <p:nvPr/>
        </p:nvSpPr>
        <p:spPr>
          <a:xfrm>
            <a:off x="418086" y="2197462"/>
            <a:ext cx="1510708" cy="83623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13"/>
          <p:cNvSpPr/>
          <p:nvPr/>
        </p:nvSpPr>
        <p:spPr>
          <a:xfrm>
            <a:off x="1991686" y="3071810"/>
            <a:ext cx="5294958" cy="16389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0" y="5374918"/>
            <a:ext cx="8929718"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15"/>
          <p:cNvSpPr/>
          <p:nvPr/>
        </p:nvSpPr>
        <p:spPr>
          <a:xfrm>
            <a:off x="0" y="3723298"/>
            <a:ext cx="9144000"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ectangle 16"/>
          <p:cNvSpPr/>
          <p:nvPr/>
        </p:nvSpPr>
        <p:spPr>
          <a:xfrm>
            <a:off x="537288" y="4492024"/>
            <a:ext cx="6000792"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p:cNvSpPr/>
          <p:nvPr/>
        </p:nvSpPr>
        <p:spPr>
          <a:xfrm>
            <a:off x="0" y="4677630"/>
            <a:ext cx="7715272"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Rectangle 18"/>
          <p:cNvSpPr/>
          <p:nvPr/>
        </p:nvSpPr>
        <p:spPr>
          <a:xfrm>
            <a:off x="214282" y="5715016"/>
            <a:ext cx="3929090"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0" y="2786058"/>
            <a:ext cx="9144000" cy="923330"/>
          </a:xfrm>
          <a:prstGeom prst="rect">
            <a:avLst/>
          </a:prstGeom>
          <a:solidFill>
            <a:srgbClr val="FFC000"/>
          </a:solidFill>
        </p:spPr>
        <p:txBody>
          <a:bodyPr wrap="square" rtlCol="0">
            <a:spAutoFit/>
          </a:bodyPr>
          <a:lstStyle/>
          <a:p>
            <a:pPr lvl="0"/>
            <a:r>
              <a:rPr lang="ru-RU" dirty="0" err="1" smtClean="0"/>
              <a:t>The</a:t>
            </a:r>
            <a:r>
              <a:rPr lang="ru-RU" dirty="0" smtClean="0"/>
              <a:t> </a:t>
            </a:r>
            <a:r>
              <a:rPr lang="ru-RU" dirty="0" err="1" smtClean="0"/>
              <a:t>subject</a:t>
            </a:r>
            <a:r>
              <a:rPr lang="ru-RU" dirty="0" smtClean="0"/>
              <a:t> </a:t>
            </a:r>
            <a:r>
              <a:rPr lang="ru-RU" dirty="0" err="1" smtClean="0"/>
              <a:t>sequence</a:t>
            </a:r>
            <a:r>
              <a:rPr lang="ru-RU" dirty="0" smtClean="0"/>
              <a:t> </a:t>
            </a:r>
            <a:r>
              <a:rPr lang="ru-RU" dirty="0" err="1" smtClean="0"/>
              <a:t>is</a:t>
            </a:r>
            <a:r>
              <a:rPr lang="ru-RU" dirty="0" smtClean="0"/>
              <a:t> </a:t>
            </a:r>
            <a:r>
              <a:rPr lang="ru-RU" dirty="0" err="1" smtClean="0"/>
              <a:t>defined</a:t>
            </a:r>
            <a:r>
              <a:rPr lang="ru-RU" dirty="0" smtClean="0"/>
              <a:t> </a:t>
            </a:r>
            <a:r>
              <a:rPr lang="ru-RU" dirty="0" err="1" smtClean="0"/>
              <a:t>as</a:t>
            </a:r>
            <a:r>
              <a:rPr lang="ru-RU" dirty="0" smtClean="0"/>
              <a:t> </a:t>
            </a:r>
            <a:r>
              <a:rPr lang="ru-RU" dirty="0" err="1" smtClean="0"/>
              <a:t>the</a:t>
            </a:r>
            <a:r>
              <a:rPr lang="ru-RU" dirty="0" smtClean="0"/>
              <a:t> </a:t>
            </a:r>
            <a:r>
              <a:rPr lang="ru-RU" dirty="0" err="1" smtClean="0"/>
              <a:t>longest</a:t>
            </a:r>
            <a:r>
              <a:rPr lang="ru-RU" dirty="0" smtClean="0"/>
              <a:t> </a:t>
            </a:r>
            <a:r>
              <a:rPr lang="ru-RU" dirty="0" err="1" smtClean="0"/>
              <a:t>initial</a:t>
            </a:r>
            <a:r>
              <a:rPr lang="ru-RU" dirty="0" smtClean="0"/>
              <a:t> </a:t>
            </a:r>
            <a:r>
              <a:rPr lang="ru-RU" dirty="0" err="1" smtClean="0"/>
              <a:t>subsequence</a:t>
            </a:r>
            <a:r>
              <a:rPr lang="ru-RU" dirty="0" smtClean="0"/>
              <a:t> </a:t>
            </a:r>
            <a:r>
              <a:rPr lang="ru-RU" dirty="0" err="1" smtClean="0"/>
              <a:t>of</a:t>
            </a:r>
            <a:r>
              <a:rPr lang="ru-RU" dirty="0" smtClean="0"/>
              <a:t> </a:t>
            </a:r>
            <a:r>
              <a:rPr lang="ru-RU" dirty="0" err="1" smtClean="0"/>
              <a:t>the</a:t>
            </a:r>
            <a:r>
              <a:rPr lang="ru-RU" dirty="0" smtClean="0"/>
              <a:t> </a:t>
            </a:r>
            <a:r>
              <a:rPr lang="ru-RU" dirty="0" err="1" smtClean="0"/>
              <a:t>input</a:t>
            </a:r>
            <a:r>
              <a:rPr lang="ru-RU" dirty="0" smtClean="0"/>
              <a:t> </a:t>
            </a:r>
            <a:r>
              <a:rPr lang="ru-RU" dirty="0" err="1" smtClean="0"/>
              <a:t>string</a:t>
            </a:r>
            <a:r>
              <a:rPr lang="ru-RU" dirty="0" smtClean="0"/>
              <a:t>, </a:t>
            </a:r>
            <a:r>
              <a:rPr lang="ru-RU" dirty="0" err="1" smtClean="0"/>
              <a:t>starting</a:t>
            </a:r>
            <a:r>
              <a:rPr lang="ru-RU" dirty="0" smtClean="0"/>
              <a:t> </a:t>
            </a:r>
            <a:r>
              <a:rPr lang="ru-RU" dirty="0" err="1" smtClean="0"/>
              <a:t>with</a:t>
            </a:r>
            <a:r>
              <a:rPr lang="ru-RU" dirty="0" smtClean="0"/>
              <a:t> </a:t>
            </a:r>
            <a:r>
              <a:rPr lang="ru-RU" dirty="0" err="1" smtClean="0"/>
              <a:t>the</a:t>
            </a:r>
            <a:r>
              <a:rPr lang="ru-RU" dirty="0" smtClean="0"/>
              <a:t> </a:t>
            </a:r>
            <a:r>
              <a:rPr lang="ru-RU" dirty="0" err="1" smtClean="0"/>
              <a:t>first</a:t>
            </a:r>
            <a:r>
              <a:rPr lang="ru-RU" dirty="0" smtClean="0"/>
              <a:t> </a:t>
            </a:r>
            <a:r>
              <a:rPr lang="ru-RU" dirty="0" err="1" smtClean="0"/>
              <a:t>non-white-space</a:t>
            </a:r>
            <a:r>
              <a:rPr lang="ru-RU" dirty="0" smtClean="0"/>
              <a:t> </a:t>
            </a:r>
            <a:r>
              <a:rPr lang="ru-RU" dirty="0" err="1" smtClean="0"/>
              <a:t>character</a:t>
            </a:r>
            <a:r>
              <a:rPr lang="ru-RU" dirty="0" smtClean="0"/>
              <a:t>, </a:t>
            </a:r>
            <a:r>
              <a:rPr lang="ru-RU" dirty="0" err="1" smtClean="0"/>
              <a:t>that</a:t>
            </a:r>
            <a:r>
              <a:rPr lang="ru-RU" dirty="0" smtClean="0"/>
              <a:t> </a:t>
            </a:r>
            <a:r>
              <a:rPr lang="ru-RU" dirty="0" err="1" smtClean="0"/>
              <a:t>is</a:t>
            </a:r>
            <a:r>
              <a:rPr lang="ru-RU" dirty="0" smtClean="0"/>
              <a:t> </a:t>
            </a:r>
            <a:r>
              <a:rPr lang="ru-RU" dirty="0" err="1" smtClean="0"/>
              <a:t>of</a:t>
            </a:r>
            <a:r>
              <a:rPr lang="ru-RU" dirty="0" smtClean="0"/>
              <a:t> </a:t>
            </a:r>
            <a:r>
              <a:rPr lang="ru-RU" dirty="0" err="1" smtClean="0"/>
              <a:t>the</a:t>
            </a:r>
            <a:r>
              <a:rPr lang="ru-RU" dirty="0" smtClean="0"/>
              <a:t> </a:t>
            </a:r>
            <a:r>
              <a:rPr lang="ru-RU" dirty="0" err="1" smtClean="0"/>
              <a:t>expected</a:t>
            </a:r>
            <a:r>
              <a:rPr lang="ru-RU" dirty="0" smtClean="0"/>
              <a:t> </a:t>
            </a:r>
            <a:r>
              <a:rPr lang="ru-RU" dirty="0" err="1" smtClean="0"/>
              <a:t>form</a:t>
            </a:r>
            <a:r>
              <a:rPr lang="ru-RU" dirty="0" smtClean="0"/>
              <a:t>. </a:t>
            </a:r>
            <a:r>
              <a:rPr lang="ru-RU" dirty="0" err="1" smtClean="0"/>
              <a:t>The</a:t>
            </a:r>
            <a:r>
              <a:rPr lang="ru-RU" dirty="0" smtClean="0"/>
              <a:t> </a:t>
            </a:r>
            <a:r>
              <a:rPr lang="ru-RU" dirty="0" err="1" smtClean="0"/>
              <a:t>subject</a:t>
            </a:r>
            <a:r>
              <a:rPr lang="ru-RU" dirty="0" smtClean="0"/>
              <a:t> </a:t>
            </a:r>
            <a:r>
              <a:rPr lang="ru-RU" dirty="0" err="1" smtClean="0"/>
              <a:t>sequence</a:t>
            </a:r>
            <a:r>
              <a:rPr lang="ru-RU" dirty="0" smtClean="0"/>
              <a:t> </a:t>
            </a:r>
            <a:r>
              <a:rPr lang="ru-RU" dirty="0" err="1" smtClean="0"/>
              <a:t>contains</a:t>
            </a:r>
            <a:r>
              <a:rPr lang="ru-RU" dirty="0" smtClean="0"/>
              <a:t> </a:t>
            </a:r>
            <a:r>
              <a:rPr lang="ru-RU" dirty="0" err="1" smtClean="0"/>
              <a:t>no</a:t>
            </a:r>
            <a:r>
              <a:rPr lang="ru-RU" dirty="0" smtClean="0"/>
              <a:t> </a:t>
            </a:r>
            <a:r>
              <a:rPr lang="ru-RU" dirty="0" err="1" smtClean="0"/>
              <a:t>characters</a:t>
            </a:r>
            <a:r>
              <a:rPr lang="ru-RU" dirty="0" smtClean="0"/>
              <a:t> </a:t>
            </a:r>
            <a:r>
              <a:rPr lang="ru-RU" dirty="0" err="1" smtClean="0"/>
              <a:t>if</a:t>
            </a:r>
            <a:r>
              <a:rPr lang="ru-RU" dirty="0" smtClean="0"/>
              <a:t> </a:t>
            </a:r>
            <a:r>
              <a:rPr lang="ru-RU" dirty="0" err="1" smtClean="0"/>
              <a:t>the</a:t>
            </a:r>
            <a:r>
              <a:rPr lang="ru-RU" dirty="0" smtClean="0"/>
              <a:t> </a:t>
            </a:r>
            <a:r>
              <a:rPr lang="ru-RU" dirty="0" err="1" smtClean="0"/>
              <a:t>input</a:t>
            </a:r>
            <a:r>
              <a:rPr lang="ru-RU" dirty="0" smtClean="0"/>
              <a:t> </a:t>
            </a:r>
            <a:r>
              <a:rPr lang="ru-RU" dirty="0" err="1" smtClean="0"/>
              <a:t>string</a:t>
            </a:r>
            <a:r>
              <a:rPr lang="ru-RU" dirty="0" smtClean="0"/>
              <a:t> </a:t>
            </a:r>
            <a:r>
              <a:rPr lang="ru-RU" dirty="0" err="1" smtClean="0"/>
              <a:t>is</a:t>
            </a:r>
            <a:r>
              <a:rPr lang="ru-RU" dirty="0" smtClean="0"/>
              <a:t> </a:t>
            </a:r>
            <a:r>
              <a:rPr lang="ru-RU" dirty="0" err="1" smtClean="0"/>
              <a:t>not</a:t>
            </a:r>
            <a:r>
              <a:rPr lang="ru-RU" dirty="0" smtClean="0"/>
              <a:t> </a:t>
            </a:r>
            <a:r>
              <a:rPr lang="ru-RU" dirty="0" err="1" smtClean="0"/>
              <a:t>of</a:t>
            </a:r>
            <a:r>
              <a:rPr lang="ru-RU" dirty="0" smtClean="0"/>
              <a:t> </a:t>
            </a:r>
            <a:r>
              <a:rPr lang="ru-RU" dirty="0" err="1" smtClean="0"/>
              <a:t>the</a:t>
            </a:r>
            <a:r>
              <a:rPr lang="ru-RU" dirty="0" smtClean="0"/>
              <a:t> </a:t>
            </a:r>
            <a:r>
              <a:rPr lang="ru-RU" dirty="0" err="1" smtClean="0"/>
              <a:t>expected</a:t>
            </a:r>
            <a:r>
              <a:rPr lang="ru-RU" dirty="0" smtClean="0"/>
              <a:t> </a:t>
            </a:r>
            <a:r>
              <a:rPr lang="ru-RU" dirty="0" err="1" smtClean="0"/>
              <a:t>form</a:t>
            </a:r>
            <a:r>
              <a:rPr lang="ru-RU" dirty="0" smtClean="0"/>
              <a:t>.</a:t>
            </a:r>
          </a:p>
        </p:txBody>
      </p:sp>
      <p:sp>
        <p:nvSpPr>
          <p:cNvPr id="21" name="Rectangle 15"/>
          <p:cNvSpPr/>
          <p:nvPr/>
        </p:nvSpPr>
        <p:spPr>
          <a:xfrm>
            <a:off x="8572528" y="3571876"/>
            <a:ext cx="142876"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Rectangle 15"/>
          <p:cNvSpPr/>
          <p:nvPr/>
        </p:nvSpPr>
        <p:spPr>
          <a:xfrm>
            <a:off x="0" y="3883266"/>
            <a:ext cx="6072198"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Rectangle 15"/>
          <p:cNvSpPr/>
          <p:nvPr/>
        </p:nvSpPr>
        <p:spPr>
          <a:xfrm>
            <a:off x="6072198" y="3883266"/>
            <a:ext cx="3071802"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Rectangle 15"/>
          <p:cNvSpPr/>
          <p:nvPr/>
        </p:nvSpPr>
        <p:spPr>
          <a:xfrm>
            <a:off x="0" y="4046304"/>
            <a:ext cx="2357422"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Rectangle 15"/>
          <p:cNvSpPr/>
          <p:nvPr/>
        </p:nvSpPr>
        <p:spPr>
          <a:xfrm>
            <a:off x="2357422" y="4046304"/>
            <a:ext cx="3857652"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Rectangle 15"/>
          <p:cNvSpPr/>
          <p:nvPr/>
        </p:nvSpPr>
        <p:spPr>
          <a:xfrm>
            <a:off x="3643306" y="4206272"/>
            <a:ext cx="4929222"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15"/>
          <p:cNvSpPr/>
          <p:nvPr/>
        </p:nvSpPr>
        <p:spPr>
          <a:xfrm>
            <a:off x="0" y="5534886"/>
            <a:ext cx="2357422" cy="142876"/>
          </a:xfrm>
          <a:prstGeom prst="rect">
            <a:avLst/>
          </a:prstGeom>
          <a:solidFill>
            <a:schemeClr val="accent1">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20"/>
                                        </p:tgtEl>
                                        <p:attrNameLst>
                                          <p:attrName>ppt_w</p:attrName>
                                        </p:attrNameLst>
                                      </p:cBhvr>
                                      <p:tavLst>
                                        <p:tav tm="0">
                                          <p:val>
                                            <p:strVal val="ppt_w"/>
                                          </p:val>
                                        </p:tav>
                                        <p:tav tm="100000">
                                          <p:val>
                                            <p:fltVal val="0"/>
                                          </p:val>
                                        </p:tav>
                                      </p:tavLst>
                                    </p:anim>
                                    <p:anim calcmode="lin" valueType="num">
                                      <p:cBhvr>
                                        <p:cTn id="14" dur="500"/>
                                        <p:tgtEl>
                                          <p:spTgt spid="20"/>
                                        </p:tgtEl>
                                        <p:attrNameLst>
                                          <p:attrName>ppt_h</p:attrName>
                                        </p:attrNameLst>
                                      </p:cBhvr>
                                      <p:tavLst>
                                        <p:tav tm="0">
                                          <p:val>
                                            <p:strVal val="ppt_h"/>
                                          </p:val>
                                        </p:tav>
                                        <p:tav tm="100000">
                                          <p:val>
                                            <p:fltVal val="0"/>
                                          </p:val>
                                        </p:tav>
                                      </p:tavLst>
                                    </p:anim>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
                                        <p:tgtEl>
                                          <p:spTgt spid="5"/>
                                        </p:tgtEl>
                                      </p:cBhvr>
                                    </p:animEffect>
                                  </p:childTnLst>
                                </p:cTn>
                              </p:par>
                            </p:childTnLst>
                          </p:cTn>
                        </p:par>
                        <p:par>
                          <p:cTn id="21" fill="hold">
                            <p:stCondLst>
                              <p:cond delay="7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
                                        <p:tgtEl>
                                          <p:spTgt spid="6"/>
                                        </p:tgtEl>
                                      </p:cBhvr>
                                    </p:animEffect>
                                  </p:childTnLst>
                                </p:cTn>
                              </p:par>
                            </p:childTnLst>
                          </p:cTn>
                        </p:par>
                        <p:par>
                          <p:cTn id="25" fill="hold">
                            <p:stCondLst>
                              <p:cond delay="9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
                                        <p:tgtEl>
                                          <p:spTgt spid="7"/>
                                        </p:tgtEl>
                                      </p:cBhvr>
                                    </p:animEffect>
                                  </p:childTnLst>
                                </p:cTn>
                              </p:par>
                            </p:childTnLst>
                          </p:cTn>
                        </p:par>
                        <p:par>
                          <p:cTn id="29" fill="hold">
                            <p:stCondLst>
                              <p:cond delay="11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
                                        <p:tgtEl>
                                          <p:spTgt spid="8"/>
                                        </p:tgtEl>
                                      </p:cBhvr>
                                    </p:animEffect>
                                  </p:childTnLst>
                                </p:cTn>
                              </p:par>
                            </p:childTnLst>
                          </p:cTn>
                        </p:par>
                        <p:par>
                          <p:cTn id="33" fill="hold">
                            <p:stCondLst>
                              <p:cond delay="13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
                                        <p:tgtEl>
                                          <p:spTgt spid="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
                                        <p:tgtEl>
                                          <p:spTgt spid="10"/>
                                        </p:tgtEl>
                                      </p:cBhvr>
                                    </p:animEffect>
                                  </p:childTnLst>
                                </p:cTn>
                              </p:par>
                            </p:childTnLst>
                          </p:cTn>
                        </p:par>
                        <p:par>
                          <p:cTn id="41" fill="hold">
                            <p:stCondLst>
                              <p:cond delay="17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
                                        <p:tgtEl>
                                          <p:spTgt spid="11"/>
                                        </p:tgtEl>
                                      </p:cBhvr>
                                    </p:animEffect>
                                  </p:childTnLst>
                                </p:cTn>
                              </p:par>
                            </p:childTnLst>
                          </p:cTn>
                        </p:par>
                        <p:par>
                          <p:cTn id="45" fill="hold">
                            <p:stCondLst>
                              <p:cond delay="19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
                                        <p:tgtEl>
                                          <p:spTgt spid="12"/>
                                        </p:tgtEl>
                                      </p:cBhvr>
                                    </p:animEffect>
                                  </p:childTnLst>
                                </p:cTn>
                              </p:par>
                            </p:childTnLst>
                          </p:cTn>
                        </p:par>
                        <p:par>
                          <p:cTn id="49" fill="hold">
                            <p:stCondLst>
                              <p:cond delay="21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
                                        <p:tgtEl>
                                          <p:spTgt spid="13"/>
                                        </p:tgtEl>
                                      </p:cBhvr>
                                    </p:animEffect>
                                  </p:childTnLst>
                                </p:cTn>
                              </p:par>
                            </p:childTnLst>
                          </p:cTn>
                        </p:par>
                        <p:par>
                          <p:cTn id="53" fill="hold">
                            <p:stCondLst>
                              <p:cond delay="23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
                                        <p:tgtEl>
                                          <p:spTgt spid="14"/>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200"/>
                                        <p:tgtEl>
                                          <p:spTgt spid="21"/>
                                        </p:tgtEl>
                                      </p:cBhvr>
                                    </p:animEffect>
                                  </p:childTnLst>
                                </p:cTn>
                              </p:par>
                            </p:childTnLst>
                          </p:cTn>
                        </p:par>
                        <p:par>
                          <p:cTn id="61" fill="hold">
                            <p:stCondLst>
                              <p:cond delay="2700"/>
                            </p:stCondLst>
                            <p:childTnLst>
                              <p:par>
                                <p:cTn id="62" presetID="10"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200"/>
                                        <p:tgtEl>
                                          <p:spTgt spid="16"/>
                                        </p:tgtEl>
                                      </p:cBhvr>
                                    </p:animEffect>
                                  </p:childTnLst>
                                </p:cTn>
                              </p:par>
                            </p:childTnLst>
                          </p:cTn>
                        </p:par>
                        <p:par>
                          <p:cTn id="65" fill="hold">
                            <p:stCondLst>
                              <p:cond delay="2900"/>
                            </p:stCondLst>
                            <p:childTnLst>
                              <p:par>
                                <p:cTn id="66" presetID="10"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200"/>
                                        <p:tgtEl>
                                          <p:spTgt spid="22"/>
                                        </p:tgtEl>
                                      </p:cBhvr>
                                    </p:animEffect>
                                  </p:childTnLst>
                                </p:cTn>
                              </p:par>
                            </p:childTnLst>
                          </p:cTn>
                        </p:par>
                        <p:par>
                          <p:cTn id="69" fill="hold">
                            <p:stCondLst>
                              <p:cond delay="31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00"/>
                                        <p:tgtEl>
                                          <p:spTgt spid="23"/>
                                        </p:tgtEl>
                                      </p:cBhvr>
                                    </p:animEffect>
                                  </p:childTnLst>
                                </p:cTn>
                              </p:par>
                            </p:childTnLst>
                          </p:cTn>
                        </p:par>
                        <p:par>
                          <p:cTn id="73" fill="hold">
                            <p:stCondLst>
                              <p:cond delay="3300"/>
                            </p:stCondLst>
                            <p:childTnLst>
                              <p:par>
                                <p:cTn id="74" presetID="10" presetClass="entr" presetSubtype="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200"/>
                                        <p:tgtEl>
                                          <p:spTgt spid="24"/>
                                        </p:tgtEl>
                                      </p:cBhvr>
                                    </p:animEffect>
                                  </p:childTnLst>
                                </p:cTn>
                              </p:par>
                            </p:childTnLst>
                          </p:cTn>
                        </p:par>
                        <p:par>
                          <p:cTn id="77" fill="hold">
                            <p:stCondLst>
                              <p:cond delay="3500"/>
                            </p:stCondLst>
                            <p:childTnLst>
                              <p:par>
                                <p:cTn id="78" presetID="10"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00"/>
                                        <p:tgtEl>
                                          <p:spTgt spid="25"/>
                                        </p:tgtEl>
                                      </p:cBhvr>
                                    </p:animEffect>
                                  </p:childTnLst>
                                </p:cTn>
                              </p:par>
                            </p:childTnLst>
                          </p:cTn>
                        </p:par>
                        <p:par>
                          <p:cTn id="81" fill="hold">
                            <p:stCondLst>
                              <p:cond delay="37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200"/>
                                        <p:tgtEl>
                                          <p:spTgt spid="26"/>
                                        </p:tgtEl>
                                      </p:cBhvr>
                                    </p:animEffect>
                                  </p:childTnLst>
                                </p:cTn>
                              </p:par>
                            </p:childTnLst>
                          </p:cTn>
                        </p:par>
                        <p:par>
                          <p:cTn id="85" fill="hold">
                            <p:stCondLst>
                              <p:cond delay="3900"/>
                            </p:stCondLst>
                            <p:childTnLst>
                              <p:par>
                                <p:cTn id="86" presetID="10" presetClass="entr" presetSubtype="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200"/>
                                        <p:tgtEl>
                                          <p:spTgt spid="17"/>
                                        </p:tgtEl>
                                      </p:cBhvr>
                                    </p:animEffect>
                                  </p:childTnLst>
                                </p:cTn>
                              </p:par>
                            </p:childTnLst>
                          </p:cTn>
                        </p:par>
                        <p:par>
                          <p:cTn id="89" fill="hold">
                            <p:stCondLst>
                              <p:cond delay="4100"/>
                            </p:stCondLst>
                            <p:childTnLst>
                              <p:par>
                                <p:cTn id="90" presetID="10" presetClass="entr" presetSubtype="0"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200"/>
                                        <p:tgtEl>
                                          <p:spTgt spid="18"/>
                                        </p:tgtEl>
                                      </p:cBhvr>
                                    </p:animEffect>
                                  </p:childTnLst>
                                </p:cTn>
                              </p:par>
                            </p:childTnLst>
                          </p:cTn>
                        </p:par>
                        <p:par>
                          <p:cTn id="93" fill="hold">
                            <p:stCondLst>
                              <p:cond delay="4300"/>
                            </p:stCondLst>
                            <p:childTnLst>
                              <p:par>
                                <p:cTn id="94" presetID="10" presetClass="entr" presetSubtype="0"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200"/>
                                        <p:tgtEl>
                                          <p:spTgt spid="15"/>
                                        </p:tgtEl>
                                      </p:cBhvr>
                                    </p:animEffect>
                                  </p:childTnLst>
                                </p:cTn>
                              </p:par>
                            </p:childTnLst>
                          </p:cTn>
                        </p:par>
                        <p:par>
                          <p:cTn id="97" fill="hold">
                            <p:stCondLst>
                              <p:cond delay="4500"/>
                            </p:stCondLst>
                            <p:childTnLst>
                              <p:par>
                                <p:cTn id="98" presetID="10" presetClass="entr" presetSubtype="0"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200"/>
                                        <p:tgtEl>
                                          <p:spTgt spid="27"/>
                                        </p:tgtEl>
                                      </p:cBhvr>
                                    </p:animEffect>
                                  </p:childTnLst>
                                </p:cTn>
                              </p:par>
                            </p:childTnLst>
                          </p:cTn>
                        </p:par>
                        <p:par>
                          <p:cTn id="101" fill="hold">
                            <p:stCondLst>
                              <p:cond delay="4700"/>
                            </p:stCondLst>
                            <p:childTnLst>
                              <p:par>
                                <p:cTn id="102" presetID="10" presetClass="entr" presetSubtype="0" fill="hold" grpId="0"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5" grpId="0" animBg="1"/>
      <p:bldP spid="26" grpId="0" animBg="1"/>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VII </a:t>
            </a:r>
            <a:r>
              <a:rPr lang="ru-RU" dirty="0" smtClean="0"/>
              <a:t>– Разбор строки</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61</a:t>
            </a:fld>
            <a:endParaRPr lang="ru-RU"/>
          </a:p>
        </p:txBody>
      </p:sp>
      <p:sp>
        <p:nvSpPr>
          <p:cNvPr id="4" name="Rounded Rectangular Callout 3"/>
          <p:cNvSpPr/>
          <p:nvPr/>
        </p:nvSpPr>
        <p:spPr>
          <a:xfrm>
            <a:off x="3214678" y="4786322"/>
            <a:ext cx="2000264" cy="357190"/>
          </a:xfrm>
          <a:prstGeom prst="wedgeRoundRectCallout">
            <a:avLst>
              <a:gd name="adj1" fmla="val -69751"/>
              <a:gd name="adj2" fmla="val -4691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Radix character</a:t>
            </a:r>
            <a:endParaRPr lang="ru-RU" dirty="0">
              <a:solidFill>
                <a:schemeClr val="accent1">
                  <a:lumMod val="50000"/>
                </a:schemeClr>
              </a:solidFill>
            </a:endParaRPr>
          </a:p>
        </p:txBody>
      </p:sp>
      <p:sp>
        <p:nvSpPr>
          <p:cNvPr id="5" name="Rounded Rectangular Callout 4"/>
          <p:cNvSpPr/>
          <p:nvPr/>
        </p:nvSpPr>
        <p:spPr>
          <a:xfrm>
            <a:off x="3214678" y="4786322"/>
            <a:ext cx="2000264" cy="357190"/>
          </a:xfrm>
          <a:prstGeom prst="wedgeRoundRectCallout">
            <a:avLst>
              <a:gd name="adj1" fmla="val -17712"/>
              <a:gd name="adj2" fmla="val -34759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endParaRPr>
          </a:p>
        </p:txBody>
      </p:sp>
      <p:sp>
        <p:nvSpPr>
          <p:cNvPr id="6" name="Content Placeholder 2"/>
          <p:cNvSpPr txBox="1">
            <a:spLocks/>
          </p:cNvSpPr>
          <p:nvPr/>
        </p:nvSpPr>
        <p:spPr>
          <a:xfrm>
            <a:off x="457200" y="1600200"/>
            <a:ext cx="8543956"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2400" b="0" i="1" u="none" strike="noStrike" kern="1200" cap="none" spc="0" normalizeH="0" baseline="0" noProof="0" dirty="0" smtClean="0">
                <a:ln>
                  <a:noFill/>
                </a:ln>
                <a:solidFill>
                  <a:schemeClr val="tx2"/>
                </a:solidFill>
                <a:effectLst/>
                <a:uLnTx/>
                <a:uFillTx/>
                <a:latin typeface="+mn-lt"/>
                <a:ea typeface="+mn-ea"/>
                <a:cs typeface="+mn-cs"/>
              </a:rPr>
              <a:t>whitespace</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ru-RU"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endParaRPr kumimoji="0" lang="ru-RU"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 '-' )? </a:t>
            </a:r>
            <a:endParaRPr kumimoji="0" lang="en-US" sz="28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2400" b="0" i="1" u="none" strike="noStrike" kern="1200" cap="none" spc="0" normalizeH="0" baseline="0" noProof="0" dirty="0" smtClean="0">
                <a:ln>
                  <a:noFill/>
                </a:ln>
                <a:solidFill>
                  <a:schemeClr val="tx2"/>
                </a:solidFill>
                <a:effectLst/>
                <a:uLnTx/>
                <a:uFillTx/>
                <a:latin typeface="+mn-lt"/>
                <a:ea typeface="+mn-ea"/>
                <a:cs typeface="+mn-cs"/>
              </a:rPr>
              <a:t>digit or </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ru-RU"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(#'e'('+'|'-')?[</a:t>
            </a:r>
            <a:r>
              <a:rPr kumimoji="0" lang="en-US" sz="2400" b="0" i="1" u="none" strike="noStrike" kern="1200" cap="none" spc="0" normalizeH="0" baseline="0" noProof="0" dirty="0" smtClean="0">
                <a:ln>
                  <a:noFill/>
                </a:ln>
                <a:solidFill>
                  <a:schemeClr val="tx2"/>
                </a:solidFill>
                <a:effectLst/>
                <a:uLnTx/>
                <a:uFillTx/>
                <a:latin typeface="+mn-lt"/>
                <a:ea typeface="+mn-ea"/>
                <a:cs typeface="+mn-cs"/>
              </a:rPr>
              <a:t>digit</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#'0x'[</a:t>
            </a:r>
            <a:r>
              <a:rPr kumimoji="0" lang="en-US" sz="2400" b="0" i="1" u="none" strike="noStrike" kern="1200" cap="none" spc="0" normalizeH="0" baseline="0" noProof="0" dirty="0" err="1" smtClean="0">
                <a:ln>
                  <a:noFill/>
                </a:ln>
                <a:solidFill>
                  <a:schemeClr val="tx2"/>
                </a:solidFill>
                <a:effectLst/>
                <a:uLnTx/>
                <a:uFillTx/>
                <a:latin typeface="+mn-lt"/>
                <a:ea typeface="+mn-ea"/>
                <a:cs typeface="+mn-cs"/>
              </a:rPr>
              <a:t>hdigit</a:t>
            </a:r>
            <a:r>
              <a:rPr kumimoji="0" lang="en-US" sz="2400" b="0" i="1" u="none" strike="noStrike" kern="1200" cap="none" spc="0" normalizeH="0" baseline="0" noProof="0" dirty="0" smtClean="0">
                <a:ln>
                  <a:noFill/>
                </a:ln>
                <a:solidFill>
                  <a:schemeClr val="tx2"/>
                </a:solidFill>
                <a:effectLst/>
                <a:uLnTx/>
                <a:uFillTx/>
                <a:latin typeface="+mn-lt"/>
                <a:ea typeface="+mn-ea"/>
                <a:cs typeface="+mn-cs"/>
              </a:rPr>
              <a:t> or </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ru-RU"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]+(#'p'('+'|'-')?[</a:t>
            </a:r>
            <a:r>
              <a:rPr kumimoji="0" lang="en-US" sz="2400" b="0" i="1" u="none" strike="noStrike" kern="1200" cap="none" spc="0" normalizeH="0" baseline="0" noProof="0" dirty="0" smtClean="0">
                <a:ln>
                  <a:noFill/>
                </a:ln>
                <a:solidFill>
                  <a:schemeClr val="tx2"/>
                </a:solidFill>
                <a:effectLst/>
                <a:uLnTx/>
                <a:uFillTx/>
                <a:latin typeface="+mn-lt"/>
                <a:ea typeface="+mn-ea"/>
                <a:cs typeface="+mn-cs"/>
              </a:rPr>
              <a:t>digit</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inf</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inity</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nan</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2400" b="0" i="1" u="none" strike="noStrike" kern="1200" cap="none" spc="0" normalizeH="0" baseline="0" noProof="0" dirty="0" smtClean="0">
                <a:ln>
                  <a:noFill/>
                </a:ln>
                <a:solidFill>
                  <a:schemeClr val="tx2"/>
                </a:solidFill>
                <a:effectLst/>
                <a:uLnTx/>
                <a:uFillTx/>
                <a:latin typeface="+mn-lt"/>
                <a:ea typeface="+mn-ea"/>
                <a:cs typeface="+mn-cs"/>
              </a:rPr>
              <a:t>any</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endParaRPr kumimoji="0" lang="ru-RU" sz="2400" b="0" i="0" u="none" strike="noStrike" kern="1200" cap="none" spc="0" normalizeH="0" baseline="0" noProof="0" dirty="0">
              <a:ln>
                <a:noFill/>
              </a:ln>
              <a:solidFill>
                <a:schemeClr val="tx2"/>
              </a:solidFill>
              <a:effectLst/>
              <a:uLnTx/>
              <a:uFillTx/>
              <a:latin typeface="Courier New" pitchFamily="49" charset="0"/>
              <a:ea typeface="+mn-ea"/>
              <a:cs typeface="Courier New" pitchFamily="49" charset="0"/>
            </a:endParaRPr>
          </a:p>
        </p:txBody>
      </p:sp>
      <p:sp>
        <p:nvSpPr>
          <p:cNvPr id="7" name="Rounded Rectangular Callout 6"/>
          <p:cNvSpPr/>
          <p:nvPr/>
        </p:nvSpPr>
        <p:spPr>
          <a:xfrm>
            <a:off x="5643570" y="2143116"/>
            <a:ext cx="2000264" cy="357190"/>
          </a:xfrm>
          <a:prstGeom prst="wedgeRoundRectCallout">
            <a:avLst>
              <a:gd name="adj1" fmla="val -55035"/>
              <a:gd name="adj2" fmla="val 1879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Exponent</a:t>
            </a:r>
            <a:endParaRPr lang="ru-RU" dirty="0">
              <a:solidFill>
                <a:schemeClr val="accent1">
                  <a:lumMod val="50000"/>
                </a:schemeClr>
              </a:solidFill>
            </a:endParaRPr>
          </a:p>
        </p:txBody>
      </p:sp>
      <p:sp>
        <p:nvSpPr>
          <p:cNvPr id="8" name="Rounded Rectangular Callout 7"/>
          <p:cNvSpPr/>
          <p:nvPr/>
        </p:nvSpPr>
        <p:spPr>
          <a:xfrm>
            <a:off x="5643570" y="4143380"/>
            <a:ext cx="2000264" cy="357190"/>
          </a:xfrm>
          <a:prstGeom prst="wedgeRoundRectCallout">
            <a:avLst>
              <a:gd name="adj1" fmla="val -54163"/>
              <a:gd name="adj2" fmla="val -1697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Binary exponent</a:t>
            </a:r>
            <a:endParaRPr lang="ru-RU" dirty="0">
              <a:solidFill>
                <a:schemeClr val="accent1">
                  <a:lumMod val="50000"/>
                </a:schemeClr>
              </a:solidFill>
            </a:endParaRPr>
          </a:p>
        </p:txBody>
      </p:sp>
      <p:sp>
        <p:nvSpPr>
          <p:cNvPr id="9" name="Rectangle 8"/>
          <p:cNvSpPr/>
          <p:nvPr/>
        </p:nvSpPr>
        <p:spPr>
          <a:xfrm>
            <a:off x="2428860" y="3000372"/>
            <a:ext cx="500066" cy="285752"/>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p:cNvSpPr/>
          <p:nvPr/>
        </p:nvSpPr>
        <p:spPr>
          <a:xfrm>
            <a:off x="3500430" y="3429000"/>
            <a:ext cx="500066" cy="285752"/>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p:cNvSpPr/>
          <p:nvPr/>
        </p:nvSpPr>
        <p:spPr>
          <a:xfrm>
            <a:off x="3857620" y="3000372"/>
            <a:ext cx="3714776" cy="285752"/>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Rectangle 11"/>
          <p:cNvSpPr/>
          <p:nvPr/>
        </p:nvSpPr>
        <p:spPr>
          <a:xfrm>
            <a:off x="4714876" y="3429000"/>
            <a:ext cx="3714776" cy="285752"/>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slide(fromBottom)">
                                      <p:cBhvr>
                                        <p:cTn id="11" dur="500"/>
                                        <p:tgtEl>
                                          <p:spTgt spid="6">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slide(fromBottom)">
                                      <p:cBhvr>
                                        <p:cTn id="19" dur="500"/>
                                        <p:tgtEl>
                                          <p:spTgt spid="6">
                                            <p:txEl>
                                              <p:pRg st="3" end="3"/>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slide(fromBottom)">
                                      <p:cBhvr>
                                        <p:cTn id="23" dur="500"/>
                                        <p:tgtEl>
                                          <p:spTgt spid="6">
                                            <p:txEl>
                                              <p:pRg st="4" end="4"/>
                                            </p:txEl>
                                          </p:spTgt>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slide(fromBottom)">
                                      <p:cBhvr>
                                        <p:cTn id="27" dur="500"/>
                                        <p:tgtEl>
                                          <p:spTgt spid="6">
                                            <p:txEl>
                                              <p:pRg st="5" end="5"/>
                                            </p:txEl>
                                          </p:spTgt>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slide(fromBottom)">
                                      <p:cBhvr>
                                        <p:cTn id="31" dur="500"/>
                                        <p:tgtEl>
                                          <p:spTgt spid="6">
                                            <p:txEl>
                                              <p:pRg st="6" end="6"/>
                                            </p:txEl>
                                          </p:spTgt>
                                        </p:tgtEl>
                                      </p:cBhvr>
                                    </p:animEffect>
                                  </p:childTnLst>
                                </p:cTn>
                              </p:par>
                            </p:childTnLst>
                          </p:cTn>
                        </p:par>
                        <p:par>
                          <p:cTn id="32" fill="hold">
                            <p:stCondLst>
                              <p:cond delay="3500"/>
                            </p:stCondLst>
                            <p:childTnLst>
                              <p:par>
                                <p:cTn id="33" presetID="12" presetClass="entr" presetSubtype="4"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slide(fromBottom)">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up)">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p:stCondLst>
                              <p:cond delay="1500"/>
                            </p:stCondLst>
                            <p:childTnLst>
                              <p:par>
                                <p:cTn id="65" presetID="22" presetClass="entr" presetSubtype="1"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57200"/>
            <a:ext cx="8929718" cy="841248"/>
          </a:xfrm>
        </p:spPr>
        <p:txBody>
          <a:bodyPr>
            <a:normAutofit fontScale="90000"/>
          </a:bodyPr>
          <a:lstStyle/>
          <a:p>
            <a:r>
              <a:rPr lang="ru-RU" dirty="0" smtClean="0"/>
              <a:t>Пример </a:t>
            </a:r>
            <a:r>
              <a:rPr lang="en-US" dirty="0" smtClean="0"/>
              <a:t>VII </a:t>
            </a:r>
            <a:r>
              <a:rPr lang="ru-RU" dirty="0" smtClean="0"/>
              <a:t>– возвращаемые значения</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62</a:t>
            </a:fld>
            <a:endParaRPr lang="ru-RU"/>
          </a:p>
        </p:txBody>
      </p:sp>
      <p:sp>
        <p:nvSpPr>
          <p:cNvPr id="4" name="Content Placeholder 2"/>
          <p:cNvSpPr txBox="1">
            <a:spLocks/>
          </p:cNvSpPr>
          <p:nvPr/>
        </p:nvSpPr>
        <p:spPr>
          <a:xfrm>
            <a:off x="457200" y="1600200"/>
            <a:ext cx="8229600" cy="4525963"/>
          </a:xfrm>
          <a:prstGeom prst="rect">
            <a:avLst/>
          </a:prstGeom>
        </p:spPr>
        <p:txBody>
          <a:bodyPr>
            <a:normAutofit lnSpcReduction="10000"/>
          </a:bodyPr>
          <a:lstStyle/>
          <a:p>
            <a:pPr marL="342900" marR="0" lvl="0" indent="-342900" algn="l" defTabSz="914400" rtl="0" eaLnBrk="1" fontAlgn="auto" latinLnBrk="0" hangingPunct="1">
              <a:lnSpc>
                <a:spcPct val="80000"/>
              </a:lnSpc>
              <a:spcBef>
                <a:spcPts val="1800"/>
              </a:spcBef>
              <a:spcAft>
                <a:spcPts val="0"/>
              </a:spcAft>
              <a:buClr>
                <a:schemeClr val="bg2">
                  <a:lumMod val="25000"/>
                </a:schemeClr>
              </a:buClr>
              <a:buSzPct val="70000"/>
              <a:buFont typeface="Wingdings" pitchFamily="2" charset="2"/>
              <a:buChar char="q"/>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не число   </a:t>
            </a:r>
            <a:r>
              <a:rPr kumimoji="0" lang="ru-RU" sz="3200" b="0" i="0" u="none" strike="noStrike" kern="1200" cap="none" spc="0" normalizeH="0" baseline="0" noProof="0" dirty="0" smtClean="0">
                <a:ln>
                  <a:noFill/>
                </a:ln>
                <a:solidFill>
                  <a:schemeClr val="tx2"/>
                </a:solidFill>
                <a:effectLst/>
                <a:uLnTx/>
                <a:uFillTx/>
                <a:latin typeface="+mn-lt"/>
                <a:ea typeface="+mn-ea"/>
                <a:cs typeface="+mn-cs"/>
                <a:sym typeface="Wingdings" pitchFamily="2" charset="2"/>
              </a:rPr>
              <a:t>	</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t>result =   0,</a:t>
            </a:r>
            <a:b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b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t>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mn-cs"/>
                <a:sym typeface="Wingdings" pitchFamily="2" charset="2"/>
              </a:rPr>
              <a:t>endptr</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t> =   &amp;</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mn-cs"/>
                <a:sym typeface="Wingdings" pitchFamily="2" charset="2"/>
              </a:rPr>
              <a:t>nptr</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t/>
            </a:r>
            <a:b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b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t>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mn-cs"/>
                <a:sym typeface="Wingdings" pitchFamily="2" charset="2"/>
              </a:rPr>
              <a:t>errno</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t>  =</a:t>
            </a:r>
            <a:r>
              <a:rPr kumimoji="0" lang="en-US" sz="2400" b="0" i="0" u="none" strike="noStrike" kern="1200" cap="none" spc="0" normalizeH="0" baseline="-25000" noProof="0" dirty="0" smtClean="0">
                <a:ln>
                  <a:noFill/>
                </a:ln>
                <a:solidFill>
                  <a:schemeClr val="tx2"/>
                </a:solidFill>
                <a:effectLst/>
                <a:uLnTx/>
                <a:uFillTx/>
                <a:latin typeface="Courier New" pitchFamily="49" charset="0"/>
                <a:ea typeface="+mn-ea"/>
                <a:cs typeface="+mn-cs"/>
                <a:sym typeface="Wingdings" pitchFamily="2" charset="2"/>
              </a:rPr>
              <a:t>may</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t> EINVAL</a:t>
            </a:r>
          </a:p>
          <a:p>
            <a:pPr marL="342900" marR="0" lvl="0" indent="-342900" algn="l" defTabSz="914400" rtl="0" eaLnBrk="1" fontAlgn="auto" latinLnBrk="0" hangingPunct="1">
              <a:lnSpc>
                <a:spcPct val="80000"/>
              </a:lnSpc>
              <a:spcBef>
                <a:spcPts val="1800"/>
              </a:spcBef>
              <a:spcAft>
                <a:spcPts val="0"/>
              </a:spcAft>
              <a:buClr>
                <a:schemeClr val="bg2">
                  <a:lumMod val="25000"/>
                </a:schemeClr>
              </a:buClr>
              <a:buSzPct val="70000"/>
              <a:buFont typeface="Wingdings" pitchFamily="2" charset="2"/>
              <a:buChar char="q"/>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overflow </a:t>
            </a:r>
            <a:r>
              <a:rPr kumimoji="0" lang="ru-RU" sz="3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3200" b="0" i="0" u="none" strike="noStrike" kern="1200" cap="none" spc="0" normalizeH="0" baseline="0" noProof="0" dirty="0" smtClean="0">
                <a:ln>
                  <a:noFill/>
                </a:ln>
                <a:solidFill>
                  <a:schemeClr val="tx2"/>
                </a:solidFill>
                <a:effectLst/>
                <a:uLnTx/>
                <a:uFillTx/>
                <a:latin typeface="+mn-lt"/>
                <a:ea typeface="+mn-ea"/>
                <a:cs typeface="+mn-cs"/>
                <a:sym typeface="Wingdings" pitchFamily="2" charset="2"/>
              </a:rPr>
              <a:t>	</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mn-cs"/>
                <a:sym typeface="Wingdings" pitchFamily="2" charset="2"/>
              </a:rPr>
              <a:t>result =   </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±HUGE_VAL,</a:t>
            </a:r>
            <a:b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b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Arial" charset="0"/>
                <a:sym typeface="Wingdings" pitchFamily="2" charset="2"/>
              </a:rPr>
              <a:t>endptr</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   …,</a:t>
            </a:r>
            <a:b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b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Arial" charset="0"/>
                <a:sym typeface="Wingdings" pitchFamily="2" charset="2"/>
              </a:rPr>
              <a:t>errno</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   ERANGE</a:t>
            </a:r>
          </a:p>
          <a:p>
            <a:pPr marL="342900" marR="0" lvl="0" indent="-342900" algn="l" defTabSz="914400" rtl="0" eaLnBrk="1" fontAlgn="auto" latinLnBrk="0" hangingPunct="1">
              <a:lnSpc>
                <a:spcPct val="80000"/>
              </a:lnSpc>
              <a:spcBef>
                <a:spcPts val="1800"/>
              </a:spcBef>
              <a:spcAft>
                <a:spcPts val="0"/>
              </a:spcAft>
              <a:buClr>
                <a:schemeClr val="bg2">
                  <a:lumMod val="25000"/>
                </a:schemeClr>
              </a:buClr>
              <a:buSzPct val="70000"/>
              <a:buFont typeface="Wingdings" pitchFamily="2" charset="2"/>
              <a:buChar char="q"/>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Arial" charset="0"/>
              </a:rPr>
              <a:t>underflow </a:t>
            </a:r>
            <a:r>
              <a:rPr kumimoji="0" lang="en-US" sz="3200" b="0" i="0" u="none" strike="noStrike" kern="1200" cap="none" spc="0" normalizeH="0" baseline="0" noProof="0" dirty="0" smtClean="0">
                <a:ln>
                  <a:noFill/>
                </a:ln>
                <a:solidFill>
                  <a:schemeClr val="tx2"/>
                </a:solidFill>
                <a:effectLst/>
                <a:uLnTx/>
                <a:uFillTx/>
                <a:latin typeface="+mn-lt"/>
                <a:ea typeface="+mn-ea"/>
                <a:cs typeface="Arial" charset="0"/>
                <a:sym typeface="Wingdings" pitchFamily="2" charset="2"/>
              </a:rPr>
              <a:t></a:t>
            </a:r>
            <a:r>
              <a:rPr kumimoji="0" lang="ru-RU" sz="3200" b="0" i="0" u="none" strike="noStrike" kern="1200" cap="none" spc="0" normalizeH="0" baseline="0" noProof="0" dirty="0" smtClean="0">
                <a:ln>
                  <a:noFill/>
                </a:ln>
                <a:solidFill>
                  <a:schemeClr val="tx2"/>
                </a:solidFill>
                <a:effectLst/>
                <a:uLnTx/>
                <a:uFillTx/>
                <a:latin typeface="+mn-lt"/>
                <a:ea typeface="+mn-ea"/>
                <a:cs typeface="Arial" charset="0"/>
                <a:sym typeface="Wingdings" pitchFamily="2" charset="2"/>
              </a:rPr>
              <a:t>	</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result =   $(…),</a:t>
            </a:r>
            <a:b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b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Arial" charset="0"/>
                <a:sym typeface="Wingdings" pitchFamily="2" charset="2"/>
              </a:rPr>
              <a:t>endptr</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   …,</a:t>
            </a:r>
            <a:b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b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Arial" charset="0"/>
                <a:sym typeface="Wingdings" pitchFamily="2" charset="2"/>
              </a:rPr>
              <a:t>errno</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   ERANGE</a:t>
            </a:r>
          </a:p>
          <a:p>
            <a:pPr marL="342900" marR="0" lvl="0" indent="-342900" algn="l" defTabSz="914400" rtl="0" eaLnBrk="1" fontAlgn="auto" latinLnBrk="0" hangingPunct="1">
              <a:lnSpc>
                <a:spcPct val="80000"/>
              </a:lnSpc>
              <a:spcBef>
                <a:spcPts val="1800"/>
              </a:spcBef>
              <a:spcAft>
                <a:spcPts val="0"/>
              </a:spcAft>
              <a:buClr>
                <a:schemeClr val="bg2">
                  <a:lumMod val="25000"/>
                </a:schemeClr>
              </a:buClr>
              <a:buSzPct val="70000"/>
              <a:buFont typeface="Wingdings" pitchFamily="2" charset="2"/>
              <a:buChar char="q"/>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Arial" charset="0"/>
              </a:rPr>
              <a:t>normal       </a:t>
            </a:r>
            <a:r>
              <a:rPr kumimoji="0" lang="en-US" sz="3200" b="0" i="0" u="none" strike="noStrike" kern="1200" cap="none" spc="0" normalizeH="0" baseline="0" noProof="0" dirty="0" smtClean="0">
                <a:ln>
                  <a:noFill/>
                </a:ln>
                <a:solidFill>
                  <a:schemeClr val="tx2"/>
                </a:solidFill>
                <a:effectLst/>
                <a:uLnTx/>
                <a:uFillTx/>
                <a:latin typeface="+mn-lt"/>
                <a:ea typeface="+mn-ea"/>
                <a:cs typeface="Arial" charset="0"/>
                <a:sym typeface="Wingdings" pitchFamily="2" charset="2"/>
              </a:rPr>
              <a:t></a:t>
            </a:r>
            <a:r>
              <a:rPr kumimoji="0" lang="ru-RU" sz="3200" b="0" i="0" u="none" strike="noStrike" kern="1200" cap="none" spc="0" normalizeH="0" baseline="0" noProof="0" dirty="0" smtClean="0">
                <a:ln>
                  <a:noFill/>
                </a:ln>
                <a:solidFill>
                  <a:schemeClr val="tx2"/>
                </a:solidFill>
                <a:effectLst/>
                <a:uLnTx/>
                <a:uFillTx/>
                <a:latin typeface="+mn-lt"/>
                <a:ea typeface="+mn-ea"/>
                <a:cs typeface="Arial" charset="0"/>
                <a:sym typeface="Wingdings" pitchFamily="2" charset="2"/>
              </a:rPr>
              <a:t>	</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result =   …,</a:t>
            </a:r>
            <a:b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b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Arial" charset="0"/>
                <a:sym typeface="Wingdings" pitchFamily="2" charset="2"/>
              </a:rPr>
              <a:t>endptr</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   …,</a:t>
            </a:r>
            <a:b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b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a:t>
            </a:r>
            <a:r>
              <a:rPr kumimoji="0" lang="en-US" sz="2400" b="0" i="0" u="none" strike="noStrike" kern="1200" cap="none" spc="0" normalizeH="0" baseline="0" noProof="0" dirty="0" err="1" smtClean="0">
                <a:ln>
                  <a:noFill/>
                </a:ln>
                <a:solidFill>
                  <a:schemeClr val="tx2"/>
                </a:solidFill>
                <a:effectLst/>
                <a:uLnTx/>
                <a:uFillTx/>
                <a:latin typeface="Courier New" pitchFamily="49" charset="0"/>
                <a:ea typeface="+mn-ea"/>
                <a:cs typeface="Arial" charset="0"/>
                <a:sym typeface="Wingdings" pitchFamily="2" charset="2"/>
              </a:rPr>
              <a:t>errno</a:t>
            </a:r>
            <a:r>
              <a:rPr kumimoji="0" lang="en-US"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 	 </a:t>
            </a:r>
            <a:r>
              <a:rPr kumimoji="0" lang="ru-RU" sz="2400" b="0" i="0" u="none" strike="noStrike" kern="1200" cap="none" spc="0" normalizeH="0" baseline="0" noProof="0" dirty="0" smtClean="0">
                <a:ln>
                  <a:noFill/>
                </a:ln>
                <a:solidFill>
                  <a:schemeClr val="tx2"/>
                </a:solidFill>
                <a:effectLst/>
                <a:uLnTx/>
                <a:uFillTx/>
                <a:latin typeface="Courier New" pitchFamily="49" charset="0"/>
                <a:ea typeface="+mn-ea"/>
                <a:cs typeface="Arial" charset="0"/>
                <a:sym typeface="Wingdings" pitchFamily="2" charset="2"/>
              </a:rPr>
              <a:t>не менять</a:t>
            </a:r>
          </a:p>
        </p:txBody>
      </p:sp>
      <p:sp>
        <p:nvSpPr>
          <p:cNvPr id="5" name="Rectangle 4"/>
          <p:cNvSpPr/>
          <p:nvPr/>
        </p:nvSpPr>
        <p:spPr>
          <a:xfrm>
            <a:off x="5275626" y="3837080"/>
            <a:ext cx="796572" cy="285752"/>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5245284" y="3000372"/>
            <a:ext cx="285752" cy="285752"/>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Rectangle 6"/>
          <p:cNvSpPr/>
          <p:nvPr/>
        </p:nvSpPr>
        <p:spPr>
          <a:xfrm>
            <a:off x="5255558" y="4082216"/>
            <a:ext cx="285752" cy="285752"/>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5256038" y="5164060"/>
            <a:ext cx="285752" cy="285752"/>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ounded Rectangular Callout 8"/>
          <p:cNvSpPr/>
          <p:nvPr/>
        </p:nvSpPr>
        <p:spPr>
          <a:xfrm>
            <a:off x="6500826" y="4286256"/>
            <a:ext cx="2500330" cy="928694"/>
          </a:xfrm>
          <a:prstGeom prst="wedgeRoundRectCallout">
            <a:avLst>
              <a:gd name="adj1" fmla="val -90279"/>
              <a:gd name="adj2" fmla="val -17030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dirty="0" smtClean="0">
                <a:solidFill>
                  <a:schemeClr val="accent1">
                    <a:lumMod val="50000"/>
                  </a:schemeClr>
                </a:solidFill>
              </a:rPr>
              <a:t>Указатель на хвост из </a:t>
            </a:r>
            <a:r>
              <a:rPr lang="ru-RU" dirty="0" err="1" smtClean="0">
                <a:solidFill>
                  <a:schemeClr val="accent1">
                    <a:lumMod val="50000"/>
                  </a:schemeClr>
                </a:solidFill>
              </a:rPr>
              <a:t>неинтерпретированных</a:t>
            </a:r>
            <a:r>
              <a:rPr lang="ru-RU" dirty="0" smtClean="0">
                <a:solidFill>
                  <a:schemeClr val="accent1">
                    <a:lumMod val="50000"/>
                  </a:schemeClr>
                </a:solidFill>
              </a:rPr>
              <a:t> символов</a:t>
            </a:r>
            <a:endParaRPr lang="ru-RU" dirty="0">
              <a:solidFill>
                <a:schemeClr val="accent1">
                  <a:lumMod val="50000"/>
                </a:schemeClr>
              </a:solidFill>
            </a:endParaRPr>
          </a:p>
        </p:txBody>
      </p:sp>
      <p:sp>
        <p:nvSpPr>
          <p:cNvPr id="10" name="Rounded Rectangular Callout 9"/>
          <p:cNvSpPr/>
          <p:nvPr/>
        </p:nvSpPr>
        <p:spPr>
          <a:xfrm>
            <a:off x="6572264" y="3071810"/>
            <a:ext cx="2428892" cy="642942"/>
          </a:xfrm>
          <a:prstGeom prst="wedgeRoundRectCallout">
            <a:avLst>
              <a:gd name="adj1" fmla="val -73359"/>
              <a:gd name="adj2" fmla="val 7001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accent1">
                    <a:lumMod val="50000"/>
                  </a:schemeClr>
                </a:solidFill>
              </a:rPr>
              <a:t>Денормализованный</a:t>
            </a:r>
            <a:r>
              <a:rPr lang="ru-RU" dirty="0" smtClean="0">
                <a:solidFill>
                  <a:schemeClr val="accent1">
                    <a:lumMod val="50000"/>
                  </a:schemeClr>
                </a:solidFill>
              </a:rPr>
              <a:t> результат или 0</a:t>
            </a:r>
            <a:endParaRPr lang="ru-RU" dirty="0">
              <a:solidFill>
                <a:schemeClr val="accent1">
                  <a:lumMod val="50000"/>
                </a:schemeClr>
              </a:solidFill>
            </a:endParaRPr>
          </a:p>
        </p:txBody>
      </p:sp>
      <p:sp>
        <p:nvSpPr>
          <p:cNvPr id="11" name="Rounded Rectangular Callout 10"/>
          <p:cNvSpPr/>
          <p:nvPr/>
        </p:nvSpPr>
        <p:spPr>
          <a:xfrm>
            <a:off x="6500826" y="4286256"/>
            <a:ext cx="2500330" cy="928694"/>
          </a:xfrm>
          <a:prstGeom prst="wedgeRoundRectCallout">
            <a:avLst>
              <a:gd name="adj1" fmla="val -89856"/>
              <a:gd name="adj2" fmla="val -549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ru-RU" dirty="0">
              <a:solidFill>
                <a:schemeClr val="accent1">
                  <a:lumMod val="50000"/>
                </a:schemeClr>
              </a:solidFill>
            </a:endParaRPr>
          </a:p>
        </p:txBody>
      </p:sp>
      <p:sp>
        <p:nvSpPr>
          <p:cNvPr id="12" name="Rounded Rectangular Callout 11"/>
          <p:cNvSpPr/>
          <p:nvPr/>
        </p:nvSpPr>
        <p:spPr>
          <a:xfrm>
            <a:off x="6500826" y="4286256"/>
            <a:ext cx="2500330" cy="928694"/>
          </a:xfrm>
          <a:prstGeom prst="wedgeRoundRectCallout">
            <a:avLst>
              <a:gd name="adj1" fmla="val -89856"/>
              <a:gd name="adj2" fmla="val 523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lide(fromBottom)">
                                      <p:cBhvr>
                                        <p:cTn id="11" dur="500"/>
                                        <p:tgtEl>
                                          <p:spTgt spid="4">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Bottom)">
                                      <p:cBhvr>
                                        <p:cTn id="15" dur="500"/>
                                        <p:tgtEl>
                                          <p:spTgt spid="4">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slide(fromBottom)">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VII </a:t>
            </a:r>
            <a:r>
              <a:rPr lang="ru-RU" dirty="0" smtClean="0"/>
              <a:t>– Спецификация </a:t>
            </a:r>
            <a:r>
              <a:rPr lang="en-US" dirty="0" err="1" smtClean="0"/>
              <a:t>strtod</a:t>
            </a:r>
            <a:r>
              <a:rPr lang="en-US" dirty="0" smtClean="0"/>
              <a:t>()</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63</a:t>
            </a:fld>
            <a:endParaRPr lang="ru-RU"/>
          </a:p>
        </p:txBody>
      </p:sp>
      <p:sp>
        <p:nvSpPr>
          <p:cNvPr id="4" name="Content Placeholder 2"/>
          <p:cNvSpPr txBox="1">
            <a:spLocks/>
          </p:cNvSpPr>
          <p:nvPr/>
        </p:nvSpPr>
        <p:spPr>
          <a:xfrm>
            <a:off x="0" y="1600200"/>
            <a:ext cx="9144000" cy="4829196"/>
          </a:xfrm>
          <a:prstGeom prst="rect">
            <a:avLst/>
          </a:prstGeom>
          <a:solidFill>
            <a:schemeClr val="bg1"/>
          </a:solidFill>
        </p:spPr>
        <p:txBody>
          <a:bodyPr>
            <a:noAutofit/>
          </a:bodyPr>
          <a:lstStyle/>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rgbClr val="0000FF"/>
                </a:solidFill>
                <a:effectLst/>
                <a:uLnTx/>
                <a:uFillTx/>
                <a:latin typeface="Courier New" pitchFamily="49" charset="0"/>
                <a:ea typeface="+mn-ea"/>
                <a:cs typeface="Courier New" pitchFamily="49" charset="0"/>
              </a:rPr>
              <a:t>specification</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strtod_spec</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CString</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CString</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endptr</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ErrorCode</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errno</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00FF"/>
                </a:solidFill>
                <a:effectLst/>
                <a:uLnTx/>
                <a:uFillTx/>
                <a:latin typeface="Courier New" pitchFamily="49" charset="0"/>
                <a:ea typeface="+mn-ea"/>
                <a:cs typeface="Courier New" pitchFamily="49" charset="0"/>
              </a:rPr>
              <a:t>pre</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7030A0"/>
                </a:solidFill>
                <a:effectLst/>
                <a:uLnTx/>
                <a:uFillTx/>
                <a:latin typeface="Courier New" pitchFamily="49" charset="0"/>
                <a:ea typeface="+mn-ea"/>
                <a:cs typeface="Courier New" pitchFamily="49" charset="0"/>
              </a:rPr>
              <a:t>REQ</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a:t>
            </a:r>
            <a:r>
              <a:rPr kumimoji="0" lang="en-US" sz="1200" b="1" i="0" u="none" strike="noStrike" kern="1200" cap="none" spc="0" normalizeH="0" baseline="0" noProof="0" dirty="0" err="1" smtClean="0">
                <a:ln>
                  <a:noFill/>
                </a:ln>
                <a:solidFill>
                  <a:srgbClr val="008000"/>
                </a:solidFill>
                <a:effectLst/>
                <a:uLnTx/>
                <a:uFillTx/>
                <a:latin typeface="Courier New" pitchFamily="49" charset="0"/>
                <a:ea typeface="+mn-ea"/>
                <a:cs typeface="Courier New" pitchFamily="49" charset="0"/>
              </a:rPr>
              <a:t>endpt</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 should be not NULL"</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endptr</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NULL</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return</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true</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00FF"/>
                </a:solidFill>
                <a:effectLst/>
                <a:uLnTx/>
                <a:uFillTx/>
                <a:latin typeface="Courier New" pitchFamily="49" charset="0"/>
                <a:ea typeface="+mn-ea"/>
                <a:cs typeface="Courier New" pitchFamily="49" charset="0"/>
              </a:rPr>
              <a:t>post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CString</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model_endptr</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IntT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model_err</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0;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model_res</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strtod_model</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&amp;</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model_endptr</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&amp;</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model_err</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round_Unifloat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strtod_spec</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round_Unifloat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model_res</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if</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model_err</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1) {</a:t>
            </a:r>
            <a:r>
              <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7030A0"/>
                </a:solidFill>
                <a:effectLst/>
                <a:uLnTx/>
                <a:uFillTx/>
                <a:latin typeface="Courier New" pitchFamily="49" charset="0"/>
                <a:ea typeface="+mn-ea"/>
                <a:cs typeface="Courier New" pitchFamily="49" charset="0"/>
              </a:rPr>
              <a:t>REQ</a:t>
            </a:r>
            <a:r>
              <a:rPr kumimoji="0" lang="en-US" sz="1200" b="0"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"strtod.13"</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"If no conversion is performed, the value of </a:t>
            </a:r>
            <a:r>
              <a:rPr kumimoji="0" lang="en-US" sz="1200" b="1" i="0" u="none" strike="noStrike" kern="1200" cap="none" spc="0" normalizeH="0" baseline="0" noProof="0" dirty="0" err="1" smtClean="0">
                <a:ln>
                  <a:noFill/>
                </a:ln>
                <a:solidFill>
                  <a:srgbClr val="008000"/>
                </a:solidFill>
                <a:effectLst/>
                <a:uLnTx/>
                <a:uFillTx/>
                <a:latin typeface="Courier New" pitchFamily="49" charset="0"/>
                <a:ea typeface="+mn-ea"/>
                <a:cs typeface="Courier New" pitchFamily="49" charset="0"/>
              </a:rPr>
              <a:t>nptr</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 shall be stored"</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"in the object pointed to by </a:t>
            </a:r>
            <a:r>
              <a:rPr kumimoji="0" lang="en-US" sz="1200" b="1" i="0" u="none" strike="noStrike" kern="1200" cap="none" spc="0" normalizeH="0" baseline="0" noProof="0" dirty="0" err="1" smtClean="0">
                <a:ln>
                  <a:noFill/>
                </a:ln>
                <a:solidFill>
                  <a:srgbClr val="008000"/>
                </a:solidFill>
                <a:effectLst/>
                <a:uLnTx/>
                <a:uFillTx/>
                <a:latin typeface="Courier New" pitchFamily="49" charset="0"/>
                <a:ea typeface="+mn-ea"/>
                <a:cs typeface="Courier New" pitchFamily="49" charset="0"/>
              </a:rPr>
              <a:t>endptr</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equals(</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endptr</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if</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errno</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SUT_EINVAL) {</a:t>
            </a:r>
            <a:r>
              <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7030A0"/>
                </a:solidFill>
                <a:effectLst/>
                <a:uLnTx/>
                <a:uFillTx/>
                <a:latin typeface="Courier New" pitchFamily="49" charset="0"/>
                <a:ea typeface="+mn-ea"/>
                <a:cs typeface="Courier New" pitchFamily="49" charset="0"/>
              </a:rPr>
              <a:t>REQ</a:t>
            </a:r>
            <a:r>
              <a:rPr kumimoji="0" lang="en-US" sz="1200" b="0"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"strtod.15"</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"If no conversion could be performed, 0 shall be returned"</a:t>
            </a:r>
            <a:endParaRPr kumimoji="0" lang="ru-RU"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isZero_Unifloat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strtod_spec</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if</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isOverflow_Unifloat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model_res</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endPar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7030A0"/>
                </a:solidFill>
                <a:effectLst/>
                <a:uLnTx/>
                <a:uFillTx/>
                <a:latin typeface="Courier New" pitchFamily="49" charset="0"/>
                <a:ea typeface="+mn-ea"/>
                <a:cs typeface="Courier New" pitchFamily="49" charset="0"/>
              </a:rPr>
              <a:t>REQ</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"strtod.16"</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"If the correct value is outside the range of </a:t>
            </a:r>
            <a:r>
              <a:rPr kumimoji="0" lang="en-US" sz="1200" b="1" i="0" u="none" strike="noStrike" kern="1200" cap="none" spc="0" normalizeH="0" baseline="0" noProof="0" dirty="0" err="1" smtClean="0">
                <a:ln>
                  <a:noFill/>
                </a:ln>
                <a:solidFill>
                  <a:srgbClr val="008000"/>
                </a:solidFill>
                <a:effectLst/>
                <a:uLnTx/>
                <a:uFillTx/>
                <a:latin typeface="Courier New" pitchFamily="49" charset="0"/>
                <a:ea typeface="+mn-ea"/>
                <a:cs typeface="Courier New" pitchFamily="49" charset="0"/>
              </a:rPr>
              <a:t>representable</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 values,"</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"HUGE_VAL shall be returned"</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isInfinity_Unifloat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strtod_spec</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if</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isUnderflow_Unifloat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model_res</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endPar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7030A0"/>
                </a:solidFill>
                <a:effectLst/>
                <a:uLnTx/>
                <a:uFillTx/>
                <a:latin typeface="Courier New" pitchFamily="49" charset="0"/>
                <a:ea typeface="+mn-ea"/>
                <a:cs typeface="Courier New" pitchFamily="49" charset="0"/>
              </a:rPr>
              <a:t>REQ</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"strtod.17"</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"If the correct value would cause underflow, the smallest normalized"</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1" i="0" u="none" strike="noStrike" kern="1200" cap="none" spc="0" normalizeH="0" baseline="0" noProof="0" dirty="0" smtClean="0">
                <a:ln>
                  <a:noFill/>
                </a:ln>
                <a:solidFill>
                  <a:srgbClr val="008000"/>
                </a:solidFill>
                <a:effectLst/>
                <a:uLnTx/>
                <a:uFillTx/>
                <a:latin typeface="Courier New" pitchFamily="49" charset="0"/>
                <a:ea typeface="+mn-ea"/>
                <a:cs typeface="Courier New" pitchFamily="49" charset="0"/>
              </a:rPr>
              <a:t>"positive number shall be returned"</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compare_Unifloat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abs_Unifloat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strtod_spec</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min_Unifloat</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(type)) != 1) </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&amp;&amp; (</a:t>
            </a:r>
            <a:r>
              <a:rPr kumimoji="0" lang="en-US" sz="12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strtod_spec</a:t>
            </a: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-&gt;sign == 1)); }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1"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endPar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endParaRPr kumimoji="0" lang="ru-RU" sz="12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VII </a:t>
            </a:r>
            <a:r>
              <a:rPr lang="ru-RU" dirty="0" smtClean="0"/>
              <a:t>– аналог </a:t>
            </a:r>
            <a:r>
              <a:rPr lang="en-US" dirty="0" smtClean="0"/>
              <a:t>STRTOD() </a:t>
            </a:r>
            <a:r>
              <a:rPr lang="ru-RU" dirty="0" smtClean="0"/>
              <a:t>из </a:t>
            </a:r>
            <a:r>
              <a:rPr lang="en-US" dirty="0" smtClean="0"/>
              <a:t>QT</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64</a:t>
            </a:fld>
            <a:endParaRPr lang="ru-RU"/>
          </a:p>
        </p:txBody>
      </p:sp>
      <p:sp>
        <p:nvSpPr>
          <p:cNvPr id="4" name="Содержимое 2"/>
          <p:cNvSpPr txBox="1">
            <a:spLocks/>
          </p:cNvSpPr>
          <p:nvPr/>
        </p:nvSpPr>
        <p:spPr>
          <a:xfrm>
            <a:off x="457200" y="1600200"/>
            <a:ext cx="8229600" cy="4525963"/>
          </a:xfrm>
          <a:prstGeom prst="rect">
            <a:avLst/>
          </a:prstGeom>
          <a:solidFill>
            <a:schemeClr val="bg1"/>
          </a:solidFill>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r>
              <a:rPr kumimoji="0" lang="ru-RU" sz="2200" b="1" i="0" u="none" strike="noStrike" kern="1200" cap="none" spc="0" normalizeH="0" baseline="0" noProof="0" dirty="0" err="1" smtClean="0">
                <a:ln>
                  <a:noFill/>
                </a:ln>
                <a:solidFill>
                  <a:schemeClr val="tx2"/>
                </a:solidFill>
                <a:effectLst/>
                <a:uLnTx/>
                <a:uFillTx/>
                <a:latin typeface="Courier New" pitchFamily="49" charset="0"/>
                <a:ea typeface="+mn-ea"/>
                <a:cs typeface="+mn-cs"/>
              </a:rPr>
              <a:t>double</a:t>
            </a:r>
            <a:r>
              <a:rPr kumimoji="0" lang="ru-RU" sz="2200" b="0"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ru-RU" sz="2200" b="0" i="0" u="none" strike="noStrike" kern="1200" cap="none" spc="0" normalizeH="0" baseline="0" noProof="0" dirty="0" err="1" smtClean="0">
                <a:ln>
                  <a:noFill/>
                </a:ln>
                <a:solidFill>
                  <a:schemeClr val="tx2"/>
                </a:solidFill>
                <a:effectLst/>
                <a:uLnTx/>
                <a:uFillTx/>
                <a:latin typeface="Courier New" pitchFamily="49" charset="0"/>
                <a:ea typeface="+mn-ea"/>
                <a:cs typeface="+mn-cs"/>
              </a:rPr>
              <a:t>QString</a:t>
            </a:r>
            <a:r>
              <a:rPr kumimoji="0" lang="ru-RU" sz="2200" b="1" i="0" u="none" strike="noStrike" kern="1200" cap="none" spc="0" normalizeH="0" baseline="0" noProof="0" dirty="0" err="1" smtClean="0">
                <a:ln>
                  <a:noFill/>
                </a:ln>
                <a:solidFill>
                  <a:schemeClr val="tx2"/>
                </a:solidFill>
                <a:effectLst/>
                <a:uLnTx/>
                <a:uFillTx/>
                <a:latin typeface="Courier New" pitchFamily="49" charset="0"/>
                <a:ea typeface="+mn-ea"/>
                <a:cs typeface="+mn-cs"/>
              </a:rPr>
              <a:t>::</a:t>
            </a:r>
            <a:r>
              <a:rPr kumimoji="0" lang="ru-RU" sz="2200" b="0" i="0" u="none" strike="noStrike" kern="1200" cap="none" spc="0" normalizeH="0" baseline="0" noProof="0" dirty="0" err="1" smtClean="0">
                <a:ln>
                  <a:noFill/>
                </a:ln>
                <a:solidFill>
                  <a:schemeClr val="tx2"/>
                </a:solidFill>
                <a:effectLst/>
                <a:uLnTx/>
                <a:uFillTx/>
                <a:latin typeface="Courier New" pitchFamily="49" charset="0"/>
                <a:ea typeface="+mn-ea"/>
                <a:cs typeface="+mn-cs"/>
              </a:rPr>
              <a:t>toDouble</a:t>
            </a:r>
            <a:r>
              <a:rPr kumimoji="0" lang="ru-RU" sz="2200" b="0" i="0" u="none" strike="noStrike" kern="1200" cap="none" spc="0" normalizeH="0" baseline="0" noProof="0" dirty="0" smtClean="0">
                <a:ln>
                  <a:noFill/>
                </a:ln>
                <a:solidFill>
                  <a:schemeClr val="tx2"/>
                </a:solidFill>
                <a:effectLst/>
                <a:uLnTx/>
                <a:uFillTx/>
                <a:latin typeface="Courier New" pitchFamily="49" charset="0"/>
                <a:ea typeface="+mn-ea"/>
                <a:cs typeface="+mn-cs"/>
              </a:rPr>
              <a:t> ( </a:t>
            </a:r>
            <a:r>
              <a:rPr kumimoji="0" lang="ru-RU" sz="2200" b="1" i="0" u="none" strike="noStrike" kern="1200" cap="none" spc="0" normalizeH="0" baseline="0" noProof="0" dirty="0" err="1" smtClean="0">
                <a:ln>
                  <a:noFill/>
                </a:ln>
                <a:solidFill>
                  <a:schemeClr val="tx2"/>
                </a:solidFill>
                <a:effectLst/>
                <a:uLnTx/>
                <a:uFillTx/>
                <a:latin typeface="Courier New" pitchFamily="49" charset="0"/>
                <a:ea typeface="+mn-ea"/>
                <a:cs typeface="+mn-cs"/>
              </a:rPr>
              <a:t>bool</a:t>
            </a:r>
            <a:r>
              <a:rPr kumimoji="0" lang="ru-RU" sz="2200" b="0"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ru-RU" sz="2200" b="1" i="0" u="none" strike="noStrike" kern="1200" cap="none" spc="0" normalizeH="0" baseline="0" noProof="0" dirty="0" smtClean="0">
                <a:ln>
                  <a:noFill/>
                </a:ln>
                <a:solidFill>
                  <a:schemeClr val="tx2"/>
                </a:solidFill>
                <a:effectLst/>
                <a:uLnTx/>
                <a:uFillTx/>
                <a:latin typeface="Courier New" pitchFamily="49" charset="0"/>
                <a:ea typeface="+mn-ea"/>
                <a:cs typeface="+mn-cs"/>
              </a:rPr>
              <a:t>*</a:t>
            </a:r>
            <a:r>
              <a:rPr kumimoji="0" lang="ru-RU" sz="2200" b="0"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ru-RU" sz="2200" b="0" i="0" u="none" strike="noStrike" kern="1200" cap="none" spc="0" normalizeH="0" baseline="0" noProof="0" dirty="0" err="1" smtClean="0">
                <a:ln>
                  <a:noFill/>
                </a:ln>
                <a:solidFill>
                  <a:schemeClr val="tx2"/>
                </a:solidFill>
                <a:effectLst/>
                <a:uLnTx/>
                <a:uFillTx/>
                <a:latin typeface="Courier New" pitchFamily="49" charset="0"/>
                <a:ea typeface="+mn-ea"/>
                <a:cs typeface="+mn-cs"/>
              </a:rPr>
              <a:t>ok</a:t>
            </a:r>
            <a:r>
              <a:rPr kumimoji="0" lang="ru-RU" sz="2200" b="0"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ru-RU" sz="2200" b="1" i="0" u="none" strike="noStrike" kern="1200" cap="none" spc="0" normalizeH="0" baseline="0" noProof="0" dirty="0" smtClean="0">
                <a:ln>
                  <a:noFill/>
                </a:ln>
                <a:solidFill>
                  <a:schemeClr val="tx2"/>
                </a:solidFill>
                <a:effectLst/>
                <a:uLnTx/>
                <a:uFillTx/>
                <a:latin typeface="Courier New" pitchFamily="49" charset="0"/>
                <a:ea typeface="+mn-ea"/>
                <a:cs typeface="+mn-cs"/>
              </a:rPr>
              <a:t>= </a:t>
            </a:r>
            <a:r>
              <a:rPr kumimoji="0" lang="ru-RU" sz="2200" b="0" i="0" u="none" strike="noStrike" kern="1200" cap="none" spc="0" normalizeH="0" baseline="0" noProof="0" dirty="0" smtClean="0">
                <a:ln>
                  <a:noFill/>
                </a:ln>
                <a:solidFill>
                  <a:schemeClr val="tx2"/>
                </a:solidFill>
                <a:effectLst/>
                <a:uLnTx/>
                <a:uFillTx/>
                <a:latin typeface="Courier New" pitchFamily="49" charset="0"/>
                <a:ea typeface="+mn-ea"/>
                <a:cs typeface="+mn-cs"/>
              </a:rPr>
              <a:t>0 ) </a:t>
            </a:r>
            <a:r>
              <a:rPr kumimoji="0" lang="ru-RU" sz="2200" b="1" i="0" u="none" strike="noStrike" kern="1200" cap="none" spc="0" normalizeH="0" baseline="0" noProof="0" dirty="0" err="1" smtClean="0">
                <a:ln>
                  <a:noFill/>
                </a:ln>
                <a:solidFill>
                  <a:schemeClr val="tx2"/>
                </a:solidFill>
                <a:effectLst/>
                <a:uLnTx/>
                <a:uFillTx/>
                <a:latin typeface="Courier New" pitchFamily="49" charset="0"/>
                <a:ea typeface="+mn-ea"/>
                <a:cs typeface="+mn-cs"/>
              </a:rPr>
              <a:t>const</a:t>
            </a:r>
            <a:endParaRPr kumimoji="0" lang="ru-RU" sz="2200" b="1" i="0" u="none" strike="noStrike" kern="1200" cap="none" spc="0" normalizeH="0" baseline="0" noProof="0" dirty="0" smtClean="0">
              <a:ln>
                <a:noFill/>
              </a:ln>
              <a:solidFill>
                <a:schemeClr val="tx2"/>
              </a:solidFill>
              <a:effectLst/>
              <a:uLnTx/>
              <a:uFillTx/>
              <a:latin typeface="Courier New" pitchFamily="49" charset="0"/>
              <a:ea typeface="+mn-ea"/>
              <a:cs typeface="+mn-cs"/>
            </a:endParaRPr>
          </a:p>
          <a:p>
            <a:pPr marL="0" marR="0" lvl="0" indent="0" algn="l" defTabSz="914400" rtl="0" eaLnBrk="1" fontAlgn="auto" latinLnBrk="0" hangingPunct="1">
              <a:lnSpc>
                <a:spcPct val="100000"/>
              </a:lnSpc>
              <a:spcBef>
                <a:spcPts val="600"/>
              </a:spcBef>
              <a:spcAft>
                <a:spcPts val="0"/>
              </a:spcAft>
              <a:buClr>
                <a:schemeClr val="bg2">
                  <a:lumMod val="25000"/>
                </a:schemeClr>
              </a:buClr>
              <a:buSzPct val="70000"/>
              <a:buFont typeface="Wingdings" pitchFamily="2" charset="2"/>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Returns the string converted to a double value.</a:t>
            </a:r>
          </a:p>
          <a:p>
            <a:pPr marL="0" marR="0" lvl="0" indent="0" algn="l" defTabSz="914400" rtl="0" eaLnBrk="1" fontAlgn="auto" latinLnBrk="0" hangingPunct="1">
              <a:lnSpc>
                <a:spcPct val="100000"/>
              </a:lnSpc>
              <a:spcBef>
                <a:spcPts val="0"/>
              </a:spcBef>
              <a:spcAft>
                <a:spcPts val="0"/>
              </a:spcAft>
              <a:buClr>
                <a:schemeClr val="bg2">
                  <a:lumMod val="25000"/>
                </a:schemeClr>
              </a:buClr>
              <a:buSzPct val="70000"/>
              <a:buFont typeface="Wingdings" pitchFamily="2" charset="2"/>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Returns 0.0 if the conversion fails.</a:t>
            </a:r>
          </a:p>
          <a:p>
            <a:pPr marL="0" marR="0" lvl="0" indent="0" algn="l" defTabSz="914400" rtl="0" eaLnBrk="1" fontAlgn="auto" latinLnBrk="0" hangingPunct="1">
              <a:lnSpc>
                <a:spcPct val="100000"/>
              </a:lnSpc>
              <a:spcBef>
                <a:spcPts val="0"/>
              </a:spcBef>
              <a:spcAft>
                <a:spcPts val="0"/>
              </a:spcAft>
              <a:buClr>
                <a:schemeClr val="bg2">
                  <a:lumMod val="25000"/>
                </a:schemeClr>
              </a:buClr>
              <a:buSzPct val="70000"/>
              <a:buFont typeface="Wingdings" pitchFamily="2" charset="2"/>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If a conversion error occurs, *</a:t>
            </a:r>
            <a:r>
              <a:rPr kumimoji="0" lang="en-US" sz="2000" b="0" i="1" u="none" strike="noStrike" kern="1200" cap="none" spc="0" normalizeH="0" baseline="0" noProof="0" dirty="0" smtClean="0">
                <a:ln>
                  <a:noFill/>
                </a:ln>
                <a:solidFill>
                  <a:schemeClr val="tx2"/>
                </a:solidFill>
                <a:effectLst/>
                <a:uLnTx/>
                <a:uFillTx/>
                <a:latin typeface="+mn-lt"/>
                <a:ea typeface="+mn-ea"/>
                <a:cs typeface="+mn-cs"/>
              </a:rPr>
              <a:t>ok</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is set to false; otherwise *</a:t>
            </a:r>
            <a:r>
              <a:rPr kumimoji="0" lang="en-US" sz="2000" b="0" i="1" u="none" strike="noStrike" kern="1200" cap="none" spc="0" normalizeH="0" baseline="0" noProof="0" dirty="0" smtClean="0">
                <a:ln>
                  <a:noFill/>
                </a:ln>
                <a:solidFill>
                  <a:schemeClr val="tx2"/>
                </a:solidFill>
                <a:effectLst/>
                <a:uLnTx/>
                <a:uFillTx/>
                <a:latin typeface="+mn-lt"/>
                <a:ea typeface="+mn-ea"/>
                <a:cs typeface="+mn-cs"/>
              </a:rPr>
              <a:t>ok</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is set to true.</a:t>
            </a:r>
            <a:endParaRPr kumimoji="0" lang="ru-RU" sz="2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bg2">
                  <a:lumMod val="25000"/>
                </a:schemeClr>
              </a:buClr>
              <a:buSzPct val="70000"/>
              <a:buFont typeface="Wingdings" pitchFamily="2" charset="2"/>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Various string formats for floating point numbers can be converted to double values</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
                <a:schemeClr val="bg2">
                  <a:lumMod val="25000"/>
                </a:schemeClr>
              </a:buClr>
              <a:buSzPct val="70000"/>
              <a:buFont typeface="Wingdings" pitchFamily="2" charset="2"/>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This function tries to interpret the string according to the current locale. The current locale is determined from the system at application startup and can be changed by calling </a:t>
            </a:r>
            <a:r>
              <a:rPr kumimoji="0" lang="en-US" sz="2000" b="0" i="0" u="none" strike="noStrike" kern="1200" cap="none" spc="0" normalizeH="0" baseline="0" noProof="0" dirty="0" err="1" smtClean="0">
                <a:ln>
                  <a:noFill/>
                </a:ln>
                <a:solidFill>
                  <a:srgbClr val="0000FF"/>
                </a:solidFill>
                <a:effectLst/>
                <a:uLnTx/>
                <a:uFillTx/>
                <a:latin typeface="+mn-lt"/>
                <a:ea typeface="+mn-ea"/>
                <a:cs typeface="+mn-cs"/>
              </a:rPr>
              <a:t>QLocale</a:t>
            </a:r>
            <a:r>
              <a:rPr kumimoji="0" lang="en-US" sz="2000" b="0" i="0" u="none" strike="noStrike" kern="1200" cap="none" spc="0" normalizeH="0" baseline="0" noProof="0" dirty="0" smtClean="0">
                <a:ln>
                  <a:noFill/>
                </a:ln>
                <a:solidFill>
                  <a:srgbClr val="0000FF"/>
                </a:solidFill>
                <a:effectLst/>
                <a:uLnTx/>
                <a:uFillTx/>
                <a:latin typeface="+mn-lt"/>
                <a:ea typeface="+mn-ea"/>
                <a:cs typeface="+mn-cs"/>
              </a:rPr>
              <a:t>::</a:t>
            </a:r>
            <a:r>
              <a:rPr kumimoji="0" lang="en-US" sz="2000" b="0" i="0" u="none" strike="noStrike" kern="1200" cap="none" spc="0" normalizeH="0" baseline="0" noProof="0" dirty="0" err="1" smtClean="0">
                <a:ln>
                  <a:noFill/>
                </a:ln>
                <a:solidFill>
                  <a:srgbClr val="0000FF"/>
                </a:solidFill>
                <a:effectLst/>
                <a:uLnTx/>
                <a:uFillTx/>
                <a:latin typeface="+mn-lt"/>
                <a:ea typeface="+mn-ea"/>
                <a:cs typeface="+mn-cs"/>
              </a:rPr>
              <a:t>setDefault</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If the string cannot be interpreted according to the current locale, this function falls back on the "C" locale.</a:t>
            </a:r>
            <a:endParaRPr kumimoji="0" lang="ru-RU" sz="2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bg2">
                  <a:lumMod val="25000"/>
                </a:schemeClr>
              </a:buClr>
              <a:buSzPct val="70000"/>
              <a:buFont typeface="Wingdings" pitchFamily="2" charset="2"/>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Due to the ambiguity between the decimal point and thousands group separator in various locales, this function does not handle thousands group separators. If you need to convert such numbers, see </a:t>
            </a:r>
            <a:r>
              <a:rPr kumimoji="0" lang="en-US" sz="2000" b="0" i="0" u="none" strike="noStrike" kern="1200" cap="none" spc="0" normalizeH="0" baseline="0" noProof="0" dirty="0" err="1" smtClean="0">
                <a:ln>
                  <a:noFill/>
                </a:ln>
                <a:solidFill>
                  <a:srgbClr val="0000FF"/>
                </a:solidFill>
                <a:effectLst/>
                <a:uLnTx/>
                <a:uFillTx/>
                <a:latin typeface="+mn-lt"/>
                <a:ea typeface="+mn-ea"/>
                <a:cs typeface="+mn-cs"/>
              </a:rPr>
              <a:t>QLocale</a:t>
            </a:r>
            <a:r>
              <a:rPr kumimoji="0" lang="en-US" sz="2000" b="0" i="0" u="none" strike="noStrike" kern="1200" cap="none" spc="0" normalizeH="0" baseline="0" noProof="0" dirty="0" smtClean="0">
                <a:ln>
                  <a:noFill/>
                </a:ln>
                <a:solidFill>
                  <a:srgbClr val="0000FF"/>
                </a:solidFill>
                <a:effectLst/>
                <a:uLnTx/>
                <a:uFillTx/>
                <a:latin typeface="+mn-lt"/>
                <a:ea typeface="+mn-ea"/>
                <a:cs typeface="+mn-cs"/>
              </a:rPr>
              <a:t>::</a:t>
            </a:r>
            <a:r>
              <a:rPr kumimoji="0" lang="en-US" sz="2000" b="0" i="0" u="none" strike="noStrike" kern="1200" cap="none" spc="0" normalizeH="0" baseline="0" noProof="0" dirty="0" err="1" smtClean="0">
                <a:ln>
                  <a:noFill/>
                </a:ln>
                <a:solidFill>
                  <a:srgbClr val="0000FF"/>
                </a:solidFill>
                <a:effectLst/>
                <a:uLnTx/>
                <a:uFillTx/>
                <a:latin typeface="+mn-lt"/>
                <a:ea typeface="+mn-ea"/>
                <a:cs typeface="+mn-cs"/>
              </a:rPr>
              <a:t>toDouble</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endParaRPr kumimoji="0" lang="ru-RU" sz="2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bg2">
                  <a:lumMod val="25000"/>
                </a:schemeClr>
              </a:buClr>
              <a:buSzPct val="70000"/>
              <a:buFont typeface="Wingdings" pitchFamily="2" charset="2"/>
              <a:buNone/>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See also </a:t>
            </a:r>
            <a:r>
              <a:rPr kumimoji="0" lang="en-US" sz="2000" b="0" i="0" u="none" strike="noStrike" kern="1200" cap="none" spc="0" normalizeH="0" baseline="0" noProof="0" dirty="0" smtClean="0">
                <a:ln>
                  <a:noFill/>
                </a:ln>
                <a:solidFill>
                  <a:srgbClr val="0000FF"/>
                </a:solidFill>
                <a:effectLst/>
                <a:uLnTx/>
                <a:uFillTx/>
                <a:latin typeface="+mn-lt"/>
                <a:ea typeface="+mn-ea"/>
                <a:cs typeface="+mn-cs"/>
              </a:rPr>
              <a:t>number</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err="1" smtClean="0">
                <a:ln>
                  <a:noFill/>
                </a:ln>
                <a:solidFill>
                  <a:srgbClr val="0000FF"/>
                </a:solidFill>
                <a:effectLst/>
                <a:uLnTx/>
                <a:uFillTx/>
                <a:latin typeface="+mn-lt"/>
                <a:ea typeface="+mn-ea"/>
                <a:cs typeface="+mn-cs"/>
              </a:rPr>
              <a:t>QLocale</a:t>
            </a:r>
            <a:r>
              <a:rPr kumimoji="0" lang="en-US" sz="2000" b="0" i="0" u="none" strike="noStrike" kern="1200" cap="none" spc="0" normalizeH="0" baseline="0" noProof="0" dirty="0" smtClean="0">
                <a:ln>
                  <a:noFill/>
                </a:ln>
                <a:solidFill>
                  <a:srgbClr val="0000FF"/>
                </a:solidFill>
                <a:effectLst/>
                <a:uLnTx/>
                <a:uFillTx/>
                <a:latin typeface="+mn-lt"/>
                <a:ea typeface="+mn-ea"/>
                <a:cs typeface="+mn-cs"/>
              </a:rPr>
              <a:t>::</a:t>
            </a:r>
            <a:r>
              <a:rPr kumimoji="0" lang="en-US" sz="2000" b="0" i="0" u="none" strike="noStrike" kern="1200" cap="none" spc="0" normalizeH="0" baseline="0" noProof="0" dirty="0" err="1" smtClean="0">
                <a:ln>
                  <a:noFill/>
                </a:ln>
                <a:solidFill>
                  <a:srgbClr val="0000FF"/>
                </a:solidFill>
                <a:effectLst/>
                <a:uLnTx/>
                <a:uFillTx/>
                <a:latin typeface="+mn-lt"/>
                <a:ea typeface="+mn-ea"/>
                <a:cs typeface="+mn-cs"/>
              </a:rPr>
              <a:t>setDefault</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0" i="0" u="none" strike="noStrike" kern="1200" cap="none" spc="0" normalizeH="0" baseline="0" noProof="0" dirty="0" err="1" smtClean="0">
                <a:ln>
                  <a:noFill/>
                </a:ln>
                <a:solidFill>
                  <a:srgbClr val="0000FF"/>
                </a:solidFill>
                <a:effectLst/>
                <a:uLnTx/>
                <a:uFillTx/>
                <a:latin typeface="+mn-lt"/>
                <a:ea typeface="+mn-ea"/>
                <a:cs typeface="+mn-cs"/>
              </a:rPr>
              <a:t>QLocale</a:t>
            </a:r>
            <a:r>
              <a:rPr kumimoji="0" lang="en-US" sz="2000" b="0" i="0" u="none" strike="noStrike" kern="1200" cap="none" spc="0" normalizeH="0" baseline="0" noProof="0" dirty="0" smtClean="0">
                <a:ln>
                  <a:noFill/>
                </a:ln>
                <a:solidFill>
                  <a:srgbClr val="0000FF"/>
                </a:solidFill>
                <a:effectLst/>
                <a:uLnTx/>
                <a:uFillTx/>
                <a:latin typeface="+mn-lt"/>
                <a:ea typeface="+mn-ea"/>
                <a:cs typeface="+mn-cs"/>
              </a:rPr>
              <a:t>::</a:t>
            </a:r>
            <a:r>
              <a:rPr kumimoji="0" lang="en-US" sz="2000" b="0" i="0" u="none" strike="noStrike" kern="1200" cap="none" spc="0" normalizeH="0" baseline="0" noProof="0" dirty="0" err="1" smtClean="0">
                <a:ln>
                  <a:noFill/>
                </a:ln>
                <a:solidFill>
                  <a:srgbClr val="0000FF"/>
                </a:solidFill>
                <a:effectLst/>
                <a:uLnTx/>
                <a:uFillTx/>
                <a:latin typeface="+mn-lt"/>
                <a:ea typeface="+mn-ea"/>
                <a:cs typeface="+mn-cs"/>
              </a:rPr>
              <a:t>toDouble</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 and </a:t>
            </a:r>
            <a:r>
              <a:rPr kumimoji="0" lang="en-US" sz="2000" b="0" i="0" u="none" strike="noStrike" kern="1200" cap="none" spc="0" normalizeH="0" baseline="0" noProof="0" dirty="0" smtClean="0">
                <a:ln>
                  <a:noFill/>
                </a:ln>
                <a:solidFill>
                  <a:srgbClr val="0000FF"/>
                </a:solidFill>
                <a:effectLst/>
                <a:uLnTx/>
                <a:uFillTx/>
                <a:latin typeface="+mn-lt"/>
                <a:ea typeface="+mn-ea"/>
                <a:cs typeface="+mn-cs"/>
              </a:rPr>
              <a:t>trimmed</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None/>
              <a:tabLst/>
              <a:defRPr/>
            </a:pPr>
            <a:endParaRPr kumimoji="0" lang="ru-RU" sz="20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ctangle 4"/>
          <p:cNvSpPr/>
          <p:nvPr/>
        </p:nvSpPr>
        <p:spPr>
          <a:xfrm>
            <a:off x="500034" y="2928934"/>
            <a:ext cx="8001056" cy="571504"/>
          </a:xfrm>
          <a:prstGeom prst="rect">
            <a:avLst/>
          </a:prstGeom>
          <a:solidFill>
            <a:schemeClr val="accent2">
              <a:lumMod val="75000"/>
              <a:alpha val="40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500034" y="2000240"/>
            <a:ext cx="8001056" cy="928694"/>
          </a:xfrm>
          <a:prstGeom prst="rect">
            <a:avLst/>
          </a:prstGeom>
          <a:solidFill>
            <a:schemeClr val="accent1">
              <a:lumMod val="40000"/>
              <a:lumOff val="60000"/>
              <a:alpha val="4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VIII – DOM</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65</a:t>
            </a:fld>
            <a:endParaRPr lang="ru-RU"/>
          </a:p>
        </p:txBody>
      </p:sp>
      <p:sp>
        <p:nvSpPr>
          <p:cNvPr id="4" name="Content Placeholder 2"/>
          <p:cNvSpPr txBox="1">
            <a:spLocks/>
          </p:cNvSpPr>
          <p:nvPr/>
        </p:nvSpPr>
        <p:spPr>
          <a:xfrm>
            <a:off x="457200" y="1600200"/>
            <a:ext cx="8686800" cy="4757738"/>
          </a:xfrm>
          <a:prstGeom prst="rect">
            <a:avLst/>
          </a:prstGeom>
        </p:spPr>
        <p:txBody>
          <a:bodyPr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tabLst/>
              <a:defRPr/>
            </a:pPr>
            <a:r>
              <a:rPr kumimoji="0" lang="en-US" sz="3200" b="0" i="0" u="sng" strike="noStrike" kern="1200" cap="none" spc="0" normalizeH="0" baseline="0" noProof="0" dirty="0" smtClean="0">
                <a:ln>
                  <a:noFill/>
                </a:ln>
                <a:solidFill>
                  <a:srgbClr val="0000FF"/>
                </a:solidFill>
                <a:effectLst/>
                <a:uLnTx/>
                <a:uFillTx/>
                <a:latin typeface="+mn-lt"/>
                <a:ea typeface="+mn-ea"/>
                <a:cs typeface="+mn-cs"/>
              </a:rPr>
              <a:t>http://www.w3.org/DOM/DOMTR</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Основные документы</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Core 		</a:t>
            </a:r>
            <a:r>
              <a:rPr kumimoji="0" lang="en-US" sz="2700" b="0" i="0" u="sng" strike="noStrike" kern="1200" cap="none" spc="0" normalizeH="0" baseline="0" noProof="0" dirty="0" smtClean="0">
                <a:ln>
                  <a:noFill/>
                </a:ln>
                <a:solidFill>
                  <a:srgbClr val="0000FF"/>
                </a:solidFill>
                <a:effectLst/>
                <a:uLnTx/>
                <a:uFillTx/>
                <a:latin typeface="+mn-lt"/>
                <a:ea typeface="+mn-ea"/>
                <a:cs typeface="+mn-cs"/>
              </a:rPr>
              <a:t>http://www.w3.org/TR/2004/REC-DOM-Level-3-Core-20040407</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HTML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http://www.w3.org/TR/2003/REC-DOM-Level-2-HTML-20030109</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Style (</a:t>
            </a:r>
            <a:r>
              <a:rPr kumimoji="0" lang="en-US" sz="2800" b="0" i="0" u="none" strike="noStrike" kern="1200" cap="none" spc="0" normalizeH="0" baseline="0" noProof="0" dirty="0" err="1" smtClean="0">
                <a:ln>
                  <a:noFill/>
                </a:ln>
                <a:solidFill>
                  <a:schemeClr val="tx2"/>
                </a:solidFill>
                <a:effectLst/>
                <a:uLnTx/>
                <a:uFillTx/>
                <a:latin typeface="+mn-lt"/>
                <a:ea typeface="+mn-ea"/>
                <a:cs typeface="+mn-cs"/>
              </a:rPr>
              <a:t>StyleSheets</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 CSS)</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http://www.w3.org/TR/2000/REC-DOM-Level-2-Style-20001113</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Traversal and Range	</a:t>
            </a:r>
            <a:r>
              <a:rPr kumimoji="0" lang="en-US" sz="2500" b="0" i="0" u="sng" strike="noStrike" kern="1200" cap="none" spc="0" normalizeH="0" baseline="0" noProof="0" dirty="0" smtClean="0">
                <a:ln>
                  <a:noFill/>
                </a:ln>
                <a:solidFill>
                  <a:srgbClr val="0000FF"/>
                </a:solidFill>
                <a:effectLst/>
                <a:uLnTx/>
                <a:uFillTx/>
                <a:latin typeface="+mn-lt"/>
                <a:ea typeface="+mn-ea"/>
                <a:cs typeface="+mn-cs"/>
              </a:rPr>
              <a:t>http://www.w3.org/TR/2000/REC-DOM-Level-2-Traversal-Range-20001113</a:t>
            </a:r>
            <a:endParaRPr kumimoji="0" lang="en-US" sz="2800" b="0" i="0" u="sng" strike="noStrike" kern="1200" cap="none" spc="0" normalizeH="0" baseline="0" noProof="0" dirty="0" smtClean="0">
              <a:ln>
                <a:noFill/>
              </a:ln>
              <a:solidFill>
                <a:srgbClr val="0000FF"/>
              </a:solidFill>
              <a:effectLst/>
              <a:uLnTx/>
              <a:uFillTx/>
              <a:latin typeface="+mn-lt"/>
              <a:ea typeface="+mn-ea"/>
              <a:cs typeface="+mn-cs"/>
            </a:endParaRP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Load-Save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http://www.w3.org/TR/2004/REC-DOM-Level-3-LS-20040407</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Validation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http://www.w3.org/TR/2004/REC-DOM-Level-3-Val-20040127</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Element Traversal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http://www.w3.org/TR/2008/REC-ElementTraversal-20081222</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err="1" smtClean="0">
                <a:ln>
                  <a:noFill/>
                </a:ln>
                <a:solidFill>
                  <a:schemeClr val="tx2"/>
                </a:solidFill>
                <a:effectLst/>
                <a:uLnTx/>
                <a:uFillTx/>
                <a:latin typeface="+mn-lt"/>
                <a:ea typeface="+mn-ea"/>
                <a:cs typeface="+mn-cs"/>
              </a:rPr>
              <a:t>Xpath</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http://www.w3.org/TR/2004/NOTE-DOM-Level-3-XPath-20040226</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Views</a:t>
            </a:r>
            <a:r>
              <a:rPr kumimoji="0" lang="ru-RU"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and Formatting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http://www.w3.org/TR/2004/NOTE-DOM-Level-3-Views-20040226</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Events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http://www.w3.org/TR/2009/WD-DOM-Level-3-Events-20090908</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r>
            <a:br>
              <a:rPr kumimoji="0" lang="en-US" sz="2800" b="0" i="0" u="none" strike="noStrike" kern="1200" cap="none" spc="0" normalizeH="0" baseline="0" noProof="0" dirty="0" smtClean="0">
                <a:ln>
                  <a:noFill/>
                </a:ln>
                <a:solidFill>
                  <a:schemeClr val="tx2"/>
                </a:solidFill>
                <a:effectLst/>
                <a:uLnTx/>
                <a:uFillTx/>
                <a:latin typeface="+mn-lt"/>
                <a:ea typeface="+mn-ea"/>
                <a:cs typeface="+mn-cs"/>
              </a:rPr>
            </a:b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http://www.w3.org/TR/2009/WD-eventsource-20091222</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bg2">
                  <a:lumMod val="25000"/>
                </a:schemeClr>
              </a:buClr>
              <a:buSzPct val="70000"/>
              <a:buFont typeface="Wingdings" pitchFamily="2" charset="2"/>
              <a:buChar char="q"/>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Дополнительные части</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DOM Events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http://www.w3.org/TR/#tr_DOM_events</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err="1" smtClean="0">
                <a:ln>
                  <a:noFill/>
                </a:ln>
                <a:solidFill>
                  <a:schemeClr val="tx2"/>
                </a:solidFill>
                <a:effectLst/>
                <a:uLnTx/>
                <a:uFillTx/>
                <a:latin typeface="+mn-lt"/>
                <a:ea typeface="+mn-ea"/>
                <a:cs typeface="+mn-cs"/>
              </a:rPr>
              <a:t>MathML</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http://www.w3.org/TR/#tr_MathML</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SMIL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http://www.w3.org/TR/#tr_SMIL</a:t>
            </a:r>
          </a:p>
          <a:p>
            <a:pPr marL="742950" lvl="1" indent="-285750">
              <a:spcBef>
                <a:spcPct val="20000"/>
              </a:spcBef>
              <a:buClr>
                <a:schemeClr val="bg2">
                  <a:lumMod val="25000"/>
                </a:schemeClr>
              </a:buClr>
              <a:buSzPct val="70000"/>
              <a:buFont typeface="Arial" pitchFamily="34" charset="0"/>
              <a:buChar char="•"/>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SVG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http://www.w3.org/TR/#tr_SVG</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r>
            <a:br>
              <a:rPr kumimoji="0" lang="en-US" sz="2800" b="0" i="0" u="none" strike="noStrike" kern="1200" cap="none" spc="0" normalizeH="0" baseline="0" noProof="0" dirty="0" smtClean="0">
                <a:ln>
                  <a:noFill/>
                </a:ln>
                <a:solidFill>
                  <a:schemeClr val="tx2"/>
                </a:solidFill>
                <a:effectLst/>
                <a:uLnTx/>
                <a:uFillTx/>
                <a:latin typeface="+mn-lt"/>
                <a:ea typeface="+mn-ea"/>
                <a:cs typeface="+mn-cs"/>
              </a:rPr>
            </a:b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sng" strike="noStrike" kern="1200" cap="none" spc="0" normalizeH="0" baseline="0" noProof="0" dirty="0" smtClean="0">
                <a:ln>
                  <a:noFill/>
                </a:ln>
                <a:solidFill>
                  <a:srgbClr val="0000FF"/>
                </a:solidFill>
                <a:effectLst/>
                <a:uLnTx/>
                <a:uFillTx/>
                <a:latin typeface="+mn-lt"/>
                <a:ea typeface="+mn-ea"/>
                <a:cs typeface="+mn-cs"/>
              </a:rPr>
              <a:t>http://www.w3.org/TR/#tr_SVG_Tiny</a:t>
            </a:r>
            <a:endParaRPr kumimoji="0" lang="ru-RU" sz="2800" b="0" i="0" u="sng" strike="noStrike" kern="1200" cap="none" spc="0" normalizeH="0" baseline="0" noProof="0" dirty="0" smtClean="0">
              <a:ln>
                <a:noFill/>
              </a:ln>
              <a:solidFill>
                <a:srgbClr val="0000FF"/>
              </a:solidFill>
              <a:effectLst/>
              <a:uLnTx/>
              <a:uFillTx/>
              <a:latin typeface="+mn-lt"/>
              <a:ea typeface="+mn-ea"/>
              <a:cs typeface="+mn-cs"/>
            </a:endParaRPr>
          </a:p>
        </p:txBody>
      </p:sp>
      <p:pic>
        <p:nvPicPr>
          <p:cNvPr id="5" name="Picture 4" descr="InterfaceDesc.gif"/>
          <p:cNvPicPr>
            <a:picLocks noChangeAspect="1"/>
          </p:cNvPicPr>
          <p:nvPr/>
        </p:nvPicPr>
        <p:blipFill>
          <a:blip r:embed="rId2" cstate="print">
            <a:lum bright="4000"/>
          </a:blip>
          <a:srcRect/>
          <a:stretch>
            <a:fillRect/>
          </a:stretch>
        </p:blipFill>
        <p:spPr bwMode="auto">
          <a:xfrm>
            <a:off x="5214942" y="1285860"/>
            <a:ext cx="3748088" cy="2786063"/>
          </a:xfrm>
          <a:prstGeom prst="rect">
            <a:avLst/>
          </a:prstGeom>
          <a:solidFill>
            <a:schemeClr val="accent1"/>
          </a:solidFill>
          <a:ln w="9525">
            <a:noFill/>
            <a:miter lim="800000"/>
            <a:headEnd/>
            <a:tailEnd/>
          </a:ln>
        </p:spPr>
      </p:pic>
      <p:pic>
        <p:nvPicPr>
          <p:cNvPr id="6" name="Picture 5" descr="MethodDesc.gif"/>
          <p:cNvPicPr>
            <a:picLocks noChangeAspect="1"/>
          </p:cNvPicPr>
          <p:nvPr/>
        </p:nvPicPr>
        <p:blipFill>
          <a:blip r:embed="rId3" cstate="print">
            <a:lum bright="4000"/>
          </a:blip>
          <a:srcRect/>
          <a:stretch>
            <a:fillRect/>
          </a:stretch>
        </p:blipFill>
        <p:spPr bwMode="auto">
          <a:xfrm>
            <a:off x="5211872" y="4071942"/>
            <a:ext cx="3786187" cy="2363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9" presetClass="emph" presetSubtype="0" nodeType="afterEffect">
                                  <p:stCondLst>
                                    <p:cond delay="1000"/>
                                  </p:stCondLst>
                                  <p:childTnLst>
                                    <p:set>
                                      <p:cBhvr rctx="PPT">
                                        <p:cTn id="18" dur="indefinite"/>
                                        <p:tgtEl>
                                          <p:spTgt spid="5"/>
                                        </p:tgtEl>
                                        <p:attrNameLst>
                                          <p:attrName>style.opacity</p:attrName>
                                        </p:attrNameLst>
                                      </p:cBhvr>
                                      <p:to>
                                        <p:strVal val="0.25"/>
                                      </p:to>
                                    </p:set>
                                    <p:animEffect filter="image" prLst="opacity: 0.25">
                                      <p:cBhvr rctx="IE">
                                        <p:cTn id="19" dur="indefinite"/>
                                        <p:tgtEl>
                                          <p:spTgt spid="5"/>
                                        </p:tgtEl>
                                      </p:cBhvr>
                                    </p:animEffect>
                                  </p:childTnLst>
                                </p:cTn>
                              </p:par>
                              <p:par>
                                <p:cTn id="20" presetID="9" presetClass="emph" presetSubtype="0" nodeType="withEffect">
                                  <p:stCondLst>
                                    <p:cond delay="0"/>
                                  </p:stCondLst>
                                  <p:childTnLst>
                                    <p:set>
                                      <p:cBhvr rctx="PPT">
                                        <p:cTn id="21" dur="indefinite"/>
                                        <p:tgtEl>
                                          <p:spTgt spid="6"/>
                                        </p:tgtEl>
                                        <p:attrNameLst>
                                          <p:attrName>style.opacity</p:attrName>
                                        </p:attrNameLst>
                                      </p:cBhvr>
                                      <p:to>
                                        <p:strVal val="0.25"/>
                                      </p:to>
                                    </p:set>
                                    <p:animEffect filter="image" prLst="opacity: 0.25">
                                      <p:cBhvr rctx="IE">
                                        <p:cTn id="22"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VIII – </a:t>
            </a:r>
            <a:r>
              <a:rPr lang="ru-RU" dirty="0" smtClean="0"/>
              <a:t>Основные части </a:t>
            </a:r>
            <a:r>
              <a:rPr lang="en-US" dirty="0" smtClean="0"/>
              <a:t>DOM</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66</a:t>
            </a:fld>
            <a:endParaRPr lang="ru-RU"/>
          </a:p>
        </p:txBody>
      </p:sp>
      <p:graphicFrame>
        <p:nvGraphicFramePr>
          <p:cNvPr id="4" name="Content Placeholder 5"/>
          <p:cNvGraphicFramePr>
            <a:graphicFrameLocks/>
          </p:cNvGraphicFramePr>
          <p:nvPr/>
        </p:nvGraphicFramePr>
        <p:xfrm>
          <a:off x="1028700" y="2000250"/>
          <a:ext cx="6971724" cy="3977640"/>
        </p:xfrm>
        <a:graphic>
          <a:graphicData uri="http://schemas.openxmlformats.org/drawingml/2006/table">
            <a:tbl>
              <a:tblPr firstRow="1" bandRow="1">
                <a:tableStyleId>{5C22544A-7EE6-4342-B048-85BDC9FD1C3A}</a:tableStyleId>
              </a:tblPr>
              <a:tblGrid>
                <a:gridCol w="1185846"/>
                <a:gridCol w="1007085"/>
                <a:gridCol w="1112931"/>
                <a:gridCol w="1112931"/>
                <a:gridCol w="1112931"/>
                <a:gridCol w="1440000"/>
              </a:tblGrid>
              <a:tr h="288000">
                <a:tc>
                  <a:txBody>
                    <a:bodyPr/>
                    <a:lstStyle/>
                    <a:p>
                      <a:pPr algn="ctr"/>
                      <a:r>
                        <a:rPr lang="ru-RU" sz="1500" dirty="0" smtClean="0"/>
                        <a:t>Модуль</a:t>
                      </a:r>
                      <a:endParaRPr lang="ru-RU" sz="1500" dirty="0"/>
                    </a:p>
                  </a:txBody>
                  <a:tcPr marL="36000" marR="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t>Типы</a:t>
                      </a: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t>Константы</a:t>
                      </a:r>
                    </a:p>
                  </a:txBody>
                  <a:tcPr marL="36000" marR="36000">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t>Методы</a:t>
                      </a:r>
                    </a:p>
                  </a:txBody>
                  <a:tcPr marL="36000" marR="36000">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t>Атрибуты</a:t>
                      </a:r>
                    </a:p>
                  </a:txBody>
                  <a:tcPr marL="36000" marR="36000">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R/W </a:t>
                      </a:r>
                      <a:r>
                        <a:rPr lang="ru-RU" sz="1500" dirty="0" smtClean="0"/>
                        <a:t>Атрибуты</a:t>
                      </a:r>
                    </a:p>
                  </a:txBody>
                  <a:tcPr marL="36000" marR="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88000">
                <a:tc>
                  <a:txBody>
                    <a:bodyPr/>
                    <a:lstStyle/>
                    <a:p>
                      <a:r>
                        <a:rPr lang="en-US" sz="1400" dirty="0" smtClean="0"/>
                        <a:t>Core</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34</a:t>
                      </a:r>
                      <a:endParaRPr lang="ru-RU" sz="1400" b="0" dirty="0"/>
                    </a:p>
                  </a:txBody>
                  <a:tcPr/>
                </a:tc>
                <a:tc>
                  <a:txBody>
                    <a:bodyPr/>
                    <a:lstStyle/>
                    <a:p>
                      <a:pPr algn="r"/>
                      <a:r>
                        <a:rPr lang="en-US" sz="1400" b="0" dirty="0" smtClean="0"/>
                        <a:t>64</a:t>
                      </a:r>
                      <a:endParaRPr lang="ru-RU" sz="1400" b="0" dirty="0"/>
                    </a:p>
                  </a:txBody>
                  <a:tcPr/>
                </a:tc>
                <a:tc>
                  <a:txBody>
                    <a:bodyPr/>
                    <a:lstStyle/>
                    <a:p>
                      <a:pPr algn="r"/>
                      <a:r>
                        <a:rPr lang="en-US" sz="1400" b="0" dirty="0" smtClean="0"/>
                        <a:t>89</a:t>
                      </a:r>
                      <a:endParaRPr lang="ru-RU" sz="1400" b="0" dirty="0"/>
                    </a:p>
                  </a:txBody>
                  <a:tcPr/>
                </a:tc>
                <a:tc>
                  <a:txBody>
                    <a:bodyPr/>
                    <a:lstStyle/>
                    <a:p>
                      <a:pPr algn="r"/>
                      <a:r>
                        <a:rPr lang="en-US" sz="1400" b="0" dirty="0" smtClean="0"/>
                        <a:t>75</a:t>
                      </a:r>
                      <a:endParaRPr lang="ru-RU" sz="1400" b="0" dirty="0"/>
                    </a:p>
                  </a:txBody>
                  <a:tcPr/>
                </a:tc>
                <a:tc>
                  <a:txBody>
                    <a:bodyPr/>
                    <a:lstStyle/>
                    <a:p>
                      <a:pPr algn="r"/>
                      <a:r>
                        <a:rPr lang="en-US" sz="1400" b="0" dirty="0" smtClean="0"/>
                        <a:t>10</a:t>
                      </a: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HTML</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56</a:t>
                      </a:r>
                      <a:endParaRPr lang="ru-RU" sz="1400" b="0" dirty="0"/>
                    </a:p>
                  </a:txBody>
                  <a:tcPr/>
                </a:tc>
                <a:tc>
                  <a:txBody>
                    <a:bodyPr/>
                    <a:lstStyle/>
                    <a:p>
                      <a:pPr algn="r"/>
                      <a:endParaRPr lang="ru-RU" sz="1400" b="0" dirty="0"/>
                    </a:p>
                  </a:txBody>
                  <a:tcPr/>
                </a:tc>
                <a:tc>
                  <a:txBody>
                    <a:bodyPr/>
                    <a:lstStyle/>
                    <a:p>
                      <a:pPr algn="r"/>
                      <a:r>
                        <a:rPr lang="en-US" sz="1400" b="0" dirty="0" smtClean="0"/>
                        <a:t>36</a:t>
                      </a:r>
                      <a:endParaRPr lang="ru-RU" sz="1400" b="0" dirty="0"/>
                    </a:p>
                  </a:txBody>
                  <a:tcPr/>
                </a:tc>
                <a:tc>
                  <a:txBody>
                    <a:bodyPr/>
                    <a:lstStyle/>
                    <a:p>
                      <a:pPr algn="r"/>
                      <a:r>
                        <a:rPr lang="en-US" sz="1400" b="0" dirty="0" smtClean="0"/>
                        <a:t>293</a:t>
                      </a:r>
                      <a:endParaRPr lang="ru-RU" sz="1400" b="0" dirty="0"/>
                    </a:p>
                  </a:txBody>
                  <a:tcPr/>
                </a:tc>
                <a:tc>
                  <a:txBody>
                    <a:bodyPr/>
                    <a:lstStyle/>
                    <a:p>
                      <a:pPr algn="r"/>
                      <a:r>
                        <a:rPr lang="en-US" sz="1400" b="0" dirty="0" smtClean="0"/>
                        <a:t>255</a:t>
                      </a: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Events</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15</a:t>
                      </a:r>
                      <a:endParaRPr lang="ru-RU" sz="1400" b="0" dirty="0"/>
                    </a:p>
                  </a:txBody>
                  <a:tcPr/>
                </a:tc>
                <a:tc>
                  <a:txBody>
                    <a:bodyPr/>
                    <a:lstStyle/>
                    <a:p>
                      <a:pPr algn="r"/>
                      <a:r>
                        <a:rPr lang="en-US" sz="1400" b="0" dirty="0" smtClean="0"/>
                        <a:t>29</a:t>
                      </a:r>
                      <a:endParaRPr lang="ru-RU" sz="1400" b="0" dirty="0"/>
                    </a:p>
                  </a:txBody>
                  <a:tcPr/>
                </a:tc>
                <a:tc>
                  <a:txBody>
                    <a:bodyPr/>
                    <a:lstStyle/>
                    <a:p>
                      <a:pPr algn="r"/>
                      <a:r>
                        <a:rPr lang="en-US" sz="1400" b="0" dirty="0" smtClean="0"/>
                        <a:t>35</a:t>
                      </a:r>
                      <a:endParaRPr lang="ru-RU" sz="1400" b="0" dirty="0"/>
                    </a:p>
                  </a:txBody>
                  <a:tcPr/>
                </a:tc>
                <a:tc>
                  <a:txBody>
                    <a:bodyPr/>
                    <a:lstStyle/>
                    <a:p>
                      <a:pPr algn="r"/>
                      <a:r>
                        <a:rPr lang="en-US" sz="1400" b="0" dirty="0" smtClean="0"/>
                        <a:t>45</a:t>
                      </a:r>
                      <a:endParaRPr lang="ru-RU" sz="1400" b="0" dirty="0"/>
                    </a:p>
                  </a:txBody>
                  <a:tcPr/>
                </a:tc>
                <a:tc>
                  <a:txBody>
                    <a:bodyPr/>
                    <a:lstStyle/>
                    <a:p>
                      <a:pPr algn="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Views</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25</a:t>
                      </a:r>
                      <a:endParaRPr lang="ru-RU" sz="1400" b="0" dirty="0"/>
                    </a:p>
                  </a:txBody>
                  <a:tcPr/>
                </a:tc>
                <a:tc>
                  <a:txBody>
                    <a:bodyPr/>
                    <a:lstStyle/>
                    <a:p>
                      <a:pPr algn="r"/>
                      <a:r>
                        <a:rPr lang="en-US" sz="1400" b="0" dirty="0" smtClean="0"/>
                        <a:t>13</a:t>
                      </a:r>
                      <a:endParaRPr lang="ru-RU" sz="1400" b="0" dirty="0"/>
                    </a:p>
                  </a:txBody>
                  <a:tcPr/>
                </a:tc>
                <a:tc>
                  <a:txBody>
                    <a:bodyPr/>
                    <a:lstStyle/>
                    <a:p>
                      <a:pPr algn="r"/>
                      <a:r>
                        <a:rPr lang="en-US" sz="1400" b="0" dirty="0" smtClean="0"/>
                        <a:t>32</a:t>
                      </a:r>
                      <a:endParaRPr lang="ru-RU" sz="1400" b="0" dirty="0"/>
                    </a:p>
                  </a:txBody>
                  <a:tcPr/>
                </a:tc>
                <a:tc>
                  <a:txBody>
                    <a:bodyPr/>
                    <a:lstStyle/>
                    <a:p>
                      <a:pPr algn="r"/>
                      <a:r>
                        <a:rPr lang="en-US" sz="1400" b="0" dirty="0" smtClean="0"/>
                        <a:t>67</a:t>
                      </a:r>
                      <a:endParaRPr lang="ru-RU" sz="1400" b="0" dirty="0"/>
                    </a:p>
                  </a:txBody>
                  <a:tcPr/>
                </a:tc>
                <a:tc>
                  <a:txBody>
                    <a:bodyPr/>
                    <a:lstStyle/>
                    <a:p>
                      <a:pPr algn="r"/>
                      <a:r>
                        <a:rPr lang="en-US" sz="1400" b="0" dirty="0" smtClean="0"/>
                        <a:t>21</a:t>
                      </a: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Style Sheets</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5</a:t>
                      </a:r>
                      <a:endParaRPr lang="ru-RU" sz="1400" b="0" dirty="0"/>
                    </a:p>
                  </a:txBody>
                  <a:tcPr/>
                </a:tc>
                <a:tc>
                  <a:txBody>
                    <a:bodyPr/>
                    <a:lstStyle/>
                    <a:p>
                      <a:pPr algn="r"/>
                      <a:endParaRPr lang="ru-RU" sz="1400" b="0" dirty="0"/>
                    </a:p>
                  </a:txBody>
                  <a:tcPr/>
                </a:tc>
                <a:tc>
                  <a:txBody>
                    <a:bodyPr/>
                    <a:lstStyle/>
                    <a:p>
                      <a:pPr algn="r"/>
                      <a:r>
                        <a:rPr lang="en-US" sz="1400" b="0" dirty="0" smtClean="0"/>
                        <a:t>4</a:t>
                      </a:r>
                      <a:endParaRPr lang="ru-RU" sz="1400" b="0" dirty="0"/>
                    </a:p>
                  </a:txBody>
                  <a:tcPr/>
                </a:tc>
                <a:tc>
                  <a:txBody>
                    <a:bodyPr/>
                    <a:lstStyle/>
                    <a:p>
                      <a:pPr algn="r"/>
                      <a:r>
                        <a:rPr lang="en-US" sz="1400" b="0" dirty="0" smtClean="0"/>
                        <a:t>12</a:t>
                      </a:r>
                      <a:endParaRPr lang="ru-RU" sz="1400" b="0" dirty="0"/>
                    </a:p>
                  </a:txBody>
                  <a:tcPr/>
                </a:tc>
                <a:tc>
                  <a:txBody>
                    <a:bodyPr/>
                    <a:lstStyle/>
                    <a:p>
                      <a:pPr algn="r"/>
                      <a:r>
                        <a:rPr lang="en-US" sz="1400" b="0" dirty="0" smtClean="0"/>
                        <a:t>2</a:t>
                      </a: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CSS</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22</a:t>
                      </a:r>
                      <a:endParaRPr lang="ru-RU" sz="1400" b="0" dirty="0"/>
                    </a:p>
                  </a:txBody>
                  <a:tcPr/>
                </a:tc>
                <a:tc>
                  <a:txBody>
                    <a:bodyPr/>
                    <a:lstStyle/>
                    <a:p>
                      <a:pPr algn="r"/>
                      <a:r>
                        <a:rPr lang="en-US" sz="1400" b="0" dirty="0" smtClean="0"/>
                        <a:t>37</a:t>
                      </a:r>
                      <a:endParaRPr lang="ru-RU" sz="1400" b="0" dirty="0"/>
                    </a:p>
                  </a:txBody>
                  <a:tcPr/>
                </a:tc>
                <a:tc>
                  <a:txBody>
                    <a:bodyPr/>
                    <a:lstStyle/>
                    <a:p>
                      <a:pPr algn="r"/>
                      <a:r>
                        <a:rPr lang="en-US" sz="1400" b="0" dirty="0" smtClean="0"/>
                        <a:t>22</a:t>
                      </a:r>
                      <a:endParaRPr lang="ru-RU" sz="1400" b="0" dirty="0"/>
                    </a:p>
                  </a:txBody>
                  <a:tcPr/>
                </a:tc>
                <a:tc>
                  <a:txBody>
                    <a:bodyPr/>
                    <a:lstStyle/>
                    <a:p>
                      <a:pPr algn="r"/>
                      <a:r>
                        <a:rPr lang="en-US" sz="1400" b="0" dirty="0" smtClean="0"/>
                        <a:t>158</a:t>
                      </a:r>
                      <a:endParaRPr lang="ru-RU" sz="1400" b="0" dirty="0"/>
                    </a:p>
                  </a:txBody>
                  <a:tcPr/>
                </a:tc>
                <a:tc>
                  <a:txBody>
                    <a:bodyPr/>
                    <a:lstStyle/>
                    <a:p>
                      <a:pPr algn="r"/>
                      <a:r>
                        <a:rPr lang="en-US" sz="1400" b="0" dirty="0" smtClean="0"/>
                        <a:t>132</a:t>
                      </a: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Traversal</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4</a:t>
                      </a:r>
                      <a:endParaRPr lang="ru-RU" sz="1400" b="0" dirty="0"/>
                    </a:p>
                  </a:txBody>
                  <a:tcPr/>
                </a:tc>
                <a:tc>
                  <a:txBody>
                    <a:bodyPr/>
                    <a:lstStyle/>
                    <a:p>
                      <a:pPr algn="r"/>
                      <a:r>
                        <a:rPr lang="en-US" sz="1400" b="0" dirty="0" smtClean="0"/>
                        <a:t>16</a:t>
                      </a:r>
                      <a:endParaRPr lang="ru-RU" sz="1400" b="0" dirty="0"/>
                    </a:p>
                  </a:txBody>
                  <a:tcPr/>
                </a:tc>
                <a:tc>
                  <a:txBody>
                    <a:bodyPr/>
                    <a:lstStyle/>
                    <a:p>
                      <a:pPr algn="r"/>
                      <a:r>
                        <a:rPr lang="en-US" sz="1400" b="0" dirty="0" smtClean="0"/>
                        <a:t>13</a:t>
                      </a:r>
                      <a:endParaRPr lang="ru-RU" sz="1400" b="0" dirty="0"/>
                    </a:p>
                  </a:txBody>
                  <a:tcPr/>
                </a:tc>
                <a:tc>
                  <a:txBody>
                    <a:bodyPr/>
                    <a:lstStyle/>
                    <a:p>
                      <a:pPr algn="r"/>
                      <a:r>
                        <a:rPr lang="en-US" sz="1400" b="0" dirty="0" smtClean="0"/>
                        <a:t>9</a:t>
                      </a:r>
                      <a:endParaRPr lang="ru-RU" sz="1400" b="0" dirty="0"/>
                    </a:p>
                  </a:txBody>
                  <a:tcPr/>
                </a:tc>
                <a:tc>
                  <a:txBody>
                    <a:bodyPr/>
                    <a:lstStyle/>
                    <a:p>
                      <a:pPr algn="r"/>
                      <a:r>
                        <a:rPr lang="en-US" sz="1400" b="0" dirty="0" smtClean="0"/>
                        <a:t>1</a:t>
                      </a: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Range</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3</a:t>
                      </a:r>
                      <a:endParaRPr lang="ru-RU" sz="1400" b="0" dirty="0"/>
                    </a:p>
                  </a:txBody>
                  <a:tcPr/>
                </a:tc>
                <a:tc>
                  <a:txBody>
                    <a:bodyPr/>
                    <a:lstStyle/>
                    <a:p>
                      <a:pPr algn="r"/>
                      <a:r>
                        <a:rPr lang="en-US" sz="1400" b="0" dirty="0" smtClean="0"/>
                        <a:t>8</a:t>
                      </a:r>
                      <a:endParaRPr lang="ru-RU" sz="1400" b="0" dirty="0"/>
                    </a:p>
                  </a:txBody>
                  <a:tcPr/>
                </a:tc>
                <a:tc>
                  <a:txBody>
                    <a:bodyPr/>
                    <a:lstStyle/>
                    <a:p>
                      <a:pPr algn="r"/>
                      <a:r>
                        <a:rPr lang="en-US" sz="1400" b="0" dirty="0" smtClean="0"/>
                        <a:t>19</a:t>
                      </a:r>
                      <a:endParaRPr lang="ru-RU" sz="1400" b="0" dirty="0"/>
                    </a:p>
                  </a:txBody>
                  <a:tcPr/>
                </a:tc>
                <a:tc>
                  <a:txBody>
                    <a:bodyPr/>
                    <a:lstStyle/>
                    <a:p>
                      <a:pPr algn="r"/>
                      <a:r>
                        <a:rPr lang="en-US" sz="1400" b="0" dirty="0" smtClean="0"/>
                        <a:t>7</a:t>
                      </a:r>
                      <a:endParaRPr lang="ru-RU" sz="1400" b="0" dirty="0"/>
                    </a:p>
                  </a:txBody>
                  <a:tcPr/>
                </a:tc>
                <a:tc>
                  <a:txBody>
                    <a:bodyPr/>
                    <a:lstStyle/>
                    <a:p>
                      <a:pPr algn="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Load-Save</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15</a:t>
                      </a:r>
                      <a:endParaRPr lang="ru-RU" sz="1400" b="0" dirty="0"/>
                    </a:p>
                  </a:txBody>
                  <a:tcPr/>
                </a:tc>
                <a:tc>
                  <a:txBody>
                    <a:bodyPr/>
                    <a:lstStyle/>
                    <a:p>
                      <a:pPr algn="r"/>
                      <a:r>
                        <a:rPr lang="en-US" sz="1400" b="0" dirty="0" smtClean="0"/>
                        <a:t>15</a:t>
                      </a:r>
                      <a:endParaRPr lang="ru-RU" sz="1400" b="0" dirty="0"/>
                    </a:p>
                  </a:txBody>
                  <a:tcPr/>
                </a:tc>
                <a:tc>
                  <a:txBody>
                    <a:bodyPr/>
                    <a:lstStyle/>
                    <a:p>
                      <a:pPr algn="r"/>
                      <a:r>
                        <a:rPr lang="en-US" sz="1400" b="0" dirty="0" smtClean="0"/>
                        <a:t>14</a:t>
                      </a:r>
                      <a:endParaRPr lang="ru-RU" sz="1400" b="0" dirty="0"/>
                    </a:p>
                  </a:txBody>
                  <a:tcPr/>
                </a:tc>
                <a:tc>
                  <a:txBody>
                    <a:bodyPr/>
                    <a:lstStyle/>
                    <a:p>
                      <a:pPr algn="r"/>
                      <a:r>
                        <a:rPr lang="en-US" sz="1400" b="0" dirty="0" smtClean="0"/>
                        <a:t>27</a:t>
                      </a:r>
                      <a:endParaRPr lang="ru-RU" sz="1400" b="0" dirty="0"/>
                    </a:p>
                  </a:txBody>
                  <a:tcPr/>
                </a:tc>
                <a:tc>
                  <a:txBody>
                    <a:bodyPr/>
                    <a:lstStyle/>
                    <a:p>
                      <a:pPr algn="r"/>
                      <a:r>
                        <a:rPr lang="en-US" sz="1400" b="0" dirty="0" smtClean="0"/>
                        <a:t>15</a:t>
                      </a: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Validation</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5</a:t>
                      </a:r>
                      <a:endParaRPr lang="ru-RU" sz="1400" b="0" dirty="0"/>
                    </a:p>
                  </a:txBody>
                  <a:tcPr/>
                </a:tc>
                <a:tc>
                  <a:txBody>
                    <a:bodyPr/>
                    <a:lstStyle/>
                    <a:p>
                      <a:pPr algn="r"/>
                      <a:r>
                        <a:rPr lang="en-US" sz="1400" b="0" dirty="0" smtClean="0"/>
                        <a:t>14</a:t>
                      </a:r>
                      <a:endParaRPr lang="ru-RU" sz="1400" b="0" dirty="0"/>
                    </a:p>
                  </a:txBody>
                  <a:tcPr/>
                </a:tc>
                <a:tc>
                  <a:txBody>
                    <a:bodyPr/>
                    <a:lstStyle/>
                    <a:p>
                      <a:pPr algn="r"/>
                      <a:r>
                        <a:rPr lang="en-US" sz="1400" b="0" dirty="0" smtClean="0"/>
                        <a:t>22</a:t>
                      </a:r>
                      <a:endParaRPr lang="ru-RU" sz="1400" b="0" dirty="0"/>
                    </a:p>
                  </a:txBody>
                  <a:tcPr/>
                </a:tc>
                <a:tc>
                  <a:txBody>
                    <a:bodyPr/>
                    <a:lstStyle/>
                    <a:p>
                      <a:pPr algn="r"/>
                      <a:r>
                        <a:rPr lang="en-US" sz="1400" b="0" dirty="0" smtClean="0"/>
                        <a:t>13</a:t>
                      </a:r>
                      <a:endParaRPr lang="ru-RU" sz="1400" b="0" dirty="0"/>
                    </a:p>
                  </a:txBody>
                  <a:tcPr/>
                </a:tc>
                <a:tc>
                  <a:txBody>
                    <a:bodyPr/>
                    <a:lstStyle/>
                    <a:p>
                      <a:pPr algn="r"/>
                      <a:r>
                        <a:rPr lang="en-US" sz="1400" b="0" dirty="0" smtClean="0"/>
                        <a:t>1</a:t>
                      </a: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r>
                        <a:rPr lang="en-US" sz="1400" dirty="0" smtClean="0"/>
                        <a:t>XPath</a:t>
                      </a:r>
                      <a:endParaRPr lang="ru-RU" sz="1400" dirty="0"/>
                    </a:p>
                  </a:txBody>
                  <a:tcPr>
                    <a:lnL w="12700" cap="flat" cmpd="sng" algn="ctr">
                      <a:solidFill>
                        <a:schemeClr val="tx1"/>
                      </a:solidFill>
                      <a:prstDash val="solid"/>
                      <a:round/>
                      <a:headEnd type="none" w="med" len="med"/>
                      <a:tailEnd type="none" w="med" len="med"/>
                    </a:lnL>
                  </a:tcPr>
                </a:tc>
                <a:tc>
                  <a:txBody>
                    <a:bodyPr/>
                    <a:lstStyle/>
                    <a:p>
                      <a:pPr algn="r"/>
                      <a:r>
                        <a:rPr lang="en-US" sz="1400" b="0" dirty="0" smtClean="0"/>
                        <a:t>6</a:t>
                      </a:r>
                      <a:endParaRPr lang="ru-RU" sz="1400" b="0" dirty="0"/>
                    </a:p>
                  </a:txBody>
                  <a:tcPr/>
                </a:tc>
                <a:tc>
                  <a:txBody>
                    <a:bodyPr/>
                    <a:lstStyle/>
                    <a:p>
                      <a:pPr algn="r"/>
                      <a:r>
                        <a:rPr lang="en-US" sz="1400" b="0" dirty="0" smtClean="0"/>
                        <a:t>15</a:t>
                      </a:r>
                      <a:endParaRPr lang="ru-RU" sz="1400" b="0" dirty="0"/>
                    </a:p>
                  </a:txBody>
                  <a:tcPr/>
                </a:tc>
                <a:tc>
                  <a:txBody>
                    <a:bodyPr/>
                    <a:lstStyle/>
                    <a:p>
                      <a:pPr algn="r"/>
                      <a:r>
                        <a:rPr lang="en-US" sz="1400" b="0" dirty="0" smtClean="0"/>
                        <a:t>7</a:t>
                      </a:r>
                      <a:endParaRPr lang="ru-RU" sz="1400" b="0" dirty="0"/>
                    </a:p>
                  </a:txBody>
                  <a:tcPr/>
                </a:tc>
                <a:tc>
                  <a:txBody>
                    <a:bodyPr/>
                    <a:lstStyle/>
                    <a:p>
                      <a:pPr algn="r"/>
                      <a:r>
                        <a:rPr lang="en-US" sz="1400" b="0" dirty="0" smtClean="0"/>
                        <a:t>9</a:t>
                      </a:r>
                      <a:endParaRPr lang="ru-RU" sz="1400" b="0" dirty="0"/>
                    </a:p>
                  </a:txBody>
                  <a:tcPr/>
                </a:tc>
                <a:tc>
                  <a:txBody>
                    <a:bodyPr/>
                    <a:lstStyle/>
                    <a:p>
                      <a:pPr algn="r"/>
                      <a:endParaRPr lang="ru-RU" sz="1400" b="0" dirty="0"/>
                    </a:p>
                  </a:txBody>
                  <a:tcPr>
                    <a:lnR w="12700" cap="flat" cmpd="sng" algn="ctr">
                      <a:solidFill>
                        <a:schemeClr val="tx1"/>
                      </a:solidFill>
                      <a:prstDash val="solid"/>
                      <a:round/>
                      <a:headEnd type="none" w="med" len="med"/>
                      <a:tailEnd type="none" w="med" len="med"/>
                    </a:lnR>
                  </a:tcPr>
                </a:tc>
              </a:tr>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t>Всего</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1400" b="1" dirty="0" smtClean="0"/>
                        <a:t>190</a:t>
                      </a:r>
                      <a:endParaRPr lang="ru-RU" sz="1400" b="1" dirty="0"/>
                    </a:p>
                  </a:txBody>
                  <a:tcPr>
                    <a:lnB w="12700" cap="flat" cmpd="sng" algn="ctr">
                      <a:solidFill>
                        <a:schemeClr val="tx1"/>
                      </a:solidFill>
                      <a:prstDash val="solid"/>
                      <a:round/>
                      <a:headEnd type="none" w="med" len="med"/>
                      <a:tailEnd type="none" w="med" len="med"/>
                    </a:lnB>
                  </a:tcPr>
                </a:tc>
                <a:tc>
                  <a:txBody>
                    <a:bodyPr/>
                    <a:lstStyle/>
                    <a:p>
                      <a:pPr algn="r"/>
                      <a:r>
                        <a:rPr lang="ru-RU" sz="1400" b="1" dirty="0" smtClean="0"/>
                        <a:t>211</a:t>
                      </a:r>
                      <a:endParaRPr lang="ru-RU" sz="1400" b="1" dirty="0"/>
                    </a:p>
                  </a:txBody>
                  <a:tcPr>
                    <a:lnB w="12700" cap="flat" cmpd="sng" algn="ctr">
                      <a:solidFill>
                        <a:schemeClr val="tx1"/>
                      </a:solidFill>
                      <a:prstDash val="solid"/>
                      <a:round/>
                      <a:headEnd type="none" w="med" len="med"/>
                      <a:tailEnd type="none" w="med" len="med"/>
                    </a:lnB>
                  </a:tcPr>
                </a:tc>
                <a:tc>
                  <a:txBody>
                    <a:bodyPr/>
                    <a:lstStyle/>
                    <a:p>
                      <a:pPr algn="r"/>
                      <a:r>
                        <a:rPr lang="en-US" sz="1400" b="1" dirty="0" smtClean="0"/>
                        <a:t>283</a:t>
                      </a:r>
                      <a:endParaRPr lang="ru-RU" sz="1400" b="1" dirty="0"/>
                    </a:p>
                  </a:txBody>
                  <a:tcPr>
                    <a:lnB w="12700" cap="flat" cmpd="sng" algn="ctr">
                      <a:solidFill>
                        <a:schemeClr val="tx1"/>
                      </a:solidFill>
                      <a:prstDash val="solid"/>
                      <a:round/>
                      <a:headEnd type="none" w="med" len="med"/>
                      <a:tailEnd type="none" w="med" len="med"/>
                    </a:lnB>
                  </a:tcPr>
                </a:tc>
                <a:tc>
                  <a:txBody>
                    <a:bodyPr/>
                    <a:lstStyle/>
                    <a:p>
                      <a:pPr algn="r"/>
                      <a:r>
                        <a:rPr lang="en-US" sz="1400" b="1" dirty="0" smtClean="0"/>
                        <a:t>715</a:t>
                      </a:r>
                      <a:endParaRPr lang="ru-RU" sz="1400" b="1" dirty="0"/>
                    </a:p>
                  </a:txBody>
                  <a:tcPr>
                    <a:lnB w="12700" cap="flat" cmpd="sng" algn="ctr">
                      <a:solidFill>
                        <a:schemeClr val="tx1"/>
                      </a:solidFill>
                      <a:prstDash val="solid"/>
                      <a:round/>
                      <a:headEnd type="none" w="med" len="med"/>
                      <a:tailEnd type="none" w="med" len="med"/>
                    </a:lnB>
                  </a:tcPr>
                </a:tc>
                <a:tc>
                  <a:txBody>
                    <a:bodyPr/>
                    <a:lstStyle/>
                    <a:p>
                      <a:pPr algn="r"/>
                      <a:r>
                        <a:rPr lang="en-US" sz="1400" b="1" dirty="0" smtClean="0"/>
                        <a:t>437</a:t>
                      </a:r>
                      <a:endParaRPr lang="ru-RU" sz="1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Пример </a:t>
            </a:r>
            <a:r>
              <a:rPr lang="en-US" dirty="0" smtClean="0"/>
              <a:t>VIII </a:t>
            </a:r>
            <a:r>
              <a:rPr lang="ru-RU" dirty="0" smtClean="0"/>
              <a:t>–</a:t>
            </a:r>
            <a:r>
              <a:rPr lang="en-US" dirty="0" smtClean="0"/>
              <a:t> </a:t>
            </a:r>
            <a:r>
              <a:rPr lang="ru-RU" dirty="0" smtClean="0"/>
              <a:t>Разметка</a:t>
            </a:r>
            <a:r>
              <a:rPr lang="en-US" dirty="0" smtClean="0"/>
              <a:t> </a:t>
            </a:r>
            <a:r>
              <a:rPr lang="ru-RU" dirty="0" smtClean="0"/>
              <a:t>требований</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67</a:t>
            </a:fld>
            <a:endParaRPr lang="ru-RU"/>
          </a:p>
        </p:txBody>
      </p:sp>
      <p:sp>
        <p:nvSpPr>
          <p:cNvPr id="4" name="Content Placeholder 2"/>
          <p:cNvSpPr txBox="1">
            <a:spLocks/>
          </p:cNvSpPr>
          <p:nvPr/>
        </p:nvSpPr>
        <p:spPr>
          <a:xfrm>
            <a:off x="142844" y="1600200"/>
            <a:ext cx="9001156" cy="4614882"/>
          </a:xfrm>
          <a:prstGeom prst="rect">
            <a:avLst/>
          </a:prstGeom>
          <a:solidFill>
            <a:schemeClr val="bg1"/>
          </a:solidFill>
        </p:spPr>
        <p:txBody>
          <a:bodyPr>
            <a:normAutofit fontScale="25000" lnSpcReduction="20000"/>
          </a:bodyPr>
          <a:lstStyle/>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Node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insertBefore</a:t>
            </a:r>
            <a:r>
              <a:rPr kumimoji="0" lang="ru-RU"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r>
              <a:rPr kumimoji="0" lang="en-US"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(Node </a:t>
            </a:r>
            <a:r>
              <a:rPr kumimoji="0" lang="en-US"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newChild</a:t>
            </a:r>
            <a:r>
              <a:rPr kumimoji="0" lang="en-US"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Node </a:t>
            </a:r>
            <a:r>
              <a:rPr kumimoji="0" lang="en-US"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refChild</a:t>
            </a:r>
            <a:r>
              <a:rPr kumimoji="0" lang="en-US"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 </a:t>
            </a:r>
          </a:p>
          <a:p>
            <a:pPr marL="18000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newChild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before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existing</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refChild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refChild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null</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newChild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end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list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children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newChild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DocumentFragment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[p.40]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object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all</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its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children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are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same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order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before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refChild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newChild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already</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tree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first</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removed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1" i="0" u="none" strike="noStrike" kern="1200" cap="none" spc="0" normalizeH="0" baseline="0" noProof="0" dirty="0" err="1" smtClean="0">
                <a:ln>
                  <a:noFill/>
                </a:ln>
                <a:solidFill>
                  <a:schemeClr val="tx2"/>
                </a:solidFill>
                <a:effectLst/>
                <a:uLnTx/>
                <a:uFillTx/>
                <a:latin typeface="+mn-lt"/>
                <a:ea typeface="+mn-ea"/>
                <a:cs typeface="+mn-cs"/>
              </a:rPr>
              <a:t>Note</a:t>
            </a:r>
            <a:r>
              <a:rPr kumimoji="0" lang="ru-RU" sz="5600" b="1"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Inserting</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before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itself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implementation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dependent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1" i="0" u="none" strike="noStrike" kern="1200" cap="none" spc="0" normalizeH="0" baseline="0" noProof="0" dirty="0" err="1" smtClean="0">
                <a:ln>
                  <a:noFill/>
                </a:ln>
                <a:solidFill>
                  <a:schemeClr val="tx2"/>
                </a:solidFill>
                <a:effectLst/>
                <a:uLnTx/>
                <a:uFillTx/>
                <a:latin typeface="+mn-lt"/>
                <a:ea typeface="+mn-ea"/>
                <a:cs typeface="+mn-cs"/>
              </a:rPr>
              <a:t>Parameters</a:t>
            </a:r>
            <a:r>
              <a:rPr kumimoji="0" lang="en-US" sz="5600" b="1"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newChild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refChild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Node</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reference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before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which</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new</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must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be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1" i="0" u="none" strike="noStrike" kern="1200" cap="none" spc="0" normalizeH="0" baseline="0" noProof="0" dirty="0" err="1" smtClean="0">
                <a:ln>
                  <a:noFill/>
                </a:ln>
                <a:solidFill>
                  <a:schemeClr val="tx2"/>
                </a:solidFill>
                <a:effectLst/>
                <a:uLnTx/>
                <a:uFillTx/>
                <a:latin typeface="+mn-lt"/>
                <a:ea typeface="+mn-ea"/>
                <a:cs typeface="+mn-cs"/>
              </a:rPr>
              <a:t>Return</a:t>
            </a:r>
            <a:r>
              <a:rPr kumimoji="0" lang="ru-RU" sz="5600" b="1"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1" i="0" u="none" strike="noStrike" kern="1200" cap="none" spc="0" normalizeH="0" baseline="0" noProof="0" dirty="0" err="1" smtClean="0">
                <a:ln>
                  <a:noFill/>
                </a:ln>
                <a:solidFill>
                  <a:schemeClr val="tx2"/>
                </a:solidFill>
                <a:effectLst/>
                <a:uLnTx/>
                <a:uFillTx/>
                <a:latin typeface="+mn-lt"/>
                <a:ea typeface="+mn-ea"/>
                <a:cs typeface="+mn-cs"/>
              </a:rPr>
              <a:t>Value</a:t>
            </a:r>
            <a:r>
              <a:rPr kumimoji="0" lang="en-US" sz="5600" b="1"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being</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1" i="0" u="none" strike="noStrike" kern="1200" cap="none" spc="0" normalizeH="0" baseline="0" noProof="0" dirty="0" err="1" smtClean="0">
                <a:ln>
                  <a:noFill/>
                </a:ln>
                <a:solidFill>
                  <a:schemeClr val="tx2"/>
                </a:solidFill>
                <a:effectLst/>
                <a:uLnTx/>
                <a:uFillTx/>
                <a:latin typeface="+mn-lt"/>
                <a:ea typeface="+mn-ea"/>
                <a:cs typeface="+mn-cs"/>
              </a:rPr>
              <a:t>Exceptions</a:t>
            </a:r>
            <a:r>
              <a:rPr kumimoji="0" lang="en-US" sz="5600" b="1"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DOMException</a:t>
            </a:r>
            <a:endParaRPr kumimoji="0" lang="ru-RU"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endParaRPr>
          </a:p>
          <a:p>
            <a:pPr marL="360000" marR="0" lvl="0" indent="-18000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HIERARCHY_REQUEST_ERR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Raised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that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does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allow</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children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newChild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one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ancestors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or</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itself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Document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[p.41]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and</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DOM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application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attempts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to</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second</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DocumentType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[p.115]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Element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[p.85]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p>
          <a:p>
            <a:pPr marL="360000" marR="0" lvl="0" indent="-18000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WRONG_DOCUMENT_ERR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Raised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newChild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was</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created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from</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different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document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than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one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that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created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this</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p>
          <a:p>
            <a:pPr marL="360000" marR="0" lvl="0" indent="-18000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NO_MODIFICATION_ALLOWED_ERR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Raised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readonly</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parent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being</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readonly</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p>
          <a:p>
            <a:pPr marL="360000" marR="0" lvl="0" indent="-18000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NOT_FOUND_ERR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Raised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refChild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child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this</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p>
          <a:p>
            <a:pPr marL="360000" marR="0" lvl="0" indent="-18000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r>
              <a:rPr kumimoji="0" lang="ru-RU" sz="5600" b="0" i="0" u="none" strike="noStrike" kern="1200" cap="none" spc="0" normalizeH="0" baseline="0" noProof="0" dirty="0" smtClean="0">
                <a:ln>
                  <a:noFill/>
                </a:ln>
                <a:solidFill>
                  <a:schemeClr val="tx2"/>
                </a:solidFill>
                <a:effectLst/>
                <a:uLnTx/>
                <a:uFillTx/>
                <a:latin typeface="Courier New" pitchFamily="49" charset="0"/>
                <a:ea typeface="+mn-ea"/>
                <a:cs typeface="Courier New" pitchFamily="49" charset="0"/>
              </a:rPr>
              <a:t>NOT_SUPPORTED_ERR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type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Document</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[p.41] ,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this</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exception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might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be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raised</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DOM</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implementation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doesn’t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support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the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insertion</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of</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a</a:t>
            </a:r>
            <a:r>
              <a:rPr kumimoji="0" lang="en-US"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DocumentType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[p.115]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or</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5600" b="0" i="0" u="none" strike="noStrike" kern="1200" cap="none" spc="0" normalizeH="0" baseline="0" noProof="0" dirty="0" err="1" smtClean="0">
                <a:ln>
                  <a:noFill/>
                </a:ln>
                <a:solidFill>
                  <a:schemeClr val="tx2"/>
                </a:solidFill>
                <a:effectLst/>
                <a:uLnTx/>
                <a:uFillTx/>
                <a:latin typeface="Courier New" pitchFamily="49" charset="0"/>
                <a:ea typeface="+mn-ea"/>
                <a:cs typeface="Courier New" pitchFamily="49" charset="0"/>
              </a:rPr>
              <a:t>Element</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 [p.85] </a:t>
            </a:r>
            <a:r>
              <a:rPr kumimoji="0" lang="ru-RU" sz="5600" b="0" i="0" u="none" strike="noStrike" kern="1200" cap="none" spc="0" normalizeH="0" baseline="0" noProof="0" dirty="0" err="1" smtClean="0">
                <a:ln>
                  <a:noFill/>
                </a:ln>
                <a:solidFill>
                  <a:schemeClr val="tx2"/>
                </a:solidFill>
                <a:effectLst/>
                <a:uLnTx/>
                <a:uFillTx/>
                <a:latin typeface="+mn-lt"/>
                <a:ea typeface="+mn-ea"/>
                <a:cs typeface="+mn-cs"/>
              </a:rPr>
              <a:t>node</a:t>
            </a:r>
            <a:r>
              <a:rPr kumimoji="0" lang="ru-RU" sz="5600" b="0" i="0" u="none" strike="noStrike" kern="1200" cap="none" spc="0" normalizeH="0" baseline="0" noProof="0" dirty="0" smtClean="0">
                <a:ln>
                  <a:noFill/>
                </a:ln>
                <a:solidFill>
                  <a:schemeClr val="tx2"/>
                </a:solidFill>
                <a:effectLst/>
                <a:uLnTx/>
                <a:uFillTx/>
                <a:latin typeface="+mn-lt"/>
                <a:ea typeface="+mn-ea"/>
                <a:cs typeface="+mn-cs"/>
              </a:rPr>
              <a:t>.</a:t>
            </a:r>
          </a:p>
          <a:p>
            <a:pPr marL="0" marR="0" lvl="0" indent="0" algn="l" defTabSz="914400" rtl="0" eaLnBrk="1" fontAlgn="auto" latinLnBrk="0" hangingPunct="1">
              <a:lnSpc>
                <a:spcPct val="120000"/>
              </a:lnSpc>
              <a:spcBef>
                <a:spcPts val="0"/>
              </a:spcBef>
              <a:spcAft>
                <a:spcPts val="0"/>
              </a:spcAft>
              <a:buClr>
                <a:schemeClr val="bg2">
                  <a:lumMod val="25000"/>
                </a:schemeClr>
              </a:buClr>
              <a:buSzPct val="70000"/>
              <a:buFont typeface="Wingdings" pitchFamily="2" charset="2"/>
              <a:buNone/>
              <a:tabLst/>
              <a:defRPr/>
            </a:pPr>
            <a:endParaRPr kumimoji="0" lang="ru-RU"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ctangle 4"/>
          <p:cNvSpPr/>
          <p:nvPr/>
        </p:nvSpPr>
        <p:spPr>
          <a:xfrm>
            <a:off x="357158" y="1857364"/>
            <a:ext cx="5357850" cy="214314"/>
          </a:xfrm>
          <a:prstGeom prst="rect">
            <a:avLst/>
          </a:prstGeom>
          <a:no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5715008" y="1857364"/>
            <a:ext cx="3286148" cy="214314"/>
          </a:xfrm>
          <a:prstGeom prst="rect">
            <a:avLst/>
          </a:prstGeom>
          <a:solidFill>
            <a:schemeClr val="accent6">
              <a:lumMod val="40000"/>
              <a:lumOff val="60000"/>
              <a:alpha val="5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Rectangle 6"/>
          <p:cNvSpPr/>
          <p:nvPr/>
        </p:nvSpPr>
        <p:spPr>
          <a:xfrm>
            <a:off x="357158" y="2071678"/>
            <a:ext cx="2214578" cy="214314"/>
          </a:xfrm>
          <a:prstGeom prst="rect">
            <a:avLst/>
          </a:prstGeom>
          <a:solidFill>
            <a:schemeClr val="accent6">
              <a:lumMod val="40000"/>
              <a:lumOff val="60000"/>
              <a:alpha val="5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2643174" y="2071678"/>
            <a:ext cx="6357982" cy="214314"/>
          </a:xfrm>
          <a:prstGeom prst="rect">
            <a:avLst/>
          </a:prstGeom>
          <a:solidFill>
            <a:schemeClr val="tx2">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8"/>
          <p:cNvSpPr/>
          <p:nvPr/>
        </p:nvSpPr>
        <p:spPr>
          <a:xfrm>
            <a:off x="357158" y="2285992"/>
            <a:ext cx="2857520" cy="214314"/>
          </a:xfrm>
          <a:prstGeom prst="rect">
            <a:avLst/>
          </a:prstGeom>
          <a:solidFill>
            <a:schemeClr val="tx2">
              <a:lumMod val="40000"/>
              <a:lumOff val="60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p:cNvSpPr/>
          <p:nvPr/>
        </p:nvSpPr>
        <p:spPr>
          <a:xfrm>
            <a:off x="3269024" y="2285992"/>
            <a:ext cx="4303372" cy="214314"/>
          </a:xfrm>
          <a:prstGeom prst="rect">
            <a:avLst/>
          </a:prstGeom>
          <a:solidFill>
            <a:schemeClr val="bg2">
              <a:lumMod val="75000"/>
              <a:alpha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p:cNvSpPr/>
          <p:nvPr/>
        </p:nvSpPr>
        <p:spPr>
          <a:xfrm>
            <a:off x="214282" y="3357562"/>
            <a:ext cx="2928958" cy="214314"/>
          </a:xfrm>
          <a:prstGeom prst="rect">
            <a:avLst/>
          </a:prstGeom>
          <a:solidFill>
            <a:schemeClr val="accent4">
              <a:lumMod val="40000"/>
              <a:lumOff val="60000"/>
              <a:alpha val="50000"/>
            </a:schemeClr>
          </a:solid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Rectangle 11"/>
          <p:cNvSpPr/>
          <p:nvPr/>
        </p:nvSpPr>
        <p:spPr>
          <a:xfrm>
            <a:off x="3248862" y="3769098"/>
            <a:ext cx="5180790" cy="214314"/>
          </a:xfrm>
          <a:prstGeom prst="rect">
            <a:avLst/>
          </a:prstGeom>
          <a:solidFill>
            <a:schemeClr val="accent2">
              <a:lumMod val="40000"/>
              <a:lumOff val="60000"/>
              <a:alpha val="50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12"/>
          <p:cNvSpPr/>
          <p:nvPr/>
        </p:nvSpPr>
        <p:spPr>
          <a:xfrm>
            <a:off x="571472" y="4000504"/>
            <a:ext cx="1357322" cy="214314"/>
          </a:xfrm>
          <a:prstGeom prst="rect">
            <a:avLst/>
          </a:prstGeom>
          <a:solidFill>
            <a:schemeClr val="accent2">
              <a:lumMod val="40000"/>
              <a:lumOff val="60000"/>
              <a:alpha val="50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13"/>
          <p:cNvSpPr/>
          <p:nvPr/>
        </p:nvSpPr>
        <p:spPr>
          <a:xfrm>
            <a:off x="2143108" y="4000504"/>
            <a:ext cx="3696114" cy="214314"/>
          </a:xfrm>
          <a:prstGeom prst="rect">
            <a:avLst/>
          </a:prstGeom>
          <a:solidFill>
            <a:schemeClr val="accent1">
              <a:lumMod val="40000"/>
              <a:lumOff val="60000"/>
              <a:alpha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7572396" y="4000504"/>
            <a:ext cx="1428760" cy="214314"/>
          </a:xfrm>
          <a:prstGeom prst="rect">
            <a:avLst/>
          </a:prstGeom>
          <a:solidFill>
            <a:schemeClr val="bg2">
              <a:lumMod val="90000"/>
              <a:alpha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15"/>
          <p:cNvSpPr/>
          <p:nvPr/>
        </p:nvSpPr>
        <p:spPr>
          <a:xfrm>
            <a:off x="571472" y="4214818"/>
            <a:ext cx="7072362" cy="214314"/>
          </a:xfrm>
          <a:prstGeom prst="rect">
            <a:avLst/>
          </a:prstGeom>
          <a:solidFill>
            <a:schemeClr val="bg2">
              <a:lumMod val="90000"/>
              <a:alpha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ectangle 16"/>
          <p:cNvSpPr/>
          <p:nvPr/>
        </p:nvSpPr>
        <p:spPr>
          <a:xfrm>
            <a:off x="571472" y="4429132"/>
            <a:ext cx="1785950" cy="214314"/>
          </a:xfrm>
          <a:prstGeom prst="rect">
            <a:avLst/>
          </a:prstGeom>
          <a:solidFill>
            <a:schemeClr val="accent1">
              <a:lumMod val="40000"/>
              <a:lumOff val="60000"/>
              <a:alpha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p:cNvSpPr/>
          <p:nvPr/>
        </p:nvSpPr>
        <p:spPr>
          <a:xfrm>
            <a:off x="2928926" y="4643446"/>
            <a:ext cx="6072230" cy="214314"/>
          </a:xfrm>
          <a:prstGeom prst="rect">
            <a:avLst/>
          </a:prstGeom>
          <a:solidFill>
            <a:schemeClr val="accent4">
              <a:lumMod val="40000"/>
              <a:lumOff val="60000"/>
              <a:alpha val="50000"/>
            </a:schemeClr>
          </a:solid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Rectangle 18"/>
          <p:cNvSpPr/>
          <p:nvPr/>
        </p:nvSpPr>
        <p:spPr>
          <a:xfrm>
            <a:off x="571472" y="4857760"/>
            <a:ext cx="785818" cy="214314"/>
          </a:xfrm>
          <a:prstGeom prst="rect">
            <a:avLst/>
          </a:prstGeom>
          <a:solidFill>
            <a:schemeClr val="accent4">
              <a:lumMod val="40000"/>
              <a:lumOff val="60000"/>
              <a:alpha val="50000"/>
            </a:schemeClr>
          </a:solid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Rectangle 19"/>
          <p:cNvSpPr/>
          <p:nvPr/>
        </p:nvSpPr>
        <p:spPr>
          <a:xfrm>
            <a:off x="6000760" y="4000504"/>
            <a:ext cx="1357322" cy="214314"/>
          </a:xfrm>
          <a:prstGeom prst="rect">
            <a:avLst/>
          </a:prstGeom>
          <a:solidFill>
            <a:schemeClr val="accent6">
              <a:lumMod val="40000"/>
              <a:lumOff val="60000"/>
              <a:alpha val="5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Rectangle 20"/>
          <p:cNvSpPr/>
          <p:nvPr/>
        </p:nvSpPr>
        <p:spPr>
          <a:xfrm>
            <a:off x="8215338" y="4214818"/>
            <a:ext cx="785818" cy="214314"/>
          </a:xfrm>
          <a:prstGeom prst="rect">
            <a:avLst/>
          </a:prstGeom>
          <a:solidFill>
            <a:schemeClr val="accent1">
              <a:lumMod val="40000"/>
              <a:lumOff val="60000"/>
              <a:alpha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Rectangle 21"/>
          <p:cNvSpPr/>
          <p:nvPr/>
        </p:nvSpPr>
        <p:spPr>
          <a:xfrm>
            <a:off x="3900350" y="5072074"/>
            <a:ext cx="1743220" cy="214314"/>
          </a:xfrm>
          <a:prstGeom prst="rect">
            <a:avLst/>
          </a:prstGeom>
          <a:solidFill>
            <a:schemeClr val="bg2">
              <a:lumMod val="90000"/>
              <a:alpha val="50000"/>
            </a:schemeClr>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Rectangle 22"/>
          <p:cNvSpPr/>
          <p:nvPr/>
        </p:nvSpPr>
        <p:spPr>
          <a:xfrm>
            <a:off x="5857884" y="5072074"/>
            <a:ext cx="3143272" cy="214314"/>
          </a:xfrm>
          <a:prstGeom prst="rect">
            <a:avLst/>
          </a:prstGeom>
          <a:solidFill>
            <a:schemeClr val="accent1">
              <a:lumMod val="40000"/>
              <a:lumOff val="60000"/>
              <a:alpha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Rectangle 23"/>
          <p:cNvSpPr/>
          <p:nvPr/>
        </p:nvSpPr>
        <p:spPr>
          <a:xfrm>
            <a:off x="571472" y="5286388"/>
            <a:ext cx="714380" cy="214314"/>
          </a:xfrm>
          <a:prstGeom prst="rect">
            <a:avLst/>
          </a:prstGeom>
          <a:solidFill>
            <a:schemeClr val="accent1">
              <a:lumMod val="40000"/>
              <a:lumOff val="60000"/>
              <a:alpha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Rectangle 24"/>
          <p:cNvSpPr/>
          <p:nvPr/>
        </p:nvSpPr>
        <p:spPr>
          <a:xfrm>
            <a:off x="2428860" y="5500702"/>
            <a:ext cx="2928958" cy="214314"/>
          </a:xfrm>
          <a:prstGeom prst="rect">
            <a:avLst/>
          </a:prstGeom>
          <a:solidFill>
            <a:schemeClr val="accent2">
              <a:lumMod val="40000"/>
              <a:lumOff val="60000"/>
              <a:alpha val="50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Rectangle 25"/>
          <p:cNvSpPr/>
          <p:nvPr/>
        </p:nvSpPr>
        <p:spPr>
          <a:xfrm>
            <a:off x="2285984" y="5715016"/>
            <a:ext cx="6715172" cy="214314"/>
          </a:xfrm>
          <a:prstGeom prst="rect">
            <a:avLst/>
          </a:prstGeom>
          <a:solidFill>
            <a:schemeClr val="accent4">
              <a:lumMod val="40000"/>
              <a:lumOff val="60000"/>
              <a:alpha val="50000"/>
            </a:schemeClr>
          </a:solid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26"/>
          <p:cNvSpPr/>
          <p:nvPr/>
        </p:nvSpPr>
        <p:spPr>
          <a:xfrm>
            <a:off x="571472" y="5929330"/>
            <a:ext cx="5143536" cy="214314"/>
          </a:xfrm>
          <a:prstGeom prst="rect">
            <a:avLst/>
          </a:prstGeom>
          <a:solidFill>
            <a:schemeClr val="accent4">
              <a:lumMod val="40000"/>
              <a:lumOff val="60000"/>
              <a:alpha val="50000"/>
            </a:schemeClr>
          </a:solid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ectangle 27"/>
          <p:cNvSpPr/>
          <p:nvPr/>
        </p:nvSpPr>
        <p:spPr>
          <a:xfrm>
            <a:off x="6429388" y="5929330"/>
            <a:ext cx="1785950" cy="214314"/>
          </a:xfrm>
          <a:prstGeom prst="rect">
            <a:avLst/>
          </a:prstGeom>
          <a:solidFill>
            <a:schemeClr val="accent1">
              <a:lumMod val="40000"/>
              <a:lumOff val="60000"/>
              <a:alpha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Rounded Rectangular Callout 28"/>
          <p:cNvSpPr/>
          <p:nvPr/>
        </p:nvSpPr>
        <p:spPr>
          <a:xfrm>
            <a:off x="5214942" y="1285860"/>
            <a:ext cx="1357322" cy="357190"/>
          </a:xfrm>
          <a:prstGeom prst="wedgeRoundRectCallout">
            <a:avLst>
              <a:gd name="adj1" fmla="val -45833"/>
              <a:gd name="adj2" fmla="val 114362"/>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50000"/>
                  </a:schemeClr>
                </a:solidFill>
              </a:rPr>
              <a:t>Общее</a:t>
            </a:r>
            <a:r>
              <a:rPr lang="en-US" dirty="0" smtClean="0">
                <a:solidFill>
                  <a:schemeClr val="accent1">
                    <a:lumMod val="50000"/>
                  </a:schemeClr>
                </a:solidFill>
              </a:rPr>
              <a:t>, N1</a:t>
            </a:r>
            <a:endParaRPr lang="ru-RU" dirty="0">
              <a:solidFill>
                <a:schemeClr val="accent1">
                  <a:lumMod val="50000"/>
                </a:schemeClr>
              </a:solidFill>
            </a:endParaRPr>
          </a:p>
        </p:txBody>
      </p:sp>
      <p:sp>
        <p:nvSpPr>
          <p:cNvPr id="30" name="Rounded Rectangular Callout 29"/>
          <p:cNvSpPr/>
          <p:nvPr/>
        </p:nvSpPr>
        <p:spPr>
          <a:xfrm>
            <a:off x="6715140" y="1285860"/>
            <a:ext cx="642942" cy="357190"/>
          </a:xfrm>
          <a:prstGeom prst="wedgeRoundRectCallout">
            <a:avLst>
              <a:gd name="adj1" fmla="val -48806"/>
              <a:gd name="adj2" fmla="val 111628"/>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N2</a:t>
            </a:r>
            <a:endParaRPr lang="ru-RU" dirty="0">
              <a:solidFill>
                <a:schemeClr val="accent1">
                  <a:lumMod val="50000"/>
                </a:schemeClr>
              </a:solidFill>
            </a:endParaRPr>
          </a:p>
        </p:txBody>
      </p:sp>
      <p:sp>
        <p:nvSpPr>
          <p:cNvPr id="31" name="Rounded Rectangular Callout 30"/>
          <p:cNvSpPr/>
          <p:nvPr/>
        </p:nvSpPr>
        <p:spPr>
          <a:xfrm>
            <a:off x="8358214" y="2500306"/>
            <a:ext cx="642942" cy="357190"/>
          </a:xfrm>
          <a:prstGeom prst="wedgeRoundRectCallout">
            <a:avLst>
              <a:gd name="adj1" fmla="val -51831"/>
              <a:gd name="adj2" fmla="val -119762"/>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N3</a:t>
            </a:r>
            <a:endParaRPr lang="ru-RU" dirty="0">
              <a:solidFill>
                <a:schemeClr val="accent1">
                  <a:lumMod val="50000"/>
                </a:schemeClr>
              </a:solidFill>
            </a:endParaRPr>
          </a:p>
        </p:txBody>
      </p:sp>
      <p:sp>
        <p:nvSpPr>
          <p:cNvPr id="32" name="Rounded Rectangular Callout 31"/>
          <p:cNvSpPr/>
          <p:nvPr/>
        </p:nvSpPr>
        <p:spPr>
          <a:xfrm>
            <a:off x="7215206" y="2500306"/>
            <a:ext cx="642942" cy="357190"/>
          </a:xfrm>
          <a:prstGeom prst="wedgeRoundRectCallout">
            <a:avLst>
              <a:gd name="adj1" fmla="val -101905"/>
              <a:gd name="adj2" fmla="val -52722"/>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N4</a:t>
            </a:r>
            <a:endParaRPr lang="ru-RU" dirty="0">
              <a:solidFill>
                <a:schemeClr val="accent1">
                  <a:lumMod val="50000"/>
                </a:schemeClr>
              </a:solidFill>
            </a:endParaRPr>
          </a:p>
        </p:txBody>
      </p:sp>
      <p:sp>
        <p:nvSpPr>
          <p:cNvPr id="33" name="Rounded Rectangular Callout 32"/>
          <p:cNvSpPr/>
          <p:nvPr/>
        </p:nvSpPr>
        <p:spPr>
          <a:xfrm>
            <a:off x="3500430" y="3143248"/>
            <a:ext cx="642942" cy="357190"/>
          </a:xfrm>
          <a:prstGeom prst="wedgeRoundRectCallout">
            <a:avLst>
              <a:gd name="adj1" fmla="val -110368"/>
              <a:gd name="adj2" fmla="val 17124"/>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a:t>
            </a:r>
            <a:r>
              <a:rPr lang="ru-RU" dirty="0" smtClean="0">
                <a:solidFill>
                  <a:schemeClr val="accent1">
                    <a:lumMod val="50000"/>
                  </a:schemeClr>
                </a:solidFill>
              </a:rPr>
              <a:t>5</a:t>
            </a:r>
            <a:endParaRPr lang="ru-RU" dirty="0">
              <a:solidFill>
                <a:schemeClr val="accent1">
                  <a:lumMod val="50000"/>
                </a:schemeClr>
              </a:solidFill>
            </a:endParaRPr>
          </a:p>
        </p:txBody>
      </p:sp>
      <p:sp>
        <p:nvSpPr>
          <p:cNvPr id="34" name="Rounded Rectangular Callout 33"/>
          <p:cNvSpPr/>
          <p:nvPr/>
        </p:nvSpPr>
        <p:spPr>
          <a:xfrm>
            <a:off x="4357686" y="3286124"/>
            <a:ext cx="642942" cy="357190"/>
          </a:xfrm>
          <a:prstGeom prst="wedgeRoundRectCallout">
            <a:avLst>
              <a:gd name="adj1" fmla="val -60321"/>
              <a:gd name="adj2" fmla="val 98542"/>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E1</a:t>
            </a:r>
            <a:endParaRPr lang="ru-RU" dirty="0">
              <a:solidFill>
                <a:srgbClr val="C00000"/>
              </a:solidFill>
            </a:endParaRPr>
          </a:p>
        </p:txBody>
      </p:sp>
      <p:sp>
        <p:nvSpPr>
          <p:cNvPr id="35" name="Rounded Rectangular Callout 34"/>
          <p:cNvSpPr/>
          <p:nvPr/>
        </p:nvSpPr>
        <p:spPr>
          <a:xfrm>
            <a:off x="5143504" y="3286124"/>
            <a:ext cx="642942" cy="357190"/>
          </a:xfrm>
          <a:prstGeom prst="wedgeRoundRectCallout">
            <a:avLst>
              <a:gd name="adj1" fmla="val -44358"/>
              <a:gd name="adj2" fmla="val 165801"/>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E2</a:t>
            </a:r>
            <a:endParaRPr lang="ru-RU" dirty="0">
              <a:solidFill>
                <a:srgbClr val="C00000"/>
              </a:solidFill>
            </a:endParaRPr>
          </a:p>
        </p:txBody>
      </p:sp>
      <p:sp>
        <p:nvSpPr>
          <p:cNvPr id="36" name="Rounded Rectangular Callout 35"/>
          <p:cNvSpPr/>
          <p:nvPr/>
        </p:nvSpPr>
        <p:spPr>
          <a:xfrm>
            <a:off x="5929322" y="3286124"/>
            <a:ext cx="642942" cy="357190"/>
          </a:xfrm>
          <a:prstGeom prst="wedgeRoundRectCallout">
            <a:avLst>
              <a:gd name="adj1" fmla="val -4673"/>
              <a:gd name="adj2" fmla="val 166021"/>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E3</a:t>
            </a:r>
            <a:endParaRPr lang="ru-RU" dirty="0">
              <a:solidFill>
                <a:srgbClr val="C00000"/>
              </a:solidFill>
            </a:endParaRPr>
          </a:p>
        </p:txBody>
      </p:sp>
      <p:sp>
        <p:nvSpPr>
          <p:cNvPr id="37" name="Rounded Rectangular Callout 36"/>
          <p:cNvSpPr/>
          <p:nvPr/>
        </p:nvSpPr>
        <p:spPr>
          <a:xfrm>
            <a:off x="6786578" y="3286124"/>
            <a:ext cx="642942" cy="357190"/>
          </a:xfrm>
          <a:prstGeom prst="wedgeRoundRectCallout">
            <a:avLst>
              <a:gd name="adj1" fmla="val 82755"/>
              <a:gd name="adj2" fmla="val 166240"/>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E4</a:t>
            </a:r>
            <a:endParaRPr lang="ru-RU" dirty="0">
              <a:solidFill>
                <a:srgbClr val="C00000"/>
              </a:solidFill>
            </a:endParaRPr>
          </a:p>
        </p:txBody>
      </p:sp>
      <p:sp>
        <p:nvSpPr>
          <p:cNvPr id="38" name="Rounded Rectangular Callout 37"/>
          <p:cNvSpPr/>
          <p:nvPr/>
        </p:nvSpPr>
        <p:spPr>
          <a:xfrm>
            <a:off x="7572396" y="3286124"/>
            <a:ext cx="642942" cy="357190"/>
          </a:xfrm>
          <a:prstGeom prst="wedgeRoundRectCallout">
            <a:avLst>
              <a:gd name="adj1" fmla="val 64105"/>
              <a:gd name="adj2" fmla="val 230887"/>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E5</a:t>
            </a:r>
            <a:endParaRPr lang="ru-RU" dirty="0">
              <a:solidFill>
                <a:srgbClr val="C00000"/>
              </a:solidFill>
            </a:endParaRPr>
          </a:p>
        </p:txBody>
      </p:sp>
      <p:sp>
        <p:nvSpPr>
          <p:cNvPr id="39" name="Rounded Rectangular Callout 38"/>
          <p:cNvSpPr/>
          <p:nvPr/>
        </p:nvSpPr>
        <p:spPr>
          <a:xfrm>
            <a:off x="8358214" y="3286124"/>
            <a:ext cx="642942" cy="357190"/>
          </a:xfrm>
          <a:prstGeom prst="wedgeRoundRectCallout">
            <a:avLst>
              <a:gd name="adj1" fmla="val -31283"/>
              <a:gd name="adj2" fmla="val 338867"/>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E6</a:t>
            </a:r>
            <a:endParaRPr lang="ru-RU" dirty="0">
              <a:solidFill>
                <a:srgbClr val="C00000"/>
              </a:solidFill>
            </a:endParaRPr>
          </a:p>
        </p:txBody>
      </p:sp>
      <p:sp>
        <p:nvSpPr>
          <p:cNvPr id="40" name="Rounded Rectangular Callout 39"/>
          <p:cNvSpPr/>
          <p:nvPr/>
        </p:nvSpPr>
        <p:spPr>
          <a:xfrm>
            <a:off x="3286116" y="6215082"/>
            <a:ext cx="642942" cy="357190"/>
          </a:xfrm>
          <a:prstGeom prst="wedgeRoundRectCallout">
            <a:avLst>
              <a:gd name="adj1" fmla="val 79648"/>
              <a:gd name="adj2" fmla="val -316339"/>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E7</a:t>
            </a:r>
            <a:endParaRPr lang="ru-RU" dirty="0">
              <a:solidFill>
                <a:srgbClr val="C00000"/>
              </a:solidFill>
            </a:endParaRPr>
          </a:p>
        </p:txBody>
      </p:sp>
      <p:sp>
        <p:nvSpPr>
          <p:cNvPr id="41" name="Rounded Rectangular Callout 40"/>
          <p:cNvSpPr/>
          <p:nvPr/>
        </p:nvSpPr>
        <p:spPr>
          <a:xfrm>
            <a:off x="7143768" y="6215082"/>
            <a:ext cx="642942" cy="357190"/>
          </a:xfrm>
          <a:prstGeom prst="wedgeRoundRectCallout">
            <a:avLst>
              <a:gd name="adj1" fmla="val 18520"/>
              <a:gd name="adj2" fmla="val -320905"/>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E8</a:t>
            </a:r>
            <a:endParaRPr lang="ru-RU" dirty="0">
              <a:solidFill>
                <a:srgbClr val="C00000"/>
              </a:solidFill>
            </a:endParaRPr>
          </a:p>
        </p:txBody>
      </p:sp>
      <p:sp>
        <p:nvSpPr>
          <p:cNvPr id="42" name="Rounded Rectangular Callout 41"/>
          <p:cNvSpPr/>
          <p:nvPr/>
        </p:nvSpPr>
        <p:spPr>
          <a:xfrm>
            <a:off x="4214810" y="6215082"/>
            <a:ext cx="642942" cy="357190"/>
          </a:xfrm>
          <a:prstGeom prst="wedgeRoundRectCallout">
            <a:avLst>
              <a:gd name="adj1" fmla="val -51709"/>
              <a:gd name="adj2" fmla="val -196616"/>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E9</a:t>
            </a:r>
            <a:endParaRPr lang="ru-RU" dirty="0">
              <a:solidFill>
                <a:srgbClr val="C00000"/>
              </a:solidFill>
            </a:endParaRPr>
          </a:p>
        </p:txBody>
      </p:sp>
      <p:sp>
        <p:nvSpPr>
          <p:cNvPr id="43" name="Rounded Rectangular Callout 42"/>
          <p:cNvSpPr/>
          <p:nvPr/>
        </p:nvSpPr>
        <p:spPr>
          <a:xfrm>
            <a:off x="5000628" y="6215082"/>
            <a:ext cx="642942" cy="357190"/>
          </a:xfrm>
          <a:prstGeom prst="wedgeRoundRectCallout">
            <a:avLst>
              <a:gd name="adj1" fmla="val -52564"/>
              <a:gd name="adj2" fmla="val -145445"/>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E10</a:t>
            </a:r>
            <a:endParaRPr lang="ru-RU" dirty="0">
              <a:solidFill>
                <a:srgbClr val="C00000"/>
              </a:solidFill>
            </a:endParaRPr>
          </a:p>
        </p:txBody>
      </p:sp>
      <p:sp>
        <p:nvSpPr>
          <p:cNvPr id="44" name="Rounded Rectangular Callout 43"/>
          <p:cNvSpPr/>
          <p:nvPr/>
        </p:nvSpPr>
        <p:spPr>
          <a:xfrm>
            <a:off x="6143636" y="6215082"/>
            <a:ext cx="642942" cy="357190"/>
          </a:xfrm>
          <a:prstGeom prst="wedgeRoundRectCallout">
            <a:avLst>
              <a:gd name="adj1" fmla="val 20853"/>
              <a:gd name="adj2" fmla="val -76453"/>
              <a:gd name="adj3" fmla="val 16667"/>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E11</a:t>
            </a:r>
            <a:endParaRPr lang="ru-RU"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par>
                          <p:cTn id="77" fill="hold">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down)">
                                      <p:cBhvr>
                                        <p:cTn id="80" dur="500"/>
                                        <p:tgtEl>
                                          <p:spTgt spid="29"/>
                                        </p:tgtEl>
                                      </p:cBhvr>
                                    </p:animEffect>
                                  </p:childTnLst>
                                </p:cTn>
                              </p:par>
                            </p:childTnLst>
                          </p:cTn>
                        </p:par>
                        <p:par>
                          <p:cTn id="81" fill="hold">
                            <p:stCondLst>
                              <p:cond delay="1000"/>
                            </p:stCondLst>
                            <p:childTnLst>
                              <p:par>
                                <p:cTn id="82" presetID="22" presetClass="entr" presetSubtype="4"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down)">
                                      <p:cBhvr>
                                        <p:cTn id="84" dur="500"/>
                                        <p:tgtEl>
                                          <p:spTgt spid="30"/>
                                        </p:tgtEl>
                                      </p:cBhvr>
                                    </p:animEffect>
                                  </p:childTnLst>
                                </p:cTn>
                              </p:par>
                            </p:childTnLst>
                          </p:cTn>
                        </p:par>
                        <p:par>
                          <p:cTn id="85" fill="hold">
                            <p:stCondLst>
                              <p:cond delay="1500"/>
                            </p:stCondLst>
                            <p:childTnLst>
                              <p:par>
                                <p:cTn id="86" presetID="22" presetClass="entr" presetSubtype="1"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up)">
                                      <p:cBhvr>
                                        <p:cTn id="88" dur="500"/>
                                        <p:tgtEl>
                                          <p:spTgt spid="31"/>
                                        </p:tgtEl>
                                      </p:cBhvr>
                                    </p:animEffect>
                                  </p:childTnLst>
                                </p:cTn>
                              </p:par>
                            </p:childTnLst>
                          </p:cTn>
                        </p:par>
                        <p:par>
                          <p:cTn id="89" fill="hold">
                            <p:stCondLst>
                              <p:cond delay="2000"/>
                            </p:stCondLst>
                            <p:childTnLst>
                              <p:par>
                                <p:cTn id="90" presetID="22" presetClass="entr" presetSubtype="1"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up)">
                                      <p:cBhvr>
                                        <p:cTn id="92" dur="500"/>
                                        <p:tgtEl>
                                          <p:spTgt spid="32"/>
                                        </p:tgtEl>
                                      </p:cBhvr>
                                    </p:animEffect>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left)">
                                      <p:cBhvr>
                                        <p:cTn id="96" dur="500"/>
                                        <p:tgtEl>
                                          <p:spTgt spid="33"/>
                                        </p:tgtEl>
                                      </p:cBhvr>
                                    </p:animEffect>
                                  </p:childTnLst>
                                </p:cTn>
                              </p:par>
                            </p:childTnLst>
                          </p:cTn>
                        </p:par>
                        <p:par>
                          <p:cTn id="97" fill="hold">
                            <p:stCondLst>
                              <p:cond delay="3000"/>
                            </p:stCondLst>
                            <p:childTnLst>
                              <p:par>
                                <p:cTn id="98" presetID="22" presetClass="entr" presetSubtype="4"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down)">
                                      <p:cBhvr>
                                        <p:cTn id="100" dur="500"/>
                                        <p:tgtEl>
                                          <p:spTgt spid="34"/>
                                        </p:tgtEl>
                                      </p:cBhvr>
                                    </p:animEffect>
                                  </p:childTnLst>
                                </p:cTn>
                              </p:par>
                            </p:childTnLst>
                          </p:cTn>
                        </p:par>
                        <p:par>
                          <p:cTn id="101" fill="hold">
                            <p:stCondLst>
                              <p:cond delay="3500"/>
                            </p:stCondLst>
                            <p:childTnLst>
                              <p:par>
                                <p:cTn id="102" presetID="22" presetClass="entr" presetSubtype="4"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500"/>
                                        <p:tgtEl>
                                          <p:spTgt spid="35"/>
                                        </p:tgtEl>
                                      </p:cBhvr>
                                    </p:animEffect>
                                  </p:childTnLst>
                                </p:cTn>
                              </p:par>
                            </p:childTnLst>
                          </p:cTn>
                        </p:par>
                        <p:par>
                          <p:cTn id="105" fill="hold">
                            <p:stCondLst>
                              <p:cond delay="4000"/>
                            </p:stCondLst>
                            <p:childTnLst>
                              <p:par>
                                <p:cTn id="106" presetID="22" presetClass="entr" presetSubtype="4"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down)">
                                      <p:cBhvr>
                                        <p:cTn id="108" dur="500"/>
                                        <p:tgtEl>
                                          <p:spTgt spid="36"/>
                                        </p:tgtEl>
                                      </p:cBhvr>
                                    </p:animEffect>
                                  </p:childTnLst>
                                </p:cTn>
                              </p:par>
                            </p:childTnLst>
                          </p:cTn>
                        </p:par>
                        <p:par>
                          <p:cTn id="109" fill="hold">
                            <p:stCondLst>
                              <p:cond delay="4500"/>
                            </p:stCondLst>
                            <p:childTnLst>
                              <p:par>
                                <p:cTn id="110" presetID="22" presetClass="entr" presetSubtype="4"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ipe(down)">
                                      <p:cBhvr>
                                        <p:cTn id="112" dur="500"/>
                                        <p:tgtEl>
                                          <p:spTgt spid="37"/>
                                        </p:tgtEl>
                                      </p:cBhvr>
                                    </p:animEffect>
                                  </p:childTnLst>
                                </p:cTn>
                              </p:par>
                            </p:childTnLst>
                          </p:cTn>
                        </p:par>
                        <p:par>
                          <p:cTn id="113" fill="hold">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down)">
                                      <p:cBhvr>
                                        <p:cTn id="116" dur="500"/>
                                        <p:tgtEl>
                                          <p:spTgt spid="38"/>
                                        </p:tgtEl>
                                      </p:cBhvr>
                                    </p:animEffect>
                                  </p:childTnLst>
                                </p:cTn>
                              </p:par>
                            </p:childTnLst>
                          </p:cTn>
                        </p:par>
                        <p:par>
                          <p:cTn id="117" fill="hold">
                            <p:stCondLst>
                              <p:cond delay="5500"/>
                            </p:stCondLst>
                            <p:childTnLst>
                              <p:par>
                                <p:cTn id="118" presetID="22" presetClass="entr" presetSubtype="4"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wipe(down)">
                                      <p:cBhvr>
                                        <p:cTn id="120" dur="500"/>
                                        <p:tgtEl>
                                          <p:spTgt spid="39"/>
                                        </p:tgtEl>
                                      </p:cBhvr>
                                    </p:animEffect>
                                  </p:childTnLst>
                                </p:cTn>
                              </p:par>
                            </p:childTnLst>
                          </p:cTn>
                        </p:par>
                        <p:par>
                          <p:cTn id="121" fill="hold">
                            <p:stCondLst>
                              <p:cond delay="6000"/>
                            </p:stCondLst>
                            <p:childTnLst>
                              <p:par>
                                <p:cTn id="122" presetID="22" presetClass="entr" presetSubtype="1" fill="hold" grpId="0"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up)">
                                      <p:cBhvr>
                                        <p:cTn id="124" dur="500"/>
                                        <p:tgtEl>
                                          <p:spTgt spid="40"/>
                                        </p:tgtEl>
                                      </p:cBhvr>
                                    </p:animEffect>
                                  </p:childTnLst>
                                </p:cTn>
                              </p:par>
                            </p:childTnLst>
                          </p:cTn>
                        </p:par>
                        <p:par>
                          <p:cTn id="125" fill="hold">
                            <p:stCondLst>
                              <p:cond delay="6500"/>
                            </p:stCondLst>
                            <p:childTnLst>
                              <p:par>
                                <p:cTn id="126" presetID="22" presetClass="entr" presetSubtype="1" fill="hold" grpId="0" nodeType="after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up)">
                                      <p:cBhvr>
                                        <p:cTn id="128" dur="500"/>
                                        <p:tgtEl>
                                          <p:spTgt spid="41"/>
                                        </p:tgtEl>
                                      </p:cBhvr>
                                    </p:animEffect>
                                  </p:childTnLst>
                                </p:cTn>
                              </p:par>
                            </p:childTnLst>
                          </p:cTn>
                        </p:par>
                        <p:par>
                          <p:cTn id="129" fill="hold">
                            <p:stCondLst>
                              <p:cond delay="7000"/>
                            </p:stCondLst>
                            <p:childTnLst>
                              <p:par>
                                <p:cTn id="130" presetID="22" presetClass="entr" presetSubtype="1" fill="hold" grpId="0" nodeType="after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wipe(up)">
                                      <p:cBhvr>
                                        <p:cTn id="132" dur="500"/>
                                        <p:tgtEl>
                                          <p:spTgt spid="42"/>
                                        </p:tgtEl>
                                      </p:cBhvr>
                                    </p:animEffect>
                                  </p:childTnLst>
                                </p:cTn>
                              </p:par>
                            </p:childTnLst>
                          </p:cTn>
                        </p:par>
                        <p:par>
                          <p:cTn id="133" fill="hold">
                            <p:stCondLst>
                              <p:cond delay="7500"/>
                            </p:stCondLst>
                            <p:childTnLst>
                              <p:par>
                                <p:cTn id="134" presetID="22" presetClass="entr" presetSubtype="1" fill="hold" grpId="0" nodeType="after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wipe(up)">
                                      <p:cBhvr>
                                        <p:cTn id="136" dur="500"/>
                                        <p:tgtEl>
                                          <p:spTgt spid="43"/>
                                        </p:tgtEl>
                                      </p:cBhvr>
                                    </p:animEffect>
                                  </p:childTnLst>
                                </p:cTn>
                              </p:par>
                            </p:childTnLst>
                          </p:cTn>
                        </p:par>
                        <p:par>
                          <p:cTn id="137" fill="hold">
                            <p:stCondLst>
                              <p:cond delay="8000"/>
                            </p:stCondLst>
                            <p:childTnLst>
                              <p:par>
                                <p:cTn id="138" presetID="22" presetClass="entr" presetSubtype="1" fill="hold" grpId="0" nodeType="after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wipe(up)">
                                      <p:cBhvr>
                                        <p:cTn id="1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a:t>
            </a:r>
            <a:r>
              <a:rPr lang="en-US" dirty="0" smtClean="0"/>
              <a:t>VIII </a:t>
            </a:r>
            <a:r>
              <a:rPr lang="ru-RU" dirty="0" smtClean="0"/>
              <a:t>–</a:t>
            </a:r>
            <a:r>
              <a:rPr lang="en-US" dirty="0" smtClean="0"/>
              <a:t> </a:t>
            </a:r>
            <a:r>
              <a:rPr lang="ru-RU" dirty="0" smtClean="0"/>
              <a:t>неоднозначности</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68</a:t>
            </a:fld>
            <a:endParaRPr lang="ru-RU"/>
          </a:p>
        </p:txBody>
      </p:sp>
      <p:pic>
        <p:nvPicPr>
          <p:cNvPr id="4" name="Picture 2"/>
          <p:cNvPicPr>
            <a:picLocks noChangeAspect="1" noChangeArrowheads="1"/>
          </p:cNvPicPr>
          <p:nvPr/>
        </p:nvPicPr>
        <p:blipFill>
          <a:blip r:embed="rId2" cstate="print"/>
          <a:srcRect/>
          <a:stretch>
            <a:fillRect/>
          </a:stretch>
        </p:blipFill>
        <p:spPr bwMode="auto">
          <a:xfrm>
            <a:off x="411163" y="1285875"/>
            <a:ext cx="5575300" cy="25781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69913" y="3795713"/>
            <a:ext cx="2851150" cy="280987"/>
          </a:xfrm>
          <a:prstGeom prst="rect">
            <a:avLst/>
          </a:prstGeom>
          <a:noFill/>
          <a:ln w="9525">
            <a:noFill/>
            <a:miter lim="800000"/>
            <a:headEnd/>
            <a:tailEnd/>
          </a:ln>
        </p:spPr>
      </p:pic>
      <p:sp>
        <p:nvSpPr>
          <p:cNvPr id="6" name="Rounded Rectangular Callout 6"/>
          <p:cNvSpPr>
            <a:spLocks noChangeArrowheads="1"/>
          </p:cNvSpPr>
          <p:nvPr/>
        </p:nvSpPr>
        <p:spPr bwMode="auto">
          <a:xfrm>
            <a:off x="642938" y="1785938"/>
            <a:ext cx="5286375" cy="357187"/>
          </a:xfrm>
          <a:prstGeom prst="wedgeRectCallout">
            <a:avLst>
              <a:gd name="adj1" fmla="val 13616"/>
              <a:gd name="adj2" fmla="val 224009"/>
            </a:avLst>
          </a:prstGeom>
          <a:noFill/>
          <a:ln w="25400" algn="ctr">
            <a:solidFill>
              <a:srgbClr val="953735"/>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
        <p:nvSpPr>
          <p:cNvPr id="7" name="Rounded Rectangular Callout 7"/>
          <p:cNvSpPr>
            <a:spLocks noChangeArrowheads="1"/>
          </p:cNvSpPr>
          <p:nvPr/>
        </p:nvSpPr>
        <p:spPr bwMode="auto">
          <a:xfrm>
            <a:off x="1643063" y="3821113"/>
            <a:ext cx="1500187" cy="250825"/>
          </a:xfrm>
          <a:prstGeom prst="wedgeRectCallout">
            <a:avLst>
              <a:gd name="adj1" fmla="val 97380"/>
              <a:gd name="adj2" fmla="val -387153"/>
            </a:avLst>
          </a:prstGeom>
          <a:noFill/>
          <a:ln w="25400" algn="ctr">
            <a:solidFill>
              <a:srgbClr val="953735"/>
            </a:solidFill>
            <a:miter lim="800000"/>
            <a:headEnd/>
            <a:tailEnd/>
          </a:ln>
        </p:spPr>
        <p:txBody>
          <a:bodyPr anchor="ctr"/>
          <a:lstStyle/>
          <a:p>
            <a:pPr algn="ctr" fontAlgn="auto">
              <a:spcBef>
                <a:spcPts val="0"/>
              </a:spcBef>
              <a:spcAft>
                <a:spcPts val="0"/>
              </a:spcAft>
              <a:defRPr/>
            </a:pPr>
            <a:endParaRPr lang="ru-RU">
              <a:solidFill>
                <a:schemeClr val="lt1"/>
              </a:solidFill>
              <a:latin typeface="+mn-lt"/>
            </a:endParaRPr>
          </a:p>
        </p:txBody>
      </p:sp>
      <p:sp>
        <p:nvSpPr>
          <p:cNvPr id="8" name="Content Placeholder 2"/>
          <p:cNvSpPr txBox="1">
            <a:spLocks/>
          </p:cNvSpPr>
          <p:nvPr/>
        </p:nvSpPr>
        <p:spPr>
          <a:xfrm>
            <a:off x="3786188" y="2714625"/>
            <a:ext cx="5214937" cy="642938"/>
          </a:xfrm>
          <a:prstGeom prst="rect">
            <a:avLst/>
          </a:prstGeom>
        </p:spPr>
        <p:txBody>
          <a:bodyPr>
            <a:normAutofit fontScale="55000" lnSpcReduction="20000"/>
          </a:bodyPr>
          <a:lstStyle/>
          <a:p>
            <a:pPr marL="342900" indent="-342900" fontAlgn="auto">
              <a:spcBef>
                <a:spcPct val="20000"/>
              </a:spcBef>
              <a:spcAft>
                <a:spcPts val="0"/>
              </a:spcAft>
              <a:defRPr/>
            </a:pPr>
            <a:r>
              <a:rPr lang="ru-RU" sz="3200" dirty="0">
                <a:latin typeface="+mn-lt"/>
              </a:rPr>
              <a:t>Что имеется в виду под «</a:t>
            </a:r>
            <a:r>
              <a:rPr lang="en-US" sz="3200" dirty="0">
                <a:latin typeface="+mn-lt"/>
              </a:rPr>
              <a:t>the node being inserted</a:t>
            </a:r>
            <a:r>
              <a:rPr lang="ru-RU" sz="3200" dirty="0">
                <a:latin typeface="+mn-lt"/>
              </a:rPr>
              <a:t>»?</a:t>
            </a:r>
          </a:p>
          <a:p>
            <a:pPr marL="342900" indent="-342900" fontAlgn="auto">
              <a:spcBef>
                <a:spcPct val="20000"/>
              </a:spcBef>
              <a:spcAft>
                <a:spcPts val="0"/>
              </a:spcAft>
              <a:defRPr/>
            </a:pPr>
            <a:r>
              <a:rPr lang="en-US" sz="3200" dirty="0" err="1">
                <a:latin typeface="+mn-lt"/>
              </a:rPr>
              <a:t>DocumentFragment</a:t>
            </a:r>
            <a:r>
              <a:rPr lang="en-US" sz="3200" dirty="0">
                <a:latin typeface="+mn-lt"/>
              </a:rPr>
              <a:t> </a:t>
            </a:r>
            <a:r>
              <a:rPr lang="ru-RU" sz="3200" dirty="0">
                <a:latin typeface="+mn-lt"/>
              </a:rPr>
              <a:t>или его элемент?</a:t>
            </a:r>
            <a:endParaRPr lang="en-US" sz="3200" dirty="0">
              <a:latin typeface="+mn-lt"/>
            </a:endParaRPr>
          </a:p>
          <a:p>
            <a:pPr marL="342900" indent="-342900" fontAlgn="auto">
              <a:spcBef>
                <a:spcPct val="20000"/>
              </a:spcBef>
              <a:spcAft>
                <a:spcPts val="0"/>
              </a:spcAft>
              <a:buFont typeface="Arial" pitchFamily="34" charset="0"/>
              <a:buChar char="•"/>
              <a:defRPr/>
            </a:pPr>
            <a:endParaRPr lang="ru-RU" sz="3200" dirty="0">
              <a:latin typeface="+mn-lt"/>
            </a:endParaRPr>
          </a:p>
        </p:txBody>
      </p:sp>
      <p:sp>
        <p:nvSpPr>
          <p:cNvPr id="9" name="Content Placeholder 2"/>
          <p:cNvSpPr txBox="1">
            <a:spLocks/>
          </p:cNvSpPr>
          <p:nvPr/>
        </p:nvSpPr>
        <p:spPr>
          <a:xfrm>
            <a:off x="457200" y="4214813"/>
            <a:ext cx="8258175" cy="2357437"/>
          </a:xfrm>
          <a:prstGeom prst="rect">
            <a:avLst/>
          </a:prstGeom>
        </p:spPr>
        <p:txBody>
          <a:bodyPr>
            <a:normAutofit lnSpcReduction="10000"/>
          </a:bodyPr>
          <a:lstStyle/>
          <a:p>
            <a:pPr marL="342900" marR="0" lvl="0" indent="-342900" algn="l" defTabSz="914400" rtl="0" eaLnBrk="1" fontAlgn="auto" latinLnBrk="0" hangingPunct="1">
              <a:lnSpc>
                <a:spcPct val="80000"/>
              </a:lnSpc>
              <a:spcBef>
                <a:spcPct val="20000"/>
              </a:spcBef>
              <a:spcAft>
                <a:spcPts val="0"/>
              </a:spcAft>
              <a:buClr>
                <a:schemeClr val="bg2">
                  <a:lumMod val="25000"/>
                </a:schemeClr>
              </a:buClr>
              <a:buSzPct val="70000"/>
              <a:buFont typeface="Wingdings" pitchFamily="2" charset="2"/>
              <a:buChar char="q"/>
              <a:tabLst/>
              <a:defRPr/>
            </a:pPr>
            <a:r>
              <a:rPr kumimoji="0" lang="ru-RU" sz="2000" b="0" i="0" u="none" strike="noStrike" kern="1200" cap="none" spc="0" normalizeH="0" baseline="0" noProof="0" smtClean="0">
                <a:ln>
                  <a:noFill/>
                </a:ln>
                <a:solidFill>
                  <a:schemeClr val="tx2"/>
                </a:solidFill>
                <a:effectLst/>
                <a:uLnTx/>
                <a:uFillTx/>
                <a:latin typeface="+mn-lt"/>
                <a:ea typeface="+mn-ea"/>
                <a:cs typeface="+mn-cs"/>
              </a:rPr>
              <a:t>Что будет при вставке </a:t>
            </a:r>
            <a:r>
              <a:rPr kumimoji="0" lang="en-US" sz="2000" b="0" i="0" u="none" strike="noStrike" kern="1200" cap="none" spc="0" normalizeH="0" baseline="0" noProof="0" smtClean="0">
                <a:ln>
                  <a:noFill/>
                </a:ln>
                <a:solidFill>
                  <a:schemeClr val="tx2"/>
                </a:solidFill>
                <a:effectLst/>
                <a:uLnTx/>
                <a:uFillTx/>
                <a:latin typeface="+mn-lt"/>
                <a:ea typeface="+mn-ea"/>
                <a:cs typeface="+mn-cs"/>
              </a:rPr>
              <a:t>null?</a:t>
            </a:r>
            <a:endParaRPr kumimoji="0" lang="ru-RU" sz="2000" b="0"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bg2">
                  <a:lumMod val="25000"/>
                </a:schemeClr>
              </a:buClr>
              <a:buSzPct val="70000"/>
              <a:buFont typeface="Wingdings" pitchFamily="2" charset="2"/>
              <a:buChar char="q"/>
              <a:tabLst/>
              <a:defRPr/>
            </a:pPr>
            <a:r>
              <a:rPr kumimoji="0" lang="ru-RU" sz="2000" b="0" i="0" u="none" strike="noStrike" kern="1200" cap="none" spc="0" normalizeH="0" baseline="0" noProof="0" smtClean="0">
                <a:ln>
                  <a:noFill/>
                </a:ln>
                <a:solidFill>
                  <a:schemeClr val="tx2"/>
                </a:solidFill>
                <a:effectLst/>
                <a:uLnTx/>
                <a:uFillTx/>
                <a:latin typeface="+mn-lt"/>
                <a:ea typeface="+mn-ea"/>
                <a:cs typeface="+mn-cs"/>
              </a:rPr>
              <a:t>При вставке </a:t>
            </a:r>
            <a:r>
              <a:rPr kumimoji="0" lang="en-US" sz="2000" b="0" i="0" u="none" strike="noStrike" kern="1200" cap="none" spc="0" normalizeH="0" baseline="0" noProof="0" smtClean="0">
                <a:ln>
                  <a:noFill/>
                </a:ln>
                <a:solidFill>
                  <a:schemeClr val="tx2"/>
                </a:solidFill>
                <a:effectLst/>
                <a:uLnTx/>
                <a:uFillTx/>
                <a:latin typeface="+mn-lt"/>
                <a:ea typeface="+mn-ea"/>
                <a:cs typeface="+mn-cs"/>
              </a:rPr>
              <a:t>DocumentFragment</a:t>
            </a:r>
          </a:p>
          <a:p>
            <a:pPr marL="742950" marR="0" lvl="1" indent="-285750" algn="l" defTabSz="914400" rtl="0" eaLnBrk="1" fontAlgn="auto" latinLnBrk="0" hangingPunct="1">
              <a:lnSpc>
                <a:spcPct val="80000"/>
              </a:lnSpc>
              <a:spcBef>
                <a:spcPct val="20000"/>
              </a:spcBef>
              <a:spcAft>
                <a:spcPts val="0"/>
              </a:spcAft>
              <a:buClr>
                <a:schemeClr val="bg2">
                  <a:lumMod val="25000"/>
                </a:schemeClr>
              </a:buClr>
              <a:buSzPct val="70000"/>
              <a:buFont typeface="Wingdings" pitchFamily="2" charset="2"/>
              <a:buChar char="§"/>
              <a:tabLst/>
              <a:defRPr/>
            </a:pPr>
            <a:r>
              <a:rPr kumimoji="0" lang="ru-RU" sz="1800" b="0" i="0" u="none" strike="noStrike" kern="1200" cap="none" spc="0" normalizeH="0" baseline="0" noProof="0" smtClean="0">
                <a:ln>
                  <a:noFill/>
                </a:ln>
                <a:solidFill>
                  <a:schemeClr val="tx2"/>
                </a:solidFill>
                <a:effectLst/>
                <a:uLnTx/>
                <a:uFillTx/>
                <a:latin typeface="+mn-lt"/>
                <a:ea typeface="+mn-ea"/>
                <a:cs typeface="+mn-cs"/>
              </a:rPr>
              <a:t>Что будет результатом?</a:t>
            </a:r>
          </a:p>
          <a:p>
            <a:pPr marL="742950" marR="0" lvl="1" indent="-285750" algn="l" defTabSz="914400" rtl="0" eaLnBrk="1" fontAlgn="auto" latinLnBrk="0" hangingPunct="1">
              <a:lnSpc>
                <a:spcPct val="80000"/>
              </a:lnSpc>
              <a:spcBef>
                <a:spcPct val="20000"/>
              </a:spcBef>
              <a:spcAft>
                <a:spcPts val="0"/>
              </a:spcAft>
              <a:buClr>
                <a:schemeClr val="bg2">
                  <a:lumMod val="25000"/>
                </a:schemeClr>
              </a:buClr>
              <a:buSzPct val="70000"/>
              <a:buFont typeface="Wingdings" pitchFamily="2" charset="2"/>
              <a:buChar char="§"/>
              <a:tabLst/>
              <a:defRPr/>
            </a:pPr>
            <a:r>
              <a:rPr kumimoji="0" lang="ru-RU" sz="1800" b="0" i="0" u="none" strike="noStrike" kern="1200" cap="none" spc="0" normalizeH="0" baseline="0" noProof="0" smtClean="0">
                <a:ln>
                  <a:noFill/>
                </a:ln>
                <a:solidFill>
                  <a:schemeClr val="tx2"/>
                </a:solidFill>
                <a:effectLst/>
                <a:uLnTx/>
                <a:uFillTx/>
                <a:latin typeface="+mn-lt"/>
                <a:ea typeface="+mn-ea"/>
                <a:cs typeface="+mn-cs"/>
              </a:rPr>
              <a:t>Как изменится список «детей» при некорректном «ребенке» в конце?</a:t>
            </a:r>
          </a:p>
          <a:p>
            <a:pPr marL="742950" marR="0" lvl="1" indent="-285750" algn="l" defTabSz="914400" rtl="0" eaLnBrk="1" fontAlgn="auto" latinLnBrk="0" hangingPunct="1">
              <a:lnSpc>
                <a:spcPct val="80000"/>
              </a:lnSpc>
              <a:spcBef>
                <a:spcPct val="20000"/>
              </a:spcBef>
              <a:spcAft>
                <a:spcPts val="0"/>
              </a:spcAft>
              <a:buClr>
                <a:schemeClr val="bg2">
                  <a:lumMod val="25000"/>
                </a:schemeClr>
              </a:buClr>
              <a:buSzPct val="70000"/>
              <a:buFont typeface="Wingdings" pitchFamily="2" charset="2"/>
              <a:buChar char="§"/>
              <a:tabLst/>
              <a:defRPr/>
            </a:pPr>
            <a:r>
              <a:rPr kumimoji="0" lang="ru-RU" sz="1800" b="0" i="0" u="none" strike="noStrike" kern="1200" cap="none" spc="0" normalizeH="0" baseline="0" noProof="0" smtClean="0">
                <a:ln>
                  <a:noFill/>
                </a:ln>
                <a:solidFill>
                  <a:schemeClr val="tx2"/>
                </a:solidFill>
                <a:effectLst/>
                <a:uLnTx/>
                <a:uFillTx/>
                <a:latin typeface="+mn-lt"/>
                <a:ea typeface="+mn-ea"/>
                <a:cs typeface="+mn-cs"/>
              </a:rPr>
              <a:t>Можно</a:t>
            </a:r>
            <a:r>
              <a:rPr kumimoji="0" lang="ru-RU" sz="1800" b="0" i="0" u="none" strike="noStrike" kern="1200" cap="none" spc="0" normalizeH="0" baseline="0" noProof="0" smtClean="0">
                <a:ln>
                  <a:noFill/>
                </a:ln>
                <a:solidFill>
                  <a:schemeClr val="tx2"/>
                </a:solidFill>
                <a:effectLst/>
                <a:uLnTx/>
                <a:uFillTx/>
                <a:latin typeface="Arial" charset="0"/>
                <a:ea typeface="+mn-ea"/>
                <a:cs typeface="+mn-cs"/>
              </a:rPr>
              <a:t> </a:t>
            </a:r>
            <a:r>
              <a:rPr kumimoji="0" lang="ru-RU" sz="1800" b="0" i="0" u="none" strike="noStrike" kern="1200" cap="none" spc="0" normalizeH="0" baseline="0" noProof="0" smtClean="0">
                <a:ln>
                  <a:noFill/>
                </a:ln>
                <a:solidFill>
                  <a:schemeClr val="tx2"/>
                </a:solidFill>
                <a:effectLst/>
                <a:uLnTx/>
                <a:uFillTx/>
                <a:latin typeface="+mn-lt"/>
                <a:ea typeface="+mn-ea"/>
                <a:cs typeface="+mn-cs"/>
              </a:rPr>
              <a:t>ли добавить пустой </a:t>
            </a:r>
            <a:r>
              <a:rPr kumimoji="0" lang="en-US" sz="1800" b="0" i="0" u="none" strike="noStrike" kern="1200" cap="none" spc="0" normalizeH="0" baseline="0" noProof="0" smtClean="0">
                <a:ln>
                  <a:noFill/>
                </a:ln>
                <a:solidFill>
                  <a:schemeClr val="tx2"/>
                </a:solidFill>
                <a:effectLst/>
                <a:uLnTx/>
                <a:uFillTx/>
                <a:latin typeface="+mn-lt"/>
                <a:ea typeface="+mn-ea"/>
                <a:cs typeface="+mn-cs"/>
              </a:rPr>
              <a:t>DocumentFragment</a:t>
            </a:r>
            <a:r>
              <a:rPr kumimoji="0" lang="ru-RU" sz="1800" b="0" i="0" u="none" strike="noStrike" kern="1200" cap="none" spc="0" normalizeH="0" baseline="0" noProof="0" smtClean="0">
                <a:ln>
                  <a:noFill/>
                </a:ln>
                <a:solidFill>
                  <a:schemeClr val="tx2"/>
                </a:solidFill>
                <a:effectLst/>
                <a:uLnTx/>
                <a:uFillTx/>
                <a:latin typeface="+mn-lt"/>
                <a:ea typeface="+mn-ea"/>
                <a:cs typeface="+mn-cs"/>
              </a:rPr>
              <a:t>, если добавлять «детей» нельзя?</a:t>
            </a:r>
          </a:p>
          <a:p>
            <a:pPr marL="342900" marR="0" lvl="0" indent="-342900" algn="l" defTabSz="914400" rtl="0" eaLnBrk="1" fontAlgn="auto" latinLnBrk="0" hangingPunct="1">
              <a:lnSpc>
                <a:spcPct val="80000"/>
              </a:lnSpc>
              <a:spcBef>
                <a:spcPct val="20000"/>
              </a:spcBef>
              <a:spcAft>
                <a:spcPts val="0"/>
              </a:spcAft>
              <a:buClr>
                <a:schemeClr val="bg2">
                  <a:lumMod val="25000"/>
                </a:schemeClr>
              </a:buClr>
              <a:buSzPct val="70000"/>
              <a:buFont typeface="Wingdings" pitchFamily="2" charset="2"/>
              <a:buChar char="q"/>
              <a:tabLst/>
              <a:defRPr/>
            </a:pPr>
            <a:r>
              <a:rPr kumimoji="0" lang="ru-RU" sz="2000" b="0" i="0" u="none" strike="noStrike" kern="1200" cap="none" spc="0" normalizeH="0" baseline="0" noProof="0" smtClean="0">
                <a:ln>
                  <a:noFill/>
                </a:ln>
                <a:solidFill>
                  <a:schemeClr val="tx2"/>
                </a:solidFill>
                <a:effectLst/>
                <a:uLnTx/>
                <a:uFillTx/>
                <a:latin typeface="+mn-lt"/>
                <a:ea typeface="+mn-ea"/>
                <a:cs typeface="+mn-cs"/>
              </a:rPr>
              <a:t>Как определить, поддерживается ли вставка </a:t>
            </a:r>
            <a:r>
              <a:rPr kumimoji="0" lang="en-US" sz="2000" b="0" i="0" u="none" strike="noStrike" kern="1200" cap="none" spc="0" normalizeH="0" baseline="0" noProof="0" smtClean="0">
                <a:ln>
                  <a:noFill/>
                </a:ln>
                <a:solidFill>
                  <a:schemeClr val="tx2"/>
                </a:solidFill>
                <a:effectLst/>
                <a:uLnTx/>
                <a:uFillTx/>
                <a:latin typeface="+mn-lt"/>
                <a:ea typeface="+mn-ea"/>
                <a:cs typeface="+mn-cs"/>
              </a:rPr>
              <a:t>DocumentType </a:t>
            </a:r>
            <a:r>
              <a:rPr kumimoji="0" lang="ru-RU" sz="2000" b="0" i="0" u="none" strike="noStrike" kern="1200" cap="none" spc="0" normalizeH="0" baseline="0" noProof="0" smtClean="0">
                <a:ln>
                  <a:noFill/>
                </a:ln>
                <a:solidFill>
                  <a:schemeClr val="tx2"/>
                </a:solidFill>
                <a:effectLst/>
                <a:uLnTx/>
                <a:uFillTx/>
                <a:latin typeface="+mn-lt"/>
                <a:ea typeface="+mn-ea"/>
                <a:cs typeface="+mn-cs"/>
              </a:rPr>
              <a:t>и </a:t>
            </a:r>
            <a:r>
              <a:rPr kumimoji="0" lang="en-US" sz="2000" b="0" i="0" u="none" strike="noStrike" kern="1200" cap="none" spc="0" normalizeH="0" baseline="0" noProof="0" smtClean="0">
                <a:ln>
                  <a:noFill/>
                </a:ln>
                <a:solidFill>
                  <a:schemeClr val="tx2"/>
                </a:solidFill>
                <a:effectLst/>
                <a:uLnTx/>
                <a:uFillTx/>
                <a:latin typeface="+mn-lt"/>
                <a:ea typeface="+mn-ea"/>
                <a:cs typeface="+mn-cs"/>
              </a:rPr>
              <a:t>Element?</a:t>
            </a:r>
          </a:p>
          <a:p>
            <a:pPr marL="342900" marR="0" lvl="0" indent="-342900" algn="l" defTabSz="914400" rtl="0" eaLnBrk="1" fontAlgn="auto" latinLnBrk="0" hangingPunct="1">
              <a:lnSpc>
                <a:spcPct val="80000"/>
              </a:lnSpc>
              <a:spcBef>
                <a:spcPct val="20000"/>
              </a:spcBef>
              <a:spcAft>
                <a:spcPts val="0"/>
              </a:spcAft>
              <a:buClr>
                <a:schemeClr val="bg2">
                  <a:lumMod val="25000"/>
                </a:schemeClr>
              </a:buClr>
              <a:buSzPct val="70000"/>
              <a:buFont typeface="Wingdings" pitchFamily="2" charset="2"/>
              <a:buChar char="q"/>
              <a:tabLst/>
              <a:defRPr/>
            </a:pPr>
            <a:r>
              <a:rPr kumimoji="0" lang="ru-RU" sz="2000" b="0" i="0" u="none" strike="noStrike" kern="1200" cap="none" spc="0" normalizeH="0" baseline="0" noProof="0" smtClean="0">
                <a:ln>
                  <a:noFill/>
                </a:ln>
                <a:solidFill>
                  <a:schemeClr val="tx2"/>
                </a:solidFill>
                <a:effectLst/>
                <a:uLnTx/>
                <a:uFillTx/>
                <a:latin typeface="+mn-lt"/>
                <a:ea typeface="+mn-ea"/>
                <a:cs typeface="+mn-cs"/>
              </a:rPr>
              <a:t>Почему нет ограничений на порядок «детей» в </a:t>
            </a:r>
            <a:r>
              <a:rPr kumimoji="0" lang="en-US" sz="2000" b="0" i="0" u="none" strike="noStrike" kern="1200" cap="none" spc="0" normalizeH="0" baseline="0" noProof="0" smtClean="0">
                <a:ln>
                  <a:noFill/>
                </a:ln>
                <a:solidFill>
                  <a:schemeClr val="tx2"/>
                </a:solidFill>
                <a:effectLst/>
                <a:uLnTx/>
                <a:uFillTx/>
                <a:latin typeface="+mn-lt"/>
                <a:ea typeface="+mn-ea"/>
                <a:cs typeface="+mn-cs"/>
              </a:rPr>
              <a:t>Document?</a:t>
            </a:r>
            <a:endParaRPr kumimoji="0" lang="ru-RU" sz="2000" b="0" i="0" u="none" strike="noStrike" kern="1200" cap="none" spc="0" normalizeH="0" baseline="0" noProof="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slide(fromBottom)">
                                      <p:cBhvr>
                                        <p:cTn id="19" dur="500"/>
                                        <p:tgtEl>
                                          <p:spTgt spid="9">
                                            <p:txEl>
                                              <p:pRg st="0" end="0"/>
                                            </p:txEl>
                                          </p:spTgt>
                                        </p:tgtEl>
                                      </p:cBhvr>
                                    </p:animEffect>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slide(fromBottom)">
                                      <p:cBhvr>
                                        <p:cTn id="23" dur="500"/>
                                        <p:tgtEl>
                                          <p:spTgt spid="9">
                                            <p:txEl>
                                              <p:pRg st="1" end="1"/>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slide(fromBottom)">
                                      <p:cBhvr>
                                        <p:cTn id="26" dur="500"/>
                                        <p:tgtEl>
                                          <p:spTgt spid="9">
                                            <p:txEl>
                                              <p:pRg st="2" end="2"/>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slide(fromBottom)">
                                      <p:cBhvr>
                                        <p:cTn id="29" dur="500"/>
                                        <p:tgtEl>
                                          <p:spTgt spid="9">
                                            <p:txEl>
                                              <p:pRg st="3" end="3"/>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slide(fromBottom)">
                                      <p:cBhvr>
                                        <p:cTn id="32" dur="500"/>
                                        <p:tgtEl>
                                          <p:spTgt spid="9">
                                            <p:txEl>
                                              <p:pRg st="4" end="4"/>
                                            </p:txEl>
                                          </p:spTgt>
                                        </p:tgtEl>
                                      </p:cBhvr>
                                    </p:animEffect>
                                  </p:childTnLst>
                                </p:cTn>
                              </p:par>
                            </p:childTnLst>
                          </p:cTn>
                        </p:par>
                        <p:par>
                          <p:cTn id="33" fill="hold">
                            <p:stCondLst>
                              <p:cond delay="1000"/>
                            </p:stCondLst>
                            <p:childTnLst>
                              <p:par>
                                <p:cTn id="34" presetID="12" presetClass="entr" presetSubtype="4" fill="hold" grpId="0" nodeType="after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slide(fromBottom)">
                                      <p:cBhvr>
                                        <p:cTn id="36" dur="500"/>
                                        <p:tgtEl>
                                          <p:spTgt spid="9">
                                            <p:txEl>
                                              <p:pRg st="5" end="5"/>
                                            </p:txEl>
                                          </p:spTgt>
                                        </p:tgtEl>
                                      </p:cBhvr>
                                    </p:animEffect>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slide(fromBottom)">
                                      <p:cBhvr>
                                        <p:cTn id="4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F5D732-9FB6-49A6-B414-EBBF6B685AA6}" type="slidenum">
              <a:rPr lang="ru-RU" smtClean="0"/>
              <a:pPr/>
              <a:t>69</a:t>
            </a:fld>
            <a:endParaRPr lang="ru-RU"/>
          </a:p>
        </p:txBody>
      </p:sp>
      <p:sp>
        <p:nvSpPr>
          <p:cNvPr id="2" name="Title 1"/>
          <p:cNvSpPr>
            <a:spLocks noGrp="1"/>
          </p:cNvSpPr>
          <p:nvPr>
            <p:ph type="title"/>
          </p:nvPr>
        </p:nvSpPr>
        <p:spPr/>
        <p:txBody>
          <a:bodyPr/>
          <a:lstStyle/>
          <a:p>
            <a:r>
              <a:rPr lang="ru-RU" dirty="0" smtClean="0"/>
              <a:t>Пример </a:t>
            </a:r>
            <a:r>
              <a:rPr lang="en-US" dirty="0" smtClean="0"/>
              <a:t>VIII </a:t>
            </a:r>
            <a:r>
              <a:rPr lang="ru-RU" dirty="0" smtClean="0"/>
              <a:t>– Поддержка в браузерах</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857250" y="44474"/>
            <a:ext cx="7413625" cy="681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SB DB.gif"/>
          <p:cNvPicPr>
            <a:picLocks noChangeAspect="1"/>
          </p:cNvPicPr>
          <p:nvPr/>
        </p:nvPicPr>
        <p:blipFill>
          <a:blip r:embed="rId2" cstate="print"/>
          <a:srcRect/>
          <a:stretch>
            <a:fillRect/>
          </a:stretch>
        </p:blipFill>
        <p:spPr bwMode="auto">
          <a:xfrm>
            <a:off x="0" y="755650"/>
            <a:ext cx="9144000" cy="61023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4F5D732-9FB6-49A6-B414-EBBF6B685AA6}" type="slidenum">
              <a:rPr lang="ru-RU" smtClean="0"/>
              <a:pPr/>
              <a:t>7</a:t>
            </a:fld>
            <a:endParaRPr lang="ru-RU"/>
          </a:p>
        </p:txBody>
      </p:sp>
      <p:sp>
        <p:nvSpPr>
          <p:cNvPr id="2" name="Title 1"/>
          <p:cNvSpPr>
            <a:spLocks noGrp="1"/>
          </p:cNvSpPr>
          <p:nvPr>
            <p:ph type="title"/>
          </p:nvPr>
        </p:nvSpPr>
        <p:spPr/>
        <p:txBody>
          <a:bodyPr/>
          <a:lstStyle/>
          <a:p>
            <a:r>
              <a:rPr lang="ru-RU" dirty="0" smtClean="0"/>
              <a:t>Сложность данных</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Заключение </a:t>
            </a:r>
            <a:r>
              <a:rPr lang="en-US" dirty="0" smtClean="0"/>
              <a:t>I</a:t>
            </a:r>
            <a:endParaRPr lang="ru-RU" dirty="0"/>
          </a:p>
        </p:txBody>
      </p:sp>
      <p:sp>
        <p:nvSpPr>
          <p:cNvPr id="3" name="Slide Number Placeholder 2"/>
          <p:cNvSpPr>
            <a:spLocks noGrp="1"/>
          </p:cNvSpPr>
          <p:nvPr>
            <p:ph type="sldNum" sz="quarter" idx="12"/>
          </p:nvPr>
        </p:nvSpPr>
        <p:spPr/>
        <p:txBody>
          <a:bodyPr/>
          <a:lstStyle/>
          <a:p>
            <a:fld id="{74F5D732-9FB6-49A6-B414-EBBF6B685AA6}" type="slidenum">
              <a:rPr lang="ru-RU" smtClean="0"/>
              <a:pPr/>
              <a:t>70</a:t>
            </a:fld>
            <a:endParaRPr lang="ru-RU"/>
          </a:p>
        </p:txBody>
      </p:sp>
      <p:sp>
        <p:nvSpPr>
          <p:cNvPr id="4" name="Content Placeholder 2"/>
          <p:cNvSpPr txBox="1">
            <a:spLocks/>
          </p:cNvSpPr>
          <p:nvPr/>
        </p:nvSpPr>
        <p:spPr>
          <a:xfrm>
            <a:off x="357158" y="1600200"/>
            <a:ext cx="8572560" cy="4614882"/>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ts val="800"/>
              </a:spcBef>
              <a:spcAft>
                <a:spcPts val="0"/>
              </a:spcAft>
              <a:buClr>
                <a:schemeClr val="bg2">
                  <a:lumMod val="25000"/>
                </a:schemeClr>
              </a:buClr>
              <a:buSzPct val="70000"/>
              <a:buFont typeface="Wingdings" pitchFamily="2" charset="2"/>
              <a:buChar char="q"/>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«Классические» формальные методы слишком трудоемки для подавляющего большинства </a:t>
            </a:r>
            <a:r>
              <a:rPr lang="ru-RU" sz="3200" dirty="0" smtClean="0">
                <a:solidFill>
                  <a:schemeClr val="tx2"/>
                </a:solidFill>
              </a:rPr>
              <a:t>сложных </a:t>
            </a:r>
            <a:r>
              <a:rPr kumimoji="0" lang="ru-RU" sz="3200" b="0" i="0" u="none" strike="noStrike" kern="1200" cap="none" spc="0" normalizeH="0" baseline="0" noProof="0" dirty="0" smtClean="0">
                <a:ln>
                  <a:noFill/>
                </a:ln>
                <a:solidFill>
                  <a:schemeClr val="tx2"/>
                </a:solidFill>
                <a:effectLst/>
                <a:uLnTx/>
                <a:uFillTx/>
                <a:latin typeface="+mn-lt"/>
                <a:ea typeface="+mn-ea"/>
                <a:cs typeface="+mn-cs"/>
              </a:rPr>
              <a:t>задач</a:t>
            </a:r>
          </a:p>
          <a:p>
            <a:pPr marL="342900" marR="0" lvl="0" indent="-342900" algn="l" defTabSz="914400" rtl="0" eaLnBrk="1" fontAlgn="auto" latinLnBrk="0" hangingPunct="1">
              <a:lnSpc>
                <a:spcPct val="100000"/>
              </a:lnSpc>
              <a:spcBef>
                <a:spcPts val="800"/>
              </a:spcBef>
              <a:spcAft>
                <a:spcPts val="0"/>
              </a:spcAft>
              <a:buClr>
                <a:schemeClr val="bg2">
                  <a:lumMod val="25000"/>
                </a:schemeClr>
              </a:buClr>
              <a:buSzPct val="70000"/>
              <a:buFont typeface="Wingdings" pitchFamily="2" charset="2"/>
              <a:buChar char="q"/>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Формализация требований одна уже дает многие их бонусы</a:t>
            </a:r>
          </a:p>
          <a:p>
            <a:pPr marL="800100" lvl="1" indent="-342900">
              <a:spcBef>
                <a:spcPts val="800"/>
              </a:spcBef>
              <a:buClr>
                <a:schemeClr val="bg2">
                  <a:lumMod val="25000"/>
                </a:schemeClr>
              </a:buClr>
              <a:buSzPct val="70000"/>
              <a:buFont typeface="Wingdings" pitchFamily="2" charset="2"/>
              <a:buChar char="q"/>
              <a:defRPr/>
            </a:pPr>
            <a:r>
              <a:rPr lang="ru-RU" sz="3200" dirty="0" smtClean="0">
                <a:solidFill>
                  <a:schemeClr val="tx2"/>
                </a:solidFill>
              </a:rPr>
              <a:t>Позволяет проводить строгий анализ задачи</a:t>
            </a:r>
          </a:p>
          <a:p>
            <a:pPr marL="800100" lvl="1" indent="-342900">
              <a:spcBef>
                <a:spcPts val="800"/>
              </a:spcBef>
              <a:buClr>
                <a:schemeClr val="bg2">
                  <a:lumMod val="25000"/>
                </a:schemeClr>
              </a:buClr>
              <a:buSzPct val="70000"/>
              <a:buFont typeface="Wingdings" pitchFamily="2" charset="2"/>
              <a:buChar char="q"/>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Оставляет затраты приемлемыми</a:t>
            </a:r>
          </a:p>
          <a:p>
            <a:pPr marL="800100" lvl="1" indent="-342900">
              <a:spcBef>
                <a:spcPts val="800"/>
              </a:spcBef>
              <a:buClr>
                <a:schemeClr val="bg2">
                  <a:lumMod val="25000"/>
                </a:schemeClr>
              </a:buClr>
              <a:buSzPct val="70000"/>
              <a:buFont typeface="Wingdings" pitchFamily="2" charset="2"/>
              <a:buChar char="q"/>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При дополнении </a:t>
            </a:r>
            <a:r>
              <a:rPr lang="ru-RU" sz="3200" dirty="0" smtClean="0">
                <a:solidFill>
                  <a:schemeClr val="tx2"/>
                </a:solidFill>
              </a:rPr>
              <a:t>автоматизированными </a:t>
            </a:r>
            <a:r>
              <a:rPr kumimoji="0" lang="ru-RU" sz="3200" b="0" i="0" u="none" strike="noStrike" kern="1200" cap="none" spc="0" normalizeH="0" noProof="0" dirty="0" smtClean="0">
                <a:ln>
                  <a:noFill/>
                </a:ln>
                <a:solidFill>
                  <a:schemeClr val="tx2"/>
                </a:solidFill>
                <a:effectLst/>
                <a:uLnTx/>
                <a:uFillTx/>
                <a:latin typeface="+mn-lt"/>
                <a:ea typeface="+mn-ea"/>
                <a:cs typeface="+mn-cs"/>
              </a:rPr>
              <a:t>техниками верификации</a:t>
            </a:r>
            <a:r>
              <a:rPr kumimoji="0" lang="ru-RU" sz="3200" b="0" i="0" u="none" strike="noStrike" kern="1200" cap="none" spc="0" normalizeH="0" baseline="0" noProof="0" dirty="0" smtClean="0">
                <a:ln>
                  <a:noFill/>
                </a:ln>
                <a:solidFill>
                  <a:schemeClr val="tx2"/>
                </a:solidFill>
                <a:effectLst/>
                <a:uLnTx/>
                <a:uFillTx/>
                <a:latin typeface="+mn-lt"/>
                <a:ea typeface="+mn-ea"/>
                <a:cs typeface="+mn-cs"/>
              </a:rPr>
              <a:t> </a:t>
            </a:r>
            <a:r>
              <a:rPr lang="ru-RU" sz="3200" dirty="0" smtClean="0">
                <a:solidFill>
                  <a:schemeClr val="tx2"/>
                </a:solidFill>
              </a:rPr>
              <a:t>работает во многих практически значимых ситуациях</a:t>
            </a:r>
            <a:endParaRPr kumimoji="0" lang="ru-RU" sz="3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Bottom)">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r>
              <a:rPr lang="en-US" dirty="0" smtClean="0"/>
              <a:t> II</a:t>
            </a:r>
            <a:endParaRPr lang="ru-RU" dirty="0"/>
          </a:p>
        </p:txBody>
      </p:sp>
      <p:sp>
        <p:nvSpPr>
          <p:cNvPr id="4" name="Содержимое 3"/>
          <p:cNvSpPr>
            <a:spLocks noGrp="1"/>
          </p:cNvSpPr>
          <p:nvPr>
            <p:ph idx="1"/>
          </p:nvPr>
        </p:nvSpPr>
        <p:spPr/>
        <p:txBody>
          <a:bodyPr/>
          <a:lstStyle/>
          <a:p>
            <a:pPr lvl="0">
              <a:spcBef>
                <a:spcPts val="800"/>
              </a:spcBef>
              <a:defRPr/>
            </a:pPr>
            <a:r>
              <a:rPr lang="ru-RU" dirty="0" smtClean="0"/>
              <a:t>Формализация – не панацея</a:t>
            </a:r>
          </a:p>
          <a:p>
            <a:pPr lvl="1">
              <a:spcBef>
                <a:spcPts val="800"/>
              </a:spcBef>
              <a:defRPr/>
            </a:pPr>
            <a:r>
              <a:rPr lang="ru-RU" dirty="0" smtClean="0"/>
              <a:t>Не гарантирует адекватности модели, для этого нужны дополнительные усилия</a:t>
            </a:r>
          </a:p>
          <a:p>
            <a:pPr lvl="1">
              <a:spcBef>
                <a:spcPts val="800"/>
              </a:spcBef>
              <a:defRPr/>
            </a:pPr>
            <a:r>
              <a:rPr lang="ru-RU" dirty="0" smtClean="0"/>
              <a:t>В сложных случаях все-таки очень сложна</a:t>
            </a:r>
          </a:p>
          <a:p>
            <a:pPr lvl="0">
              <a:spcBef>
                <a:spcPts val="800"/>
              </a:spcBef>
              <a:defRPr/>
            </a:pPr>
            <a:r>
              <a:rPr lang="ru-RU" dirty="0" smtClean="0"/>
              <a:t>Нужны компонентные методы построения и анализа формальных моделей</a:t>
            </a:r>
          </a:p>
          <a:p>
            <a:pPr lvl="1">
              <a:spcBef>
                <a:spcPts val="800"/>
              </a:spcBef>
              <a:defRPr/>
            </a:pPr>
            <a:r>
              <a:rPr lang="ru-RU" dirty="0" smtClean="0"/>
              <a:t>Есть надежда, что они позволят эффективно работать со сверхсложными моделями</a:t>
            </a:r>
          </a:p>
        </p:txBody>
      </p:sp>
      <p:sp>
        <p:nvSpPr>
          <p:cNvPr id="3" name="Номер слайда 2"/>
          <p:cNvSpPr>
            <a:spLocks noGrp="1"/>
          </p:cNvSpPr>
          <p:nvPr>
            <p:ph type="sldNum" sz="quarter" idx="12"/>
          </p:nvPr>
        </p:nvSpPr>
        <p:spPr/>
        <p:txBody>
          <a:bodyPr/>
          <a:lstStyle/>
          <a:p>
            <a:fld id="{74F5D732-9FB6-49A6-B414-EBBF6B685AA6}" type="slidenum">
              <a:rPr lang="ru-RU" smtClean="0"/>
              <a:pPr/>
              <a:t>71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lide(fromBottom)">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slide(fromBottom)">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slide(fromBottom)">
                                      <p:cBhvr>
                                        <p:cTn id="21" dur="500"/>
                                        <p:tgtEl>
                                          <p:spTgt spid="4">
                                            <p:txEl>
                                              <p:pRg st="3" end="3"/>
                                            </p:txEl>
                                          </p:spTgt>
                                        </p:tgtEl>
                                      </p:cBhvr>
                                    </p:animEffect>
                                  </p:childTnLst>
                                </p:cTn>
                              </p:par>
                            </p:childTnLst>
                          </p:cTn>
                        </p:par>
                        <p:par>
                          <p:cTn id="22" fill="hold">
                            <p:stCondLst>
                              <p:cond delay="500"/>
                            </p:stCondLst>
                            <p:childTnLst>
                              <p:par>
                                <p:cTn id="23" presetID="12" presetClass="entr" presetSubtype="4"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slide(fromBottom)">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1752" y="2444876"/>
            <a:ext cx="8686800" cy="841248"/>
          </a:xfrm>
        </p:spPr>
        <p:txBody>
          <a:bodyPr/>
          <a:lstStyle/>
          <a:p>
            <a:pPr algn="ctr"/>
            <a:r>
              <a:rPr lang="ru-RU" dirty="0" smtClean="0"/>
              <a:t>Спасибо за внимание!</a:t>
            </a:r>
            <a:endParaRPr lang="ru-RU" dirty="0"/>
          </a:p>
        </p:txBody>
      </p:sp>
      <p:sp>
        <p:nvSpPr>
          <p:cNvPr id="4" name="Номер слайда 3"/>
          <p:cNvSpPr>
            <a:spLocks noGrp="1"/>
          </p:cNvSpPr>
          <p:nvPr>
            <p:ph type="sldNum" sz="quarter" idx="12"/>
          </p:nvPr>
        </p:nvSpPr>
        <p:spPr/>
        <p:txBody>
          <a:bodyPr/>
          <a:lstStyle/>
          <a:p>
            <a:fld id="{74F5D732-9FB6-49A6-B414-EBBF6B685AA6}" type="slidenum">
              <a:rPr lang="ru-RU" smtClean="0"/>
              <a:pPr/>
              <a:t>72</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796px-Tcp_state_diagram_fixed.svg.png"/>
          <p:cNvPicPr>
            <a:picLocks noChangeAspect="1"/>
          </p:cNvPicPr>
          <p:nvPr/>
        </p:nvPicPr>
        <p:blipFill>
          <a:blip r:embed="rId2" cstate="print"/>
          <a:stretch>
            <a:fillRect/>
          </a:stretch>
        </p:blipFill>
        <p:spPr>
          <a:xfrm>
            <a:off x="875814" y="1071546"/>
            <a:ext cx="7392372" cy="5572139"/>
          </a:xfrm>
          <a:prstGeom prst="rect">
            <a:avLst/>
          </a:prstGeom>
          <a:solidFill>
            <a:schemeClr val="bg1"/>
          </a:solidFill>
        </p:spPr>
      </p:pic>
      <p:pic>
        <p:nvPicPr>
          <p:cNvPr id="5" name="Picture 4" descr="TCP-ext.gif"/>
          <p:cNvPicPr>
            <a:picLocks noChangeAspect="1"/>
          </p:cNvPicPr>
          <p:nvPr/>
        </p:nvPicPr>
        <p:blipFill>
          <a:blip r:embed="rId3" cstate="print"/>
          <a:stretch>
            <a:fillRect/>
          </a:stretch>
        </p:blipFill>
        <p:spPr>
          <a:xfrm>
            <a:off x="0" y="743423"/>
            <a:ext cx="9144000" cy="5971725"/>
          </a:xfrm>
          <a:prstGeom prst="rect">
            <a:avLst/>
          </a:prstGeom>
        </p:spPr>
      </p:pic>
      <p:sp>
        <p:nvSpPr>
          <p:cNvPr id="4" name="Slide Number Placeholder 3"/>
          <p:cNvSpPr>
            <a:spLocks noGrp="1"/>
          </p:cNvSpPr>
          <p:nvPr>
            <p:ph type="sldNum" sz="quarter" idx="12"/>
          </p:nvPr>
        </p:nvSpPr>
        <p:spPr/>
        <p:txBody>
          <a:bodyPr/>
          <a:lstStyle/>
          <a:p>
            <a:fld id="{74F5D732-9FB6-49A6-B414-EBBF6B685AA6}" type="slidenum">
              <a:rPr lang="ru-RU" smtClean="0"/>
              <a:pPr/>
              <a:t>8</a:t>
            </a:fld>
            <a:endParaRPr lang="ru-RU"/>
          </a:p>
        </p:txBody>
      </p:sp>
      <p:sp>
        <p:nvSpPr>
          <p:cNvPr id="2" name="Title 1"/>
          <p:cNvSpPr>
            <a:spLocks noGrp="1"/>
          </p:cNvSpPr>
          <p:nvPr>
            <p:ph type="title"/>
          </p:nvPr>
        </p:nvSpPr>
        <p:spPr/>
        <p:txBody>
          <a:bodyPr/>
          <a:lstStyle/>
          <a:p>
            <a:r>
              <a:rPr lang="ru-RU" dirty="0" smtClean="0"/>
              <a:t>Сложность поведения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Сложность – много вариантов</a:t>
            </a:r>
            <a:endParaRPr lang="ru-RU" dirty="0"/>
          </a:p>
        </p:txBody>
      </p:sp>
      <p:sp>
        <p:nvSpPr>
          <p:cNvPr id="4" name="Slide Number Placeholder 3"/>
          <p:cNvSpPr>
            <a:spLocks noGrp="1"/>
          </p:cNvSpPr>
          <p:nvPr>
            <p:ph type="sldNum" sz="quarter" idx="12"/>
          </p:nvPr>
        </p:nvSpPr>
        <p:spPr/>
        <p:txBody>
          <a:bodyPr/>
          <a:lstStyle/>
          <a:p>
            <a:fld id="{74F5D732-9FB6-49A6-B414-EBBF6B685AA6}" type="slidenum">
              <a:rPr lang="ru-RU" smtClean="0"/>
              <a:pPr/>
              <a:t>9</a:t>
            </a:fld>
            <a:endParaRPr lang="ru-RU"/>
          </a:p>
        </p:txBody>
      </p:sp>
      <p:pic>
        <p:nvPicPr>
          <p:cNvPr id="5" name="Content Placeholder 6" descr="gldt1007.png"/>
          <p:cNvPicPr>
            <a:picLocks noGrp="1" noChangeAspect="1"/>
          </p:cNvPicPr>
          <p:nvPr>
            <p:ph idx="1"/>
          </p:nvPr>
        </p:nvPicPr>
        <p:blipFill>
          <a:blip r:embed="rId2" cstate="print"/>
          <a:stretch>
            <a:fillRect/>
          </a:stretch>
        </p:blipFill>
        <p:spPr>
          <a:xfrm rot="5400000">
            <a:off x="4524134" y="-3023958"/>
            <a:ext cx="5131245" cy="1417951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6 -4.07407E-6 L -0.55104 0.00162 " pathEditMode="relative" rAng="0" ptsTypes="AA">
                                      <p:cBhvr>
                                        <p:cTn id="6" dur="2000" fill="hold"/>
                                        <p:tgtEl>
                                          <p:spTgt spid="5"/>
                                        </p:tgtEl>
                                        <p:attrNameLst>
                                          <p:attrName>ppt_x</p:attrName>
                                          <p:attrName>ppt_y</p:attrName>
                                        </p:attrNameLst>
                                      </p:cBhvr>
                                      <p:rCtr x="-276"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BT 2010">
  <a:themeElements>
    <a:clrScheme name="Light Blue">
      <a:dk1>
        <a:sysClr val="windowText" lastClr="000000"/>
      </a:dk1>
      <a:lt1>
        <a:sysClr val="window" lastClr="FFFFFF"/>
      </a:lt1>
      <a:dk2>
        <a:srgbClr val="4E5B6F"/>
      </a:dk2>
      <a:lt2>
        <a:srgbClr val="D6ECFF"/>
      </a:lt2>
      <a:accent1>
        <a:srgbClr val="51D9FF"/>
      </a:accent1>
      <a:accent2>
        <a:srgbClr val="EA157A"/>
      </a:accent2>
      <a:accent3>
        <a:srgbClr val="FEB80A"/>
      </a:accent3>
      <a:accent4>
        <a:srgbClr val="00ADDC"/>
      </a:accent4>
      <a:accent5>
        <a:srgbClr val="738AC8"/>
      </a:accent5>
      <a:accent6>
        <a:srgbClr val="1AB39F"/>
      </a:accent6>
      <a:hlink>
        <a:srgbClr val="F3D43B"/>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perspectiveFront" fov="60000">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004080"/>
    </a:dk2>
    <a:lt2>
      <a:srgbClr val="004080"/>
    </a:lt2>
    <a:accent1>
      <a:srgbClr val="FFFFFF"/>
    </a:accent1>
    <a:accent2>
      <a:srgbClr val="004080"/>
    </a:accent2>
    <a:accent3>
      <a:srgbClr val="FFFFFF"/>
    </a:accent3>
    <a:accent4>
      <a:srgbClr val="DADADA"/>
    </a:accent4>
    <a:accent5>
      <a:srgbClr val="FFFFFF"/>
    </a:accent5>
    <a:accent6>
      <a:srgbClr val="003973"/>
    </a:accent6>
    <a:hlink>
      <a:srgbClr val="333333"/>
    </a:hlink>
    <a:folHlink>
      <a:srgbClr val="66FFFF"/>
    </a:folHlink>
  </a:clrScheme>
  <a:fontScheme name="busines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MBT 2010</Template>
  <TotalTime>7624</TotalTime>
  <Words>3318</Words>
  <Application>Microsoft Office PowerPoint</Application>
  <PresentationFormat>Экран (4:3)</PresentationFormat>
  <Paragraphs>1039</Paragraphs>
  <Slides>72</Slides>
  <Notes>0</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2</vt:i4>
      </vt:variant>
      <vt:variant>
        <vt:lpstr>Заголовки слайдов</vt:lpstr>
      </vt:variant>
      <vt:variant>
        <vt:i4>72</vt:i4>
      </vt:variant>
    </vt:vector>
  </HeadingPairs>
  <TitlesOfParts>
    <vt:vector size="86" baseType="lpstr">
      <vt:lpstr>Arial</vt:lpstr>
      <vt:lpstr>Franklin Gothic Medium</vt:lpstr>
      <vt:lpstr>Franklin Gothic Book</vt:lpstr>
      <vt:lpstr>Wingdings</vt:lpstr>
      <vt:lpstr>Courier New</vt:lpstr>
      <vt:lpstr>ESSTIXFourteen</vt:lpstr>
      <vt:lpstr>Euclid Extra</vt:lpstr>
      <vt:lpstr>Symbol</vt:lpstr>
      <vt:lpstr>Times New Roman</vt:lpstr>
      <vt:lpstr>Wingdings 2</vt:lpstr>
      <vt:lpstr>Calibri</vt:lpstr>
      <vt:lpstr>MBT 2010</vt:lpstr>
      <vt:lpstr>Лист Microsoft Office Excel 97-2003</vt:lpstr>
      <vt:lpstr>Worksheet</vt:lpstr>
      <vt:lpstr>Цели, методы и ограничения формализации требований к программам</vt:lpstr>
      <vt:lpstr>План</vt:lpstr>
      <vt:lpstr>Software crisis</vt:lpstr>
      <vt:lpstr>Сложность – большие размеры</vt:lpstr>
      <vt:lpstr>Сложность интерфейса</vt:lpstr>
      <vt:lpstr>Сложность – много компонентов</vt:lpstr>
      <vt:lpstr>Сложность данных</vt:lpstr>
      <vt:lpstr>Сложность поведения</vt:lpstr>
      <vt:lpstr>Сложность – много вариантов</vt:lpstr>
      <vt:lpstr>Сложность – множество технологий</vt:lpstr>
      <vt:lpstr>Статистика ошибок</vt:lpstr>
      <vt:lpstr>Риски, связанные с ошибками</vt:lpstr>
      <vt:lpstr>Что делать?</vt:lpstr>
      <vt:lpstr>Возможное решение</vt:lpstr>
      <vt:lpstr>истоки формальных методов</vt:lpstr>
      <vt:lpstr>«Классический» Процесс разработки</vt:lpstr>
      <vt:lpstr>Способы определения семантики</vt:lpstr>
      <vt:lpstr>Используемые формализмы</vt:lpstr>
      <vt:lpstr>Пример I – машинные целые числа</vt:lpstr>
      <vt:lpstr>Пример I – Формальная модель</vt:lpstr>
      <vt:lpstr>Пример II – механический пресс</vt:lpstr>
      <vt:lpstr>Пример II – Правила безопасности</vt:lpstr>
      <vt:lpstr>Пример II – Упрощение</vt:lpstr>
      <vt:lpstr>Пример II – Допустимые сценарии</vt:lpstr>
      <vt:lpstr>ПРИМЕР II - требования</vt:lpstr>
      <vt:lpstr>Пример II – Конечный Автомат</vt:lpstr>
      <vt:lpstr>Пример III – список</vt:lpstr>
      <vt:lpstr>Пример IV – поиск элемента в списке</vt:lpstr>
      <vt:lpstr>Пример IV – Спецификация</vt:lpstr>
      <vt:lpstr>Соответствие карри-ховарда</vt:lpstr>
      <vt:lpstr>Пример IV – Извлечение программы</vt:lpstr>
      <vt:lpstr>Ограничения формальных методов</vt:lpstr>
      <vt:lpstr>Плюсы формальности</vt:lpstr>
      <vt:lpstr>«Легкие» формальные методы</vt:lpstr>
      <vt:lpstr>Техники верификации</vt:lpstr>
      <vt:lpstr>ПРИМЕР V – Alternating bit protocol</vt:lpstr>
      <vt:lpstr>ПРИМЕР V – Отправитель</vt:lpstr>
      <vt:lpstr>ПРИМЕР V – Получатель</vt:lpstr>
      <vt:lpstr>ПРИМЕР V – автомат</vt:lpstr>
      <vt:lpstr>ПРИМЕР V – свойства и ограничения</vt:lpstr>
      <vt:lpstr>Область применимости</vt:lpstr>
      <vt:lpstr>Интерфейсные стандарты</vt:lpstr>
      <vt:lpstr>Интерфейсный стандарт – электросети</vt:lpstr>
      <vt:lpstr>Однозначность и совместимость</vt:lpstr>
      <vt:lpstr>ПРИМЕР VI – Числа с плавающей точкой</vt:lpstr>
      <vt:lpstr>Пример VI – представление чисел</vt:lpstr>
      <vt:lpstr>Пример VI – некоторые значения</vt:lpstr>
      <vt:lpstr>Пример VI – операции</vt:lpstr>
      <vt:lpstr>Пример VI – результаты вычислений</vt:lpstr>
      <vt:lpstr>Пример VI – требования к sin в POSIX</vt:lpstr>
      <vt:lpstr>Пример VI – POSIX versus IEEE 754</vt:lpstr>
      <vt:lpstr>Пример VI – другие Противоречия</vt:lpstr>
      <vt:lpstr>ПРИМЕР VI – корректное свойство</vt:lpstr>
      <vt:lpstr>Пример VI – тестирование библиотек</vt:lpstr>
      <vt:lpstr>Пример VI – Результаты тестов</vt:lpstr>
      <vt:lpstr>Пример VI – Одинаковые результаты</vt:lpstr>
      <vt:lpstr>Бонусы Формализации</vt:lpstr>
      <vt:lpstr>Обеспечение адекватности</vt:lpstr>
      <vt:lpstr>Пример VII – Strtod(), POSIX</vt:lpstr>
      <vt:lpstr>Пример VII – Разметка требований</vt:lpstr>
      <vt:lpstr>Пример VII – Разбор строки</vt:lpstr>
      <vt:lpstr>Пример VII – возвращаемые значения</vt:lpstr>
      <vt:lpstr>Пример VII – Спецификация strtod()</vt:lpstr>
      <vt:lpstr>Пример VII – аналог STRTOD() из QT</vt:lpstr>
      <vt:lpstr>ПРИМЕР VIII – DOM</vt:lpstr>
      <vt:lpstr>ПРИМЕР VIII – Основные части DOM</vt:lpstr>
      <vt:lpstr>Пример VIII – Разметка требований</vt:lpstr>
      <vt:lpstr>Пример VIII – неоднозначности</vt:lpstr>
      <vt:lpstr>Пример VIII – Поддержка в браузерах</vt:lpstr>
      <vt:lpstr>Заключение I</vt:lpstr>
      <vt:lpstr>Заключение II</vt:lpstr>
      <vt:lpstr>Спасибо за внимание!</vt:lpstr>
    </vt:vector>
  </TitlesOfParts>
  <Company>ISP RAS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Тестирование на основе моделей</dc:title>
  <dc:creator>Victor Kuliamin</dc:creator>
  <cp:lastModifiedBy>LENOVO USER</cp:lastModifiedBy>
  <cp:revision>591</cp:revision>
  <dcterms:created xsi:type="dcterms:W3CDTF">2010-09-14T11:59:44Z</dcterms:created>
  <dcterms:modified xsi:type="dcterms:W3CDTF">2010-09-28T05:48:04Z</dcterms:modified>
</cp:coreProperties>
</file>