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64" r:id="rId4"/>
    <p:sldId id="265" r:id="rId5"/>
    <p:sldId id="266" r:id="rId6"/>
    <p:sldId id="290" r:id="rId7"/>
    <p:sldId id="267" r:id="rId8"/>
    <p:sldId id="268" r:id="rId9"/>
    <p:sldId id="269" r:id="rId10"/>
    <p:sldId id="259" r:id="rId11"/>
    <p:sldId id="261" r:id="rId12"/>
    <p:sldId id="262" r:id="rId13"/>
    <p:sldId id="260" r:id="rId14"/>
    <p:sldId id="270" r:id="rId15"/>
    <p:sldId id="295" r:id="rId16"/>
    <p:sldId id="271" r:id="rId17"/>
    <p:sldId id="281" r:id="rId18"/>
    <p:sldId id="272" r:id="rId19"/>
    <p:sldId id="273" r:id="rId20"/>
    <p:sldId id="274" r:id="rId21"/>
    <p:sldId id="275" r:id="rId22"/>
    <p:sldId id="277" r:id="rId23"/>
    <p:sldId id="278" r:id="rId24"/>
    <p:sldId id="280" r:id="rId25"/>
    <p:sldId id="285" r:id="rId26"/>
    <p:sldId id="276" r:id="rId27"/>
    <p:sldId id="286" r:id="rId28"/>
    <p:sldId id="287" r:id="rId29"/>
    <p:sldId id="288" r:id="rId30"/>
    <p:sldId id="289" r:id="rId31"/>
    <p:sldId id="279" r:id="rId32"/>
    <p:sldId id="291" r:id="rId33"/>
    <p:sldId id="284" r:id="rId34"/>
    <p:sldId id="282" r:id="rId35"/>
    <p:sldId id="283" r:id="rId36"/>
    <p:sldId id="292" r:id="rId37"/>
    <p:sldId id="294" r:id="rId38"/>
    <p:sldId id="296" r:id="rId39"/>
    <p:sldId id="297" r:id="rId40"/>
    <p:sldId id="299" r:id="rId41"/>
    <p:sldId id="300" r:id="rId42"/>
    <p:sldId id="302" r:id="rId43"/>
    <p:sldId id="304" r:id="rId44"/>
    <p:sldId id="310" r:id="rId45"/>
    <p:sldId id="305" r:id="rId46"/>
    <p:sldId id="306" r:id="rId47"/>
    <p:sldId id="303" r:id="rId48"/>
    <p:sldId id="301" r:id="rId49"/>
    <p:sldId id="298" r:id="rId50"/>
    <p:sldId id="309" r:id="rId51"/>
    <p:sldId id="307" r:id="rId52"/>
    <p:sldId id="311" r:id="rId53"/>
    <p:sldId id="312" r:id="rId54"/>
    <p:sldId id="308" r:id="rId55"/>
    <p:sldId id="293" r:id="rId56"/>
    <p:sldId id="313" r:id="rId57"/>
    <p:sldId id="315" r:id="rId58"/>
    <p:sldId id="317" r:id="rId59"/>
    <p:sldId id="318" r:id="rId60"/>
    <p:sldId id="319" r:id="rId61"/>
    <p:sldId id="316" r:id="rId62"/>
    <p:sldId id="314" r:id="rId63"/>
  </p:sldIdLst>
  <p:sldSz cx="9144000" cy="6858000" type="screen4x3"/>
  <p:notesSz cx="6858000" cy="9144000"/>
  <p:embeddedFontLst>
    <p:embeddedFont>
      <p:font typeface="Franklin Gothic Medium" pitchFamily="34" charset="0"/>
      <p:regular r:id="rId65"/>
      <p:italic r:id="rId66"/>
    </p:embeddedFont>
    <p:embeddedFont>
      <p:font typeface="Franklin Gothic Book" pitchFamily="34" charset="0"/>
      <p:regular r:id="rId67"/>
      <p:italic r:id="rId68"/>
    </p:embeddedFont>
    <p:embeddedFont>
      <p:font typeface="ESSTIXFourteen" pitchFamily="2" charset="0"/>
      <p:regular r:id="rId69"/>
    </p:embeddedFont>
    <p:embeddedFont>
      <p:font typeface="Euclid Extra" pitchFamily="18" charset="2"/>
      <p:regular r:id="rId70"/>
      <p:bold r:id="rId71"/>
    </p:embeddedFont>
    <p:embeddedFont>
      <p:font typeface="Wingdings 2" pitchFamily="18" charset="2"/>
      <p:regular r:id="rId72"/>
    </p:embeddedFont>
    <p:embeddedFont>
      <p:font typeface="Arial Black" pitchFamily="34" charset="0"/>
      <p:regular r:id="rId73"/>
    </p:embeddedFont>
    <p:embeddedFont>
      <p:font typeface="Georgia" pitchFamily="18" charset="0"/>
      <p:regular r:id="rId74"/>
      <p:bold r:id="rId75"/>
      <p:italic r:id="rId76"/>
      <p:boldItalic r:id="rId77"/>
    </p:embeddedFont>
    <p:embeddedFont>
      <p:font typeface="Calibri" pitchFamily="34" charset="0"/>
      <p:regular r:id="rId78"/>
      <p:bold r:id="rId79"/>
      <p:italic r:id="rId80"/>
      <p:boldItalic r:id="rId8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ADC"/>
    <a:srgbClr val="008000"/>
    <a:srgbClr val="BDE6FF"/>
    <a:srgbClr val="CCEC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5" autoAdjust="0"/>
    <p:restoredTop sz="94660"/>
  </p:normalViewPr>
  <p:slideViewPr>
    <p:cSldViewPr>
      <p:cViewPr varScale="1">
        <p:scale>
          <a:sx n="100" d="100"/>
          <a:sy n="100" d="100"/>
        </p:scale>
        <p:origin x="-9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Science\My%20Articles\Education%202009\CSEDU%202009\Chart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hPercent val="132"/>
      <c:depthPercent val="100"/>
      <c:rAngAx val="1"/>
    </c:view3D>
    <c:floor>
      <c:spPr>
        <a:noFill/>
        <a:ln w="9525">
          <a:solidFill>
            <a:srgbClr val="002060"/>
          </a:solidFill>
        </a:ln>
      </c:spPr>
    </c:floor>
    <c:sideWall>
      <c:spPr>
        <a:solidFill>
          <a:schemeClr val="accent1"/>
        </a:solidFill>
        <a:ln w="25400">
          <a:noFill/>
        </a:ln>
      </c:spPr>
    </c:sideWall>
    <c:backWall>
      <c:spPr>
        <a:solidFill>
          <a:schemeClr val="accent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421588594704759"/>
          <c:y val="3.6939361574664299E-2"/>
          <c:w val="0.73727087576374761"/>
          <c:h val="0.83113563542993962"/>
        </c:manualLayout>
      </c:layout>
      <c:bar3DChart>
        <c:barDir val="bar"/>
        <c:grouping val="stacked"/>
        <c:ser>
          <c:idx val="1"/>
          <c:order val="0"/>
          <c:spPr>
            <a:noFill/>
            <a:ln w="25400">
              <a:noFill/>
            </a:ln>
          </c:spPr>
          <c:cat>
            <c:strRef>
              <c:f>Sheet2!$F$12:$I$12</c:f>
              <c:strCache>
                <c:ptCount val="4"/>
                <c:pt idx="0">
                  <c:v>Среднее</c:v>
                </c:pt>
                <c:pt idx="1">
                  <c:v>Microsoft</c:v>
                </c:pt>
                <c:pt idx="2">
                  <c:v>NASA</c:v>
                </c:pt>
                <c:pt idx="3">
                  <c:v>Linux</c:v>
                </c:pt>
              </c:strCache>
            </c:strRef>
          </c:cat>
          <c:val>
            <c:numRef>
              <c:f>Sheet2!$F$13:$I$13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</c:ser>
        <c:ser>
          <c:idx val="2"/>
          <c:order val="1"/>
          <c:spPr>
            <a:gradFill rotWithShape="0">
              <a:gsLst>
                <a:gs pos="0">
                  <a:srgbClr val="FF0000"/>
                </a:gs>
                <a:gs pos="100000">
                  <a:srgbClr val="80008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Sheet2!$F$12:$I$12</c:f>
              <c:strCache>
                <c:ptCount val="4"/>
                <c:pt idx="0">
                  <c:v>Среднее</c:v>
                </c:pt>
                <c:pt idx="1">
                  <c:v>Microsoft</c:v>
                </c:pt>
                <c:pt idx="2">
                  <c:v>NASA</c:v>
                </c:pt>
                <c:pt idx="3">
                  <c:v>Linux</c:v>
                </c:pt>
              </c:strCache>
            </c:strRef>
          </c:cat>
          <c:val>
            <c:numRef>
              <c:f>Sheet2!$F$14:$I$14</c:f>
              <c:numCache>
                <c:formatCode>General</c:formatCode>
                <c:ptCount val="4"/>
                <c:pt idx="0">
                  <c:v>35</c:v>
                </c:pt>
                <c:pt idx="1">
                  <c:v>10</c:v>
                </c:pt>
                <c:pt idx="2">
                  <c:v>3</c:v>
                </c:pt>
                <c:pt idx="3">
                  <c:v>25</c:v>
                </c:pt>
              </c:numCache>
            </c:numRef>
          </c:val>
        </c:ser>
        <c:shape val="box"/>
        <c:axId val="69389696"/>
        <c:axId val="42787968"/>
        <c:axId val="0"/>
      </c:bar3DChart>
      <c:catAx>
        <c:axId val="69389696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002060"/>
            </a:solidFill>
            <a:prstDash val="solid"/>
          </a:ln>
        </c:spPr>
        <c:txPr>
          <a:bodyPr rot="0" vert="horz"/>
          <a:lstStyle/>
          <a:p>
            <a:pPr>
              <a:defRPr sz="147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787968"/>
        <c:crosses val="autoZero"/>
        <c:auto val="1"/>
        <c:lblAlgn val="ctr"/>
        <c:lblOffset val="100"/>
        <c:tickLblSkip val="1"/>
        <c:tickMarkSkip val="1"/>
      </c:catAx>
      <c:valAx>
        <c:axId val="42787968"/>
        <c:scaling>
          <c:orientation val="minMax"/>
        </c:scaling>
        <c:axPos val="b"/>
        <c:majorGridlines>
          <c:spPr>
            <a:ln>
              <a:solidFill>
                <a:srgbClr val="002060"/>
              </a:solidFill>
            </a:ln>
          </c:spPr>
        </c:majorGridlines>
        <c:numFmt formatCode="General" sourceLinked="1"/>
        <c:tickLblPos val="nextTo"/>
        <c:spPr>
          <a:ln w="3175">
            <a:solidFill>
              <a:srgbClr val="002060"/>
            </a:solidFill>
            <a:prstDash val="solid"/>
          </a:ln>
        </c:spPr>
        <c:txPr>
          <a:bodyPr rot="0" vert="horz"/>
          <a:lstStyle/>
          <a:p>
            <a:pPr>
              <a:defRPr sz="147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938969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5C55-22B5-4965-8F58-5F700ABD807A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14B0-2A4E-47D3-910B-9D69DF7D1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7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 sz="1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648356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57158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5648356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74F5D732-9FB6-49A6-B414-EBBF6B685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57158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7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57158" y="105725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7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" pitchFamily="2" charset="2"/>
        <a:buChar char="q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Courier New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bg2">
            <a:lumMod val="25000"/>
          </a:schemeClr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4832588"/>
            <a:ext cx="8572560" cy="1222375"/>
          </a:xfrm>
        </p:spPr>
        <p:txBody>
          <a:bodyPr>
            <a:noAutofit/>
          </a:bodyPr>
          <a:lstStyle/>
          <a:p>
            <a:r>
              <a:rPr lang="ru-RU" sz="3800" dirty="0" smtClean="0"/>
              <a:t>Тестирование на основе моделей</a:t>
            </a:r>
            <a:endParaRPr lang="ru-RU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714752"/>
            <a:ext cx="8458200" cy="9144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В. В. </a:t>
            </a:r>
            <a:r>
              <a:rPr lang="ru-RU" sz="2800" dirty="0" err="1" smtClean="0"/>
              <a:t>Кулямин</a:t>
            </a:r>
            <a:endParaRPr lang="ru-RU" sz="2800" dirty="0" smtClean="0"/>
          </a:p>
          <a:p>
            <a:r>
              <a:rPr lang="ru-RU" dirty="0" smtClean="0"/>
              <a:t>Институт системного программирования 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5596"/>
            <a:ext cx="8686800" cy="838200"/>
          </a:xfrm>
        </p:spPr>
        <p:txBody>
          <a:bodyPr lIns="36000" rIns="36000">
            <a:normAutofit fontScale="90000"/>
          </a:bodyPr>
          <a:lstStyle/>
          <a:p>
            <a:r>
              <a:rPr lang="en-US" dirty="0" smtClean="0"/>
              <a:t>Computer Science </a:t>
            </a:r>
            <a:r>
              <a:rPr lang="ru-RU" dirty="0" smtClean="0"/>
              <a:t>и </a:t>
            </a:r>
            <a:r>
              <a:rPr lang="en-US" dirty="0" smtClean="0"/>
              <a:t>Software Engineering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Computer Science</a:t>
            </a:r>
          </a:p>
          <a:p>
            <a:pPr lvl="1"/>
            <a:r>
              <a:rPr lang="ru-RU" dirty="0" smtClean="0"/>
              <a:t>Алгоритм</a:t>
            </a:r>
            <a:endParaRPr lang="en-US" dirty="0" smtClean="0"/>
          </a:p>
          <a:p>
            <a:pPr lvl="1"/>
            <a:r>
              <a:rPr lang="ru-RU" dirty="0" smtClean="0"/>
              <a:t>Одна четкая задача</a:t>
            </a:r>
          </a:p>
          <a:p>
            <a:pPr lvl="2"/>
            <a:r>
              <a:rPr lang="ru-RU" dirty="0" smtClean="0"/>
              <a:t>ее м.б. невозможно решить</a:t>
            </a:r>
          </a:p>
          <a:p>
            <a:pPr lvl="2"/>
            <a:r>
              <a:rPr lang="ru-RU" dirty="0" smtClean="0"/>
              <a:t>или можно решить идеально</a:t>
            </a:r>
          </a:p>
          <a:p>
            <a:pPr lvl="1"/>
            <a:r>
              <a:rPr lang="ru-RU" dirty="0" smtClean="0"/>
              <a:t>Можно устранить ошибки</a:t>
            </a:r>
          </a:p>
          <a:p>
            <a:pPr lvl="1"/>
            <a:r>
              <a:rPr lang="ru-RU" dirty="0" smtClean="0"/>
              <a:t>Основа – математика  </a:t>
            </a:r>
          </a:p>
          <a:p>
            <a:pPr lvl="3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pPr lvl="2"/>
            <a:endParaRPr lang="ru-RU" dirty="0" smtClean="0"/>
          </a:p>
          <a:p>
            <a:r>
              <a:rPr lang="ru-RU" dirty="0" smtClean="0"/>
              <a:t>Фундаментальная дисциплина</a:t>
            </a:r>
          </a:p>
          <a:p>
            <a:pPr lvl="1"/>
            <a:r>
              <a:rPr lang="ru-RU" dirty="0" smtClean="0"/>
              <a:t>Электродинамика</a:t>
            </a:r>
          </a:p>
          <a:p>
            <a:endParaRPr lang="ru-R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8628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Software Engineering</a:t>
            </a:r>
          </a:p>
          <a:p>
            <a:pPr lvl="1"/>
            <a:r>
              <a:rPr lang="ru-RU" dirty="0" smtClean="0"/>
              <a:t>Система</a:t>
            </a:r>
          </a:p>
          <a:p>
            <a:pPr lvl="1"/>
            <a:r>
              <a:rPr lang="ru-RU" dirty="0" smtClean="0"/>
              <a:t>Много неясных задач</a:t>
            </a:r>
          </a:p>
          <a:p>
            <a:pPr lvl="2"/>
            <a:r>
              <a:rPr lang="ru-RU" dirty="0" smtClean="0"/>
              <a:t>нужно решать неразрешимое</a:t>
            </a:r>
          </a:p>
          <a:p>
            <a:pPr lvl="2"/>
            <a:r>
              <a:rPr lang="ru-RU" dirty="0" smtClean="0"/>
              <a:t>и нельзя решить окончательно</a:t>
            </a:r>
          </a:p>
          <a:p>
            <a:pPr lvl="1"/>
            <a:r>
              <a:rPr lang="ru-RU" dirty="0" smtClean="0"/>
              <a:t>Ошибки есть всегда</a:t>
            </a:r>
          </a:p>
          <a:p>
            <a:pPr lvl="1"/>
            <a:r>
              <a:rPr lang="ru-RU" dirty="0" smtClean="0"/>
              <a:t>Основа – </a:t>
            </a:r>
            <a:r>
              <a:rPr lang="en-US" dirty="0" smtClean="0"/>
              <a:t>mix </a:t>
            </a:r>
            <a:r>
              <a:rPr lang="ru-RU" dirty="0" smtClean="0"/>
              <a:t>(???)</a:t>
            </a:r>
          </a:p>
          <a:p>
            <a:pPr lvl="2"/>
            <a:r>
              <a:rPr lang="en-US" dirty="0" smtClean="0"/>
              <a:t>Ad</a:t>
            </a:r>
            <a:r>
              <a:rPr lang="ru-RU" dirty="0" smtClean="0"/>
              <a:t> </a:t>
            </a:r>
            <a:r>
              <a:rPr lang="en-US" dirty="0" smtClean="0"/>
              <a:t>hoc </a:t>
            </a:r>
            <a:r>
              <a:rPr lang="ru-RU" dirty="0" smtClean="0"/>
              <a:t>решения</a:t>
            </a:r>
          </a:p>
          <a:p>
            <a:pPr lvl="2"/>
            <a:r>
              <a:rPr lang="ru-RU" dirty="0" smtClean="0"/>
              <a:t>Микроэкономика</a:t>
            </a:r>
          </a:p>
          <a:p>
            <a:pPr lvl="2"/>
            <a:r>
              <a:rPr lang="ru-RU" dirty="0" smtClean="0"/>
              <a:t>Групповая и когнитивная психология</a:t>
            </a:r>
          </a:p>
          <a:p>
            <a:pPr lvl="2"/>
            <a:r>
              <a:rPr lang="ru-RU" dirty="0" smtClean="0"/>
              <a:t>Социология</a:t>
            </a:r>
          </a:p>
          <a:p>
            <a:r>
              <a:rPr lang="ru-RU" dirty="0" smtClean="0"/>
              <a:t>Инженерная дисциплина (???)</a:t>
            </a:r>
          </a:p>
          <a:p>
            <a:pPr lvl="1"/>
            <a:r>
              <a:rPr lang="ru-RU" dirty="0" smtClean="0"/>
              <a:t>Электротехника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dirty="0" smtClean="0"/>
              <a:t>[SWEBOK 2004]</a:t>
            </a: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Проверка соответствия тестируемой системы требованиям</a:t>
            </a:r>
            <a:endParaRPr lang="en-US" sz="3400" b="1" dirty="0" smtClean="0"/>
          </a:p>
          <a:p>
            <a:pPr lvl="1"/>
            <a:r>
              <a:rPr lang="ru-RU" dirty="0" smtClean="0"/>
              <a:t>Верификация</a:t>
            </a:r>
          </a:p>
          <a:p>
            <a:pPr lvl="1"/>
            <a:r>
              <a:rPr lang="ru-RU" dirty="0" smtClean="0"/>
              <a:t>Альтернативы</a:t>
            </a:r>
            <a:r>
              <a:rPr lang="en-US" dirty="0" smtClean="0"/>
              <a:t> – </a:t>
            </a:r>
            <a:r>
              <a:rPr lang="ru-RU" dirty="0" err="1" smtClean="0"/>
              <a:t>валидация</a:t>
            </a:r>
            <a:endParaRPr lang="ru-RU" dirty="0" smtClean="0"/>
          </a:p>
          <a:p>
            <a:pPr lvl="1"/>
            <a:r>
              <a:rPr lang="ru-RU" dirty="0" smtClean="0"/>
              <a:t>Другие мнения </a:t>
            </a:r>
            <a:r>
              <a:rPr lang="en-US" dirty="0" smtClean="0"/>
              <a:t>(</a:t>
            </a:r>
            <a:r>
              <a:rPr lang="en-US" dirty="0" err="1" smtClean="0"/>
              <a:t>Cem</a:t>
            </a:r>
            <a:r>
              <a:rPr lang="en-US" dirty="0" smtClean="0"/>
              <a:t> Caner) – </a:t>
            </a:r>
            <a:r>
              <a:rPr lang="ru-RU" dirty="0" smtClean="0"/>
              <a:t>любой анализ</a:t>
            </a:r>
          </a:p>
          <a:p>
            <a:pPr>
              <a:buNone/>
            </a:pPr>
            <a:r>
              <a:rPr lang="ru-RU" sz="3400" b="1" dirty="0" smtClean="0"/>
              <a:t>В ходе реальной работы этой системы</a:t>
            </a:r>
          </a:p>
          <a:p>
            <a:pPr lvl="1"/>
            <a:r>
              <a:rPr lang="ru-RU" dirty="0" smtClean="0"/>
              <a:t>Альтернативы</a:t>
            </a:r>
          </a:p>
          <a:p>
            <a:pPr lvl="1">
              <a:buNone/>
            </a:pPr>
            <a:r>
              <a:rPr lang="ru-RU" dirty="0" smtClean="0"/>
              <a:t>	Экспертиза, статический анализ, проверка моделей</a:t>
            </a:r>
            <a:r>
              <a:rPr lang="en-US" dirty="0" smtClean="0"/>
              <a:t> (model checking)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дедуктивный анализ </a:t>
            </a:r>
            <a:r>
              <a:rPr lang="en-US" dirty="0" smtClean="0"/>
              <a:t>(theorem proving)</a:t>
            </a:r>
            <a:endParaRPr lang="ru-RU" dirty="0" smtClean="0"/>
          </a:p>
          <a:p>
            <a:pPr>
              <a:buNone/>
            </a:pPr>
            <a:r>
              <a:rPr lang="ru-RU" sz="3400" b="1" dirty="0" smtClean="0"/>
              <a:t>В конечном наборе специально созданных ситуаций</a:t>
            </a:r>
            <a:endParaRPr lang="en-US" sz="3400" b="1" dirty="0" smtClean="0"/>
          </a:p>
          <a:p>
            <a:pPr lvl="1"/>
            <a:r>
              <a:rPr lang="ru-RU" dirty="0" smtClean="0"/>
              <a:t>Другие мнения </a:t>
            </a:r>
            <a:r>
              <a:rPr lang="en-US" dirty="0" smtClean="0"/>
              <a:t>(IEEE 610.12-1990)</a:t>
            </a:r>
            <a:endParaRPr lang="ru-RU" dirty="0" smtClean="0"/>
          </a:p>
          <a:p>
            <a:pPr lvl="1"/>
            <a:r>
              <a:rPr lang="ru-RU" dirty="0" smtClean="0"/>
              <a:t>Альтернативы</a:t>
            </a:r>
          </a:p>
          <a:p>
            <a:pPr lvl="1">
              <a:buNone/>
            </a:pPr>
            <a:r>
              <a:rPr lang="ru-RU" dirty="0" smtClean="0"/>
              <a:t>	Мониторинг </a:t>
            </a:r>
            <a:r>
              <a:rPr lang="en-US" dirty="0" smtClean="0"/>
              <a:t>(runtime verification, passive testing)</a:t>
            </a:r>
            <a:endParaRPr lang="ru-R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тестирования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Поиск ошибок</a:t>
            </a:r>
          </a:p>
          <a:p>
            <a:pPr lvl="1"/>
            <a:r>
              <a:rPr lang="ru-RU" dirty="0" smtClean="0"/>
              <a:t>Четкие результаты</a:t>
            </a:r>
          </a:p>
          <a:p>
            <a:pPr lvl="1"/>
            <a:r>
              <a:rPr lang="ru-RU" dirty="0" smtClean="0"/>
              <a:t>Гарантировать отсутствие ошибок нельзя</a:t>
            </a:r>
          </a:p>
          <a:p>
            <a:pPr lvl="1"/>
            <a:r>
              <a:rPr lang="ru-RU" dirty="0" smtClean="0"/>
              <a:t>Что делать, если ошибки не находятся?</a:t>
            </a:r>
          </a:p>
          <a:p>
            <a:pPr lvl="1"/>
            <a:r>
              <a:rPr lang="ru-RU" dirty="0" smtClean="0"/>
              <a:t>Когда можно прекратить тестирование?</a:t>
            </a:r>
          </a:p>
          <a:p>
            <a:r>
              <a:rPr lang="ru-RU" dirty="0" smtClean="0"/>
              <a:t>Оценка качества тестируемой системы (</a:t>
            </a:r>
            <a:r>
              <a:rPr lang="en-US" dirty="0" smtClean="0"/>
              <a:t>SUT)</a:t>
            </a:r>
            <a:endParaRPr lang="ru-RU" dirty="0" smtClean="0"/>
          </a:p>
          <a:p>
            <a:pPr lvl="1"/>
            <a:r>
              <a:rPr lang="ru-RU" dirty="0" smtClean="0"/>
              <a:t>Объективные условия завершения</a:t>
            </a:r>
          </a:p>
          <a:p>
            <a:pPr lvl="1"/>
            <a:r>
              <a:rPr lang="ru-RU" dirty="0" smtClean="0"/>
              <a:t>Критерии полноты тестирования – как выбирать тесты</a:t>
            </a:r>
          </a:p>
          <a:p>
            <a:r>
              <a:rPr lang="ru-RU" dirty="0" smtClean="0"/>
              <a:t>Контроль развития системы</a:t>
            </a:r>
          </a:p>
          <a:p>
            <a:pPr lvl="1"/>
            <a:r>
              <a:rPr lang="ru-RU" dirty="0" smtClean="0"/>
              <a:t>Тесты – инструмент отслеживания изменений</a:t>
            </a:r>
          </a:p>
          <a:p>
            <a:pPr lvl="1"/>
            <a:r>
              <a:rPr lang="ru-RU" dirty="0" smtClean="0"/>
              <a:t>Организация тестов – как облегчить модификации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тестирования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8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проверяемым свойствам</a:t>
            </a:r>
          </a:p>
          <a:p>
            <a:pPr lvl="1"/>
            <a:r>
              <a:rPr lang="en-US" dirty="0" smtClean="0"/>
              <a:t>ISO 9126</a:t>
            </a:r>
            <a:endParaRPr lang="ru-RU" dirty="0" smtClean="0"/>
          </a:p>
          <a:p>
            <a:pPr lvl="2"/>
            <a:r>
              <a:rPr lang="ru-RU" dirty="0" smtClean="0"/>
              <a:t>Функциональность</a:t>
            </a:r>
          </a:p>
          <a:p>
            <a:pPr lvl="2"/>
            <a:r>
              <a:rPr lang="ru-RU" dirty="0" smtClean="0"/>
              <a:t>Надежность</a:t>
            </a:r>
          </a:p>
          <a:p>
            <a:pPr lvl="2"/>
            <a:r>
              <a:rPr lang="ru-RU" dirty="0" smtClean="0"/>
              <a:t>Производительность</a:t>
            </a:r>
          </a:p>
          <a:p>
            <a:pPr lvl="3"/>
            <a:r>
              <a:rPr lang="ru-RU" dirty="0" smtClean="0"/>
              <a:t>Нагрузочное</a:t>
            </a:r>
          </a:p>
          <a:p>
            <a:pPr lvl="2"/>
            <a:r>
              <a:rPr lang="ru-RU" dirty="0" smtClean="0"/>
              <a:t>Переносимость</a:t>
            </a:r>
          </a:p>
          <a:p>
            <a:pPr lvl="2"/>
            <a:r>
              <a:rPr lang="ru-RU" dirty="0" smtClean="0"/>
              <a:t>Удобство использования</a:t>
            </a:r>
          </a:p>
          <a:p>
            <a:pPr lvl="2">
              <a:buClr>
                <a:srgbClr val="FF0000"/>
              </a:buClr>
              <a:buSzPct val="100000"/>
              <a:buFont typeface="Franklin Gothic Book" pitchFamily="34" charset="0"/>
              <a:buChar char="―"/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Удобство сопровождения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ru-RU" dirty="0" smtClean="0"/>
              <a:t>Регрессионное</a:t>
            </a:r>
          </a:p>
          <a:p>
            <a:pPr lvl="1"/>
            <a:r>
              <a:rPr lang="ru-RU" dirty="0" smtClean="0"/>
              <a:t>Аттестационное (соответствия)</a:t>
            </a:r>
          </a:p>
          <a:p>
            <a:r>
              <a:rPr lang="ru-RU" dirty="0" smtClean="0"/>
              <a:t>По исполнителю</a:t>
            </a:r>
          </a:p>
          <a:p>
            <a:pPr lvl="1"/>
            <a:r>
              <a:rPr lang="ru-RU" dirty="0" smtClean="0"/>
              <a:t>При разработке</a:t>
            </a:r>
          </a:p>
          <a:p>
            <a:pPr lvl="1"/>
            <a:r>
              <a:rPr lang="ru-RU" dirty="0" smtClean="0"/>
              <a:t>Альфа</a:t>
            </a:r>
          </a:p>
          <a:p>
            <a:pPr lvl="1"/>
            <a:r>
              <a:rPr lang="ru-RU" dirty="0" smtClean="0"/>
              <a:t>Бета</a:t>
            </a:r>
          </a:p>
          <a:p>
            <a:pPr lvl="1"/>
            <a:r>
              <a:rPr lang="ru-RU" dirty="0" smtClean="0"/>
              <a:t>Приемочное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уровню</a:t>
            </a:r>
          </a:p>
          <a:p>
            <a:pPr lvl="1"/>
            <a:r>
              <a:rPr lang="ru-RU" dirty="0" smtClean="0"/>
              <a:t>Модульное</a:t>
            </a:r>
          </a:p>
          <a:p>
            <a:pPr lvl="1"/>
            <a:r>
              <a:rPr lang="ru-RU" dirty="0" smtClean="0"/>
              <a:t>Компонентное</a:t>
            </a:r>
          </a:p>
          <a:p>
            <a:pPr lvl="1"/>
            <a:r>
              <a:rPr lang="ru-RU" dirty="0" smtClean="0"/>
              <a:t>Интеграционное</a:t>
            </a:r>
          </a:p>
          <a:p>
            <a:pPr lvl="1"/>
            <a:r>
              <a:rPr lang="ru-RU" dirty="0" smtClean="0"/>
              <a:t>Функций </a:t>
            </a:r>
            <a:r>
              <a:rPr lang="en-US" dirty="0" smtClean="0"/>
              <a:t>(features)</a:t>
            </a:r>
            <a:endParaRPr lang="ru-RU" dirty="0" smtClean="0"/>
          </a:p>
          <a:p>
            <a:pPr lvl="1"/>
            <a:r>
              <a:rPr lang="ru-RU" dirty="0" smtClean="0"/>
              <a:t>Системное</a:t>
            </a:r>
          </a:p>
          <a:p>
            <a:r>
              <a:rPr lang="ru-RU" dirty="0" smtClean="0"/>
              <a:t>По источнику тестов</a:t>
            </a:r>
          </a:p>
          <a:p>
            <a:pPr lvl="1"/>
            <a:r>
              <a:rPr lang="ru-RU" dirty="0" smtClean="0"/>
              <a:t>Структурное</a:t>
            </a:r>
          </a:p>
          <a:p>
            <a:pPr lvl="1"/>
            <a:r>
              <a:rPr lang="ru-RU" dirty="0" smtClean="0"/>
              <a:t>«Черного ящика»</a:t>
            </a:r>
          </a:p>
          <a:p>
            <a:pPr lvl="1"/>
            <a:r>
              <a:rPr lang="ru-RU" dirty="0" smtClean="0"/>
              <a:t>«Серого ящика»</a:t>
            </a:r>
          </a:p>
          <a:p>
            <a:pPr lvl="1"/>
            <a:r>
              <a:rPr lang="ru-RU" dirty="0" smtClean="0"/>
              <a:t>На отказ</a:t>
            </a:r>
          </a:p>
          <a:p>
            <a:pPr lvl="2"/>
            <a:r>
              <a:rPr lang="ru-RU" dirty="0" smtClean="0"/>
              <a:t>«Дымовое»</a:t>
            </a:r>
          </a:p>
          <a:p>
            <a:pPr lvl="2"/>
            <a:r>
              <a:rPr lang="ru-RU" dirty="0" smtClean="0"/>
              <a:t>Стрессовое</a:t>
            </a:r>
          </a:p>
          <a:p>
            <a:r>
              <a:rPr lang="ru-RU" dirty="0" smtClean="0"/>
              <a:t>По интерфейсу</a:t>
            </a:r>
          </a:p>
          <a:p>
            <a:pPr lvl="1"/>
            <a:r>
              <a:rPr lang="en-US" dirty="0" smtClean="0"/>
              <a:t>UI</a:t>
            </a:r>
          </a:p>
          <a:p>
            <a:pPr lvl="1"/>
            <a:r>
              <a:rPr lang="en-US" dirty="0" smtClean="0"/>
              <a:t>API</a:t>
            </a:r>
          </a:p>
          <a:p>
            <a:pPr lvl="1"/>
            <a:r>
              <a:rPr lang="ru-RU" dirty="0" smtClean="0"/>
              <a:t>Сообщения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теста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605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Тест – тестовая ситуация + проверка</a:t>
            </a:r>
          </a:p>
          <a:p>
            <a:r>
              <a:rPr lang="ru-RU" dirty="0" smtClean="0"/>
              <a:t>Тестовый вариант</a:t>
            </a:r>
          </a:p>
          <a:p>
            <a:pPr lvl="1"/>
            <a:r>
              <a:rPr lang="ru-RU" dirty="0" smtClean="0"/>
              <a:t>Инициализация</a:t>
            </a:r>
          </a:p>
          <a:p>
            <a:pPr lvl="1"/>
            <a:r>
              <a:rPr lang="ru-RU" dirty="0" smtClean="0"/>
              <a:t>Выполнение</a:t>
            </a:r>
          </a:p>
          <a:p>
            <a:pPr lvl="1"/>
            <a:r>
              <a:rPr lang="ru-RU" dirty="0" smtClean="0"/>
              <a:t>Проверка</a:t>
            </a:r>
          </a:p>
          <a:p>
            <a:pPr lvl="1"/>
            <a:r>
              <a:rPr lang="ru-RU" dirty="0" err="1" smtClean="0"/>
              <a:t>Финализация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730" y="3714752"/>
            <a:ext cx="8695426" cy="2571768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testGetClients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Session 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SessionFactory.getSession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s.beginTransaction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List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Client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clients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=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s.createQuery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"from Client"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.list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Client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jones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=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new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Client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"Mike", "Jones"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Assert.assertContains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clients,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jones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"Jones should be in clients"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s.rollbackTransaction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0374"/>
            <a:ext cx="4219572" cy="145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Тестовые 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7429552" cy="485778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Обращение к тестируемой системе</a:t>
            </a:r>
            <a:endParaRPr lang="en-US" sz="2800" dirty="0" smtClean="0"/>
          </a:p>
          <a:p>
            <a:pPr lvl="1"/>
            <a:r>
              <a:rPr lang="ru-RU" sz="2400" dirty="0" smtClean="0"/>
              <a:t>Воздействие</a:t>
            </a:r>
          </a:p>
          <a:p>
            <a:pPr lvl="1"/>
            <a:r>
              <a:rPr lang="ru-RU" sz="2400" dirty="0" smtClean="0"/>
              <a:t>Данные обращения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Набор параллельных обращений</a:t>
            </a:r>
          </a:p>
          <a:p>
            <a:r>
              <a:rPr lang="ru-RU" sz="2800" dirty="0" smtClean="0"/>
              <a:t>Состояние системы</a:t>
            </a:r>
          </a:p>
          <a:p>
            <a:r>
              <a:rPr lang="ru-RU" sz="2800" dirty="0" smtClean="0"/>
              <a:t>Внешние </a:t>
            </a:r>
            <a:r>
              <a:rPr lang="ru-RU" sz="2800" dirty="0" smtClean="0"/>
              <a:t>условия</a:t>
            </a: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4824583">
            <a:off x="7719555" y="4787206"/>
            <a:ext cx="402998" cy="201499"/>
          </a:xfrm>
          <a:custGeom>
            <a:avLst/>
            <a:gdLst>
              <a:gd name="G0" fmla="+- 10776 0 0"/>
              <a:gd name="G1" fmla="+- 7376 0 0"/>
              <a:gd name="G2" fmla="+- 21600 0 7376"/>
              <a:gd name="G3" fmla="+- 10800 0 7376"/>
              <a:gd name="G4" fmla="+- 21600 0 10776"/>
              <a:gd name="G5" fmla="*/ G4 G3 10800"/>
              <a:gd name="G6" fmla="+- 21600 0 G5"/>
              <a:gd name="T0" fmla="*/ 10776 w 21600"/>
              <a:gd name="T1" fmla="*/ 0 h 21600"/>
              <a:gd name="T2" fmla="*/ 0 w 21600"/>
              <a:gd name="T3" fmla="*/ 10800 h 21600"/>
              <a:gd name="T4" fmla="*/ 1077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76" y="0"/>
                </a:moveTo>
                <a:lnTo>
                  <a:pt x="10776" y="7376"/>
                </a:lnTo>
                <a:lnTo>
                  <a:pt x="3375" y="7376"/>
                </a:lnTo>
                <a:lnTo>
                  <a:pt x="3375" y="14224"/>
                </a:lnTo>
                <a:lnTo>
                  <a:pt x="10776" y="14224"/>
                </a:lnTo>
                <a:lnTo>
                  <a:pt x="1077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376"/>
                </a:moveTo>
                <a:lnTo>
                  <a:pt x="1350" y="14224"/>
                </a:lnTo>
                <a:lnTo>
                  <a:pt x="2700" y="14224"/>
                </a:lnTo>
                <a:lnTo>
                  <a:pt x="2700" y="7376"/>
                </a:lnTo>
                <a:close/>
              </a:path>
              <a:path w="21600" h="21600">
                <a:moveTo>
                  <a:pt x="0" y="7376"/>
                </a:moveTo>
                <a:lnTo>
                  <a:pt x="0" y="14224"/>
                </a:lnTo>
                <a:lnTo>
                  <a:pt x="675" y="14224"/>
                </a:lnTo>
                <a:lnTo>
                  <a:pt x="675" y="737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29124" y="1991614"/>
            <a:ext cx="4572032" cy="185738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28600" indent="-2286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Вызов функции или метода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400" dirty="0" err="1" smtClean="0"/>
              <a:t>Product.get</a:t>
            </a:r>
            <a:r>
              <a:rPr lang="en-US" sz="2400" dirty="0" smtClean="0"/>
              <a:t>(74291).</a:t>
            </a:r>
            <a:r>
              <a:rPr lang="en-US" sz="2400" dirty="0" err="1" smtClean="0"/>
              <a:t>setValue</a:t>
            </a:r>
            <a:r>
              <a:rPr lang="en-US" sz="2400" dirty="0" smtClean="0"/>
              <a:t>(485);</a:t>
            </a:r>
          </a:p>
          <a:p>
            <a:pPr marL="228600" indent="-2286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Отправка сообщения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400" dirty="0" smtClean="0"/>
              <a:t>Send( new </a:t>
            </a:r>
            <a:r>
              <a:rPr lang="en-US" sz="2400" dirty="0" err="1" smtClean="0"/>
              <a:t>ProductValueChangeMsg</a:t>
            </a:r>
            <a:r>
              <a:rPr lang="en-US" sz="2400" dirty="0" smtClean="0"/>
              <a:t>(74291, 485) );</a:t>
            </a:r>
          </a:p>
          <a:p>
            <a:pPr marL="228600" indent="-2286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Ввод команды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400" dirty="0" err="1" smtClean="0"/>
              <a:t>produpd</a:t>
            </a:r>
            <a:r>
              <a:rPr lang="en-US" sz="2400" dirty="0" smtClean="0"/>
              <a:t> -t -id 74291 -</a:t>
            </a:r>
            <a:r>
              <a:rPr lang="en-US" sz="2400" dirty="0" err="1" smtClean="0"/>
              <a:t>val</a:t>
            </a:r>
            <a:r>
              <a:rPr lang="en-US" sz="2400" dirty="0" smtClean="0"/>
              <a:t> 485</a:t>
            </a:r>
          </a:p>
          <a:p>
            <a:pPr marL="228600" indent="-2286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Нажатие на кнопку</a:t>
            </a:r>
          </a:p>
        </p:txBody>
      </p:sp>
      <p:pic>
        <p:nvPicPr>
          <p:cNvPr id="8" name="Picture 8" descr="sun-auto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214950"/>
            <a:ext cx="1974844" cy="1480850"/>
          </a:xfrm>
          <a:prstGeom prst="rect">
            <a:avLst/>
          </a:prstGeom>
          <a:noFill/>
        </p:spPr>
      </p:pic>
      <p:pic>
        <p:nvPicPr>
          <p:cNvPr id="9" name="Picture 9" descr="car-floo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7" y="5214950"/>
            <a:ext cx="223563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в тестировании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Требования</a:t>
            </a:r>
          </a:p>
          <a:p>
            <a:pPr lvl="1"/>
            <a:r>
              <a:rPr lang="ru-RU" sz="2600" b="1" i="1" u="sng" dirty="0" smtClean="0"/>
              <a:t>Модель поведения </a:t>
            </a:r>
            <a:r>
              <a:rPr lang="ru-RU" sz="2600" dirty="0" smtClean="0"/>
              <a:t>тестируемой системы</a:t>
            </a:r>
            <a:r>
              <a:rPr lang="en-US" sz="2600" dirty="0" smtClean="0"/>
              <a:t> (SUT)</a:t>
            </a:r>
            <a:endParaRPr lang="ru-RU" sz="2600" dirty="0" smtClean="0"/>
          </a:p>
          <a:p>
            <a:pPr lvl="1"/>
            <a:r>
              <a:rPr lang="ru-RU" sz="2600" dirty="0" smtClean="0"/>
              <a:t>Определяет корректное и некорректное поведение</a:t>
            </a:r>
          </a:p>
          <a:p>
            <a:r>
              <a:rPr lang="ru-RU" sz="3000" dirty="0" smtClean="0"/>
              <a:t>Структура тестовых ситуаций</a:t>
            </a:r>
          </a:p>
          <a:p>
            <a:pPr lvl="1"/>
            <a:r>
              <a:rPr lang="ru-RU" sz="2600" b="1" i="1" u="sng" dirty="0" smtClean="0"/>
              <a:t>Модель ситуаций</a:t>
            </a:r>
            <a:r>
              <a:rPr lang="ru-RU" sz="2600" dirty="0" smtClean="0"/>
              <a:t>, возникающих при работе </a:t>
            </a:r>
            <a:r>
              <a:rPr lang="en-US" sz="2600" dirty="0" smtClean="0"/>
              <a:t>SUT</a:t>
            </a:r>
            <a:endParaRPr lang="ru-RU" sz="2600" dirty="0" smtClean="0"/>
          </a:p>
          <a:p>
            <a:pPr lvl="1"/>
            <a:r>
              <a:rPr lang="ru-RU" sz="2600" dirty="0" smtClean="0"/>
              <a:t>Определяет виды и элементы ситуаций, </a:t>
            </a:r>
            <a:br>
              <a:rPr lang="ru-RU" sz="2600" dirty="0" smtClean="0"/>
            </a:br>
            <a:r>
              <a:rPr lang="ru-RU" sz="2600" dirty="0" smtClean="0"/>
              <a:t>их важность и связанные риски</a:t>
            </a:r>
          </a:p>
          <a:p>
            <a:pPr lvl="1"/>
            <a:r>
              <a:rPr lang="ru-RU" sz="2600" dirty="0" smtClean="0"/>
              <a:t>Критерий полноты тестирования, критерий покрытия, метрика покрытия</a:t>
            </a:r>
          </a:p>
          <a:p>
            <a:pPr lvl="1"/>
            <a:endParaRPr lang="ru-RU" sz="2600" dirty="0" smtClean="0"/>
          </a:p>
          <a:p>
            <a:pPr>
              <a:buNone/>
            </a:pPr>
            <a:r>
              <a:rPr lang="ru-RU" sz="3500" b="1" u="sng" dirty="0" smtClean="0"/>
              <a:t>Тестирование на основе моделей</a:t>
            </a:r>
          </a:p>
          <a:p>
            <a:pPr lvl="1">
              <a:buSzPct val="100000"/>
              <a:buFont typeface="Franklin Gothic Book" pitchFamily="34" charset="0"/>
              <a:buChar char="―"/>
            </a:pPr>
            <a:r>
              <a:rPr lang="ru-RU" dirty="0" smtClean="0"/>
              <a:t>Используемые модели заданы </a:t>
            </a:r>
            <a:r>
              <a:rPr lang="ru-RU" b="1" i="1" u="sng" dirty="0" smtClean="0"/>
              <a:t>явно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поведения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Логико-алгебраические</a:t>
            </a:r>
          </a:p>
          <a:p>
            <a:pPr lvl="1"/>
            <a:r>
              <a:rPr lang="ru-RU" dirty="0" smtClean="0"/>
              <a:t>Различные логики</a:t>
            </a:r>
          </a:p>
          <a:p>
            <a:pPr lvl="1">
              <a:buNone/>
            </a:pPr>
            <a:r>
              <a:rPr lang="ru-RU" dirty="0" smtClean="0"/>
              <a:t>	Первого порядка, теории типов, временные, модальные, …</a:t>
            </a:r>
          </a:p>
          <a:p>
            <a:pPr lvl="1"/>
            <a:r>
              <a:rPr lang="ru-RU" dirty="0" smtClean="0"/>
              <a:t>Различные алгебраические структуры</a:t>
            </a:r>
          </a:p>
          <a:p>
            <a:r>
              <a:rPr lang="ru-RU" dirty="0" smtClean="0"/>
              <a:t>Исполнимые</a:t>
            </a:r>
          </a:p>
          <a:p>
            <a:pPr lvl="1"/>
            <a:r>
              <a:rPr lang="ru-RU" dirty="0" smtClean="0"/>
              <a:t>Различные автоматы</a:t>
            </a:r>
          </a:p>
          <a:p>
            <a:pPr lvl="1">
              <a:buNone/>
            </a:pPr>
            <a:r>
              <a:rPr lang="ru-RU" dirty="0" smtClean="0"/>
              <a:t>	</a:t>
            </a:r>
            <a:r>
              <a:rPr lang="en-US" dirty="0" smtClean="0"/>
              <a:t>FSM, LTS, </a:t>
            </a:r>
            <a:r>
              <a:rPr lang="ru-RU" dirty="0" smtClean="0"/>
              <a:t>расширенные, взаимодействующие, иерархические, временные, сети Петри, </a:t>
            </a:r>
            <a:r>
              <a:rPr lang="en-US" dirty="0" err="1" smtClean="0"/>
              <a:t>Statecharts</a:t>
            </a:r>
            <a:r>
              <a:rPr lang="ru-RU" dirty="0" smtClean="0"/>
              <a:t>, …</a:t>
            </a:r>
            <a:endParaRPr lang="en-US" dirty="0" smtClean="0"/>
          </a:p>
          <a:p>
            <a:r>
              <a:rPr lang="ru-RU" dirty="0" smtClean="0"/>
              <a:t>Гибридные</a:t>
            </a:r>
          </a:p>
          <a:p>
            <a:pPr lvl="1"/>
            <a:r>
              <a:rPr lang="en-US" dirty="0" smtClean="0"/>
              <a:t>LTS ~ </a:t>
            </a:r>
            <a:r>
              <a:rPr lang="ru-RU" dirty="0" smtClean="0"/>
              <a:t>Алгебры процессов, модели стандартных термов</a:t>
            </a:r>
          </a:p>
          <a:p>
            <a:pPr lvl="1"/>
            <a:r>
              <a:rPr lang="en-US" dirty="0" smtClean="0"/>
              <a:t>Abstract State Machines</a:t>
            </a:r>
          </a:p>
          <a:p>
            <a:pPr lvl="1"/>
            <a:r>
              <a:rPr lang="ru-RU" dirty="0" smtClean="0"/>
              <a:t>Программные контракты с состоянием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арифметика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x – 32-</a:t>
            </a:r>
            <a:r>
              <a:rPr lang="ru-RU" dirty="0" smtClean="0"/>
              <a:t>битное целое число</a:t>
            </a:r>
            <a:endParaRPr lang="en-US" dirty="0" smtClean="0"/>
          </a:p>
          <a:p>
            <a:r>
              <a:rPr lang="en-US" sz="2800" dirty="0" smtClean="0"/>
              <a:t>abs</a:t>
            </a:r>
            <a:r>
              <a:rPr lang="ru-RU" sz="2800" dirty="0" smtClean="0"/>
              <a:t>(</a:t>
            </a:r>
            <a:r>
              <a:rPr lang="en-US" sz="2800" dirty="0" smtClean="0"/>
              <a:t>x) – (x ≥ 0) ? (x) : (-x)</a:t>
            </a:r>
          </a:p>
          <a:p>
            <a:r>
              <a:rPr lang="en-US" sz="2800" dirty="0" smtClean="0"/>
              <a:t>abs(x) ≥ 0</a:t>
            </a:r>
          </a:p>
          <a:p>
            <a:r>
              <a:rPr lang="en-US" sz="2800" dirty="0" smtClean="0"/>
              <a:t>abs</a:t>
            </a:r>
            <a:r>
              <a:rPr lang="ru-RU" sz="2800" dirty="0" smtClean="0"/>
              <a:t>(–2147483648)</a:t>
            </a:r>
            <a:r>
              <a:rPr lang="en-US" sz="2800" dirty="0" smtClean="0"/>
              <a:t> = </a:t>
            </a:r>
            <a:endParaRPr lang="ru-RU" sz="2800" dirty="0" smtClean="0"/>
          </a:p>
          <a:p>
            <a:pPr>
              <a:lnSpc>
                <a:spcPct val="90000"/>
              </a:lnSpc>
              <a:buClr>
                <a:schemeClr val="bg2"/>
              </a:buClr>
              <a:buSzPct val="75000"/>
              <a:buNone/>
              <a:defRPr/>
            </a:pPr>
            <a:endParaRPr lang="ru-RU" dirty="0" smtClean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Pct val="75000"/>
              <a:buNone/>
              <a:defRPr/>
            </a:pPr>
            <a:r>
              <a:rPr lang="ru-RU" dirty="0" smtClean="0">
                <a:latin typeface="Arial" charset="0"/>
              </a:rPr>
              <a:t>Машинная целочисленная арифметика</a:t>
            </a:r>
          </a:p>
          <a:p>
            <a:r>
              <a:rPr lang="en-US" sz="3000" dirty="0" smtClean="0">
                <a:latin typeface="ESSTIXFourteen"/>
                <a:sym typeface="Euclid Extra"/>
              </a:rPr>
              <a:t>Z</a:t>
            </a:r>
            <a:r>
              <a:rPr lang="ru-RU" sz="3000" dirty="0" smtClean="0"/>
              <a:t>/</a:t>
            </a:r>
            <a:r>
              <a:rPr lang="ru-RU" sz="2600" dirty="0" smtClean="0"/>
              <a:t>2</a:t>
            </a:r>
            <a:r>
              <a:rPr lang="ru-RU" sz="2600" baseline="30000" dirty="0" smtClean="0"/>
              <a:t>32</a:t>
            </a:r>
            <a:r>
              <a:rPr lang="en-US" sz="3000" dirty="0" smtClean="0">
                <a:latin typeface="ESSTIXFourteen"/>
                <a:sym typeface="Euclid Extra"/>
              </a:rPr>
              <a:t>Z</a:t>
            </a:r>
            <a:r>
              <a:rPr lang="en-US" sz="3000" dirty="0" smtClean="0">
                <a:latin typeface="ESSTIXFourteen" pitchFamily="2" charset="0"/>
              </a:rPr>
              <a:t> </a:t>
            </a:r>
            <a:r>
              <a:rPr lang="ru-RU" sz="2600" dirty="0" smtClean="0">
                <a:latin typeface="Arial" charset="0"/>
              </a:rPr>
              <a:t>= </a:t>
            </a:r>
            <a:r>
              <a:rPr lang="en-US" sz="2600" dirty="0" smtClean="0">
                <a:latin typeface="Arial" charset="0"/>
              </a:rPr>
              <a:t>{[-2</a:t>
            </a:r>
            <a:r>
              <a:rPr lang="en-US" sz="2600" baseline="30000" dirty="0" smtClean="0">
                <a:latin typeface="Arial" charset="0"/>
              </a:rPr>
              <a:t>31</a:t>
            </a:r>
            <a:r>
              <a:rPr lang="en-US" sz="2600" dirty="0" smtClean="0">
                <a:latin typeface="Arial" charset="0"/>
              </a:rPr>
              <a:t>], [-2</a:t>
            </a:r>
            <a:r>
              <a:rPr lang="en-US" sz="2600" baseline="30000" dirty="0" smtClean="0">
                <a:latin typeface="Arial" charset="0"/>
              </a:rPr>
              <a:t>31</a:t>
            </a:r>
            <a:r>
              <a:rPr lang="en-US" sz="2600" dirty="0" smtClean="0">
                <a:latin typeface="Arial" charset="0"/>
              </a:rPr>
              <a:t>+1], …, [-2], [-1], [0], [1], [2], …, [2</a:t>
            </a:r>
            <a:r>
              <a:rPr lang="en-US" sz="2600" baseline="30000" dirty="0" smtClean="0">
                <a:latin typeface="Arial" charset="0"/>
              </a:rPr>
              <a:t>31</a:t>
            </a:r>
            <a:r>
              <a:rPr lang="en-US" sz="2600" dirty="0" smtClean="0">
                <a:latin typeface="Arial" charset="0"/>
              </a:rPr>
              <a:t>-1]}</a:t>
            </a:r>
            <a:endParaRPr lang="ru-RU" sz="2600" dirty="0" smtClean="0">
              <a:latin typeface="Arial" charset="0"/>
            </a:endParaRPr>
          </a:p>
          <a:p>
            <a:r>
              <a:rPr lang="ru-RU" dirty="0" smtClean="0"/>
              <a:t>+, –, *</a:t>
            </a:r>
          </a:p>
          <a:p>
            <a:r>
              <a:rPr lang="en-US" sz="2800" dirty="0" smtClean="0"/>
              <a:t>(34)! = </a:t>
            </a:r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4744" y="2958793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E5B6F"/>
                </a:solidFill>
              </a:rPr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038857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4E5B6F"/>
                </a:solidFill>
              </a:rPr>
              <a:t>–2147483648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48743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E5B6F"/>
                </a:solidFill>
              </a:rPr>
              <a:t>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24004" y="5579763"/>
            <a:ext cx="490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4E5B6F"/>
                </a:solidFill>
              </a:rPr>
              <a:t>0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 поведения – </a:t>
            </a:r>
            <a:r>
              <a:rPr lang="en-US" dirty="0" smtClean="0"/>
              <a:t>SQRT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x – </a:t>
            </a:r>
            <a:r>
              <a:rPr lang="ru-RU" dirty="0" smtClean="0"/>
              <a:t>число с плавающей точкой </a:t>
            </a:r>
            <a:r>
              <a:rPr lang="en-US" dirty="0" smtClean="0"/>
              <a:t>(double)</a:t>
            </a:r>
          </a:p>
          <a:p>
            <a:pPr>
              <a:buNone/>
            </a:pPr>
            <a:r>
              <a:rPr lang="en-US" dirty="0" err="1" smtClean="0"/>
              <a:t>sqrt</a:t>
            </a:r>
            <a:r>
              <a:rPr lang="en-US" dirty="0" smtClean="0"/>
              <a:t>(x)</a:t>
            </a:r>
            <a:r>
              <a:rPr lang="ru-RU" dirty="0" smtClean="0"/>
              <a:t> – квадратный корень</a:t>
            </a:r>
            <a:endParaRPr lang="en-US" dirty="0" smtClean="0"/>
          </a:p>
          <a:p>
            <a:r>
              <a:rPr lang="en-US" dirty="0" smtClean="0"/>
              <a:t>pre : (x ≥ 0)</a:t>
            </a:r>
          </a:p>
          <a:p>
            <a:r>
              <a:rPr lang="en-US" dirty="0" smtClean="0"/>
              <a:t>post: (</a:t>
            </a:r>
            <a:r>
              <a:rPr lang="en-US" dirty="0" err="1" smtClean="0"/>
              <a:t>sqrt</a:t>
            </a:r>
            <a:r>
              <a:rPr lang="en-US" dirty="0" smtClean="0"/>
              <a:t>*</a:t>
            </a:r>
            <a:r>
              <a:rPr lang="en-US" dirty="0" err="1" smtClean="0"/>
              <a:t>sqrt</a:t>
            </a:r>
            <a:r>
              <a:rPr lang="en-US" dirty="0" smtClean="0"/>
              <a:t> = x)</a:t>
            </a:r>
          </a:p>
          <a:p>
            <a:pPr>
              <a:buNone/>
            </a:pPr>
            <a:r>
              <a:rPr lang="en-US" dirty="0" smtClean="0"/>
              <a:t>	r = [</a:t>
            </a:r>
            <a:r>
              <a:rPr lang="en-US" dirty="0" err="1" smtClean="0"/>
              <a:t>sqrt</a:t>
            </a:r>
            <a:r>
              <a:rPr lang="en-US" dirty="0" smtClean="0"/>
              <a:t>(2)]</a:t>
            </a:r>
            <a:r>
              <a:rPr lang="en-US" baseline="-25000" dirty="0" smtClean="0"/>
              <a:t>double</a:t>
            </a:r>
            <a:r>
              <a:rPr lang="en-US" dirty="0" smtClean="0"/>
              <a:t> = 6369051672525773/2</a:t>
            </a:r>
            <a:r>
              <a:rPr lang="en-US" baseline="30000" dirty="0" smtClean="0"/>
              <a:t>52</a:t>
            </a:r>
          </a:p>
          <a:p>
            <a:pPr>
              <a:buNone/>
            </a:pPr>
            <a:r>
              <a:rPr lang="en-US" dirty="0" smtClean="0"/>
              <a:t>	r*r = 2.0000000000000002734323463…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post: abs(</a:t>
            </a:r>
            <a:r>
              <a:rPr lang="en-US" dirty="0" err="1" smtClean="0"/>
              <a:t>sqrt</a:t>
            </a:r>
            <a:r>
              <a:rPr lang="en-US" dirty="0" smtClean="0"/>
              <a:t>*</a:t>
            </a:r>
            <a:r>
              <a:rPr lang="en-US" dirty="0" err="1" smtClean="0"/>
              <a:t>sqrt</a:t>
            </a:r>
            <a:r>
              <a:rPr lang="en-US" dirty="0" smtClean="0"/>
              <a:t> – x) &lt; </a:t>
            </a:r>
            <a:r>
              <a:rPr lang="el-GR" dirty="0" smtClean="0"/>
              <a:t>ε</a:t>
            </a:r>
            <a:r>
              <a:rPr lang="en-US" dirty="0" smtClean="0"/>
              <a:t> = 3*10</a:t>
            </a:r>
            <a:r>
              <a:rPr lang="en-US" baseline="30000" dirty="0" smtClean="0"/>
              <a:t>-16</a:t>
            </a:r>
          </a:p>
          <a:p>
            <a:pPr>
              <a:buNone/>
            </a:pPr>
            <a:r>
              <a:rPr lang="en-US" dirty="0" smtClean="0"/>
              <a:t>	r = [</a:t>
            </a:r>
            <a:r>
              <a:rPr lang="en-US" dirty="0" err="1" smtClean="0"/>
              <a:t>sqrt</a:t>
            </a:r>
            <a:r>
              <a:rPr lang="en-US" dirty="0" smtClean="0"/>
              <a:t>(2</a:t>
            </a:r>
            <a:r>
              <a:rPr lang="en-US" baseline="30000" dirty="0" smtClean="0"/>
              <a:t>105</a:t>
            </a:r>
            <a:r>
              <a:rPr lang="en-US" dirty="0" smtClean="0"/>
              <a:t>)]</a:t>
            </a:r>
            <a:r>
              <a:rPr lang="en-US" baseline="-25000" dirty="0" smtClean="0"/>
              <a:t>double</a:t>
            </a:r>
            <a:r>
              <a:rPr lang="en-US" dirty="0" smtClean="0"/>
              <a:t> = 6369051672525773</a:t>
            </a:r>
            <a:endParaRPr lang="en-US" baseline="30000" dirty="0" smtClean="0"/>
          </a:p>
          <a:p>
            <a:pPr>
              <a:buNone/>
            </a:pPr>
            <a:r>
              <a:rPr lang="en-US" dirty="0" smtClean="0"/>
              <a:t>	abs(r*r – 2</a:t>
            </a:r>
            <a:r>
              <a:rPr lang="en-US" baseline="30000" dirty="0" smtClean="0"/>
              <a:t>105</a:t>
            </a:r>
            <a:r>
              <a:rPr lang="en-US" dirty="0" smtClean="0"/>
              <a:t>) = 5545866846675497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post:  </a:t>
            </a:r>
            <a:r>
              <a:rPr lang="en-US" sz="3400" dirty="0" smtClean="0"/>
              <a:t> </a:t>
            </a:r>
            <a:r>
              <a:rPr lang="en-US" dirty="0" smtClean="0"/>
              <a:t> (x = 0)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(</a:t>
            </a:r>
            <a:r>
              <a:rPr lang="en-US" dirty="0" err="1" smtClean="0"/>
              <a:t>sqrt</a:t>
            </a:r>
            <a:r>
              <a:rPr lang="en-US" dirty="0" smtClean="0"/>
              <a:t> = 0)</a:t>
            </a:r>
            <a:br>
              <a:rPr lang="en-US" dirty="0" smtClean="0"/>
            </a:br>
            <a:r>
              <a:rPr lang="en-US" dirty="0" smtClean="0"/>
              <a:t>         &amp;</a:t>
            </a:r>
            <a:r>
              <a:rPr lang="en-US" sz="2600" dirty="0" smtClean="0"/>
              <a:t> </a:t>
            </a:r>
            <a:r>
              <a:rPr lang="en-US" dirty="0" smtClean="0"/>
              <a:t>(x ≠ 0)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abs((</a:t>
            </a:r>
            <a:r>
              <a:rPr lang="en-US" dirty="0" err="1" smtClean="0"/>
              <a:t>sqrt</a:t>
            </a:r>
            <a:r>
              <a:rPr lang="en-US" dirty="0" smtClean="0"/>
              <a:t>*</a:t>
            </a:r>
            <a:r>
              <a:rPr lang="en-US" dirty="0" err="1" smtClean="0"/>
              <a:t>sqrt</a:t>
            </a:r>
            <a:r>
              <a:rPr lang="en-US" dirty="0" smtClean="0"/>
              <a:t> – x)/x) &lt; </a:t>
            </a:r>
            <a:r>
              <a:rPr lang="el-GR" dirty="0" smtClean="0"/>
              <a:t>ε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</a:p>
          <a:p>
            <a:pPr lvl="1"/>
            <a:r>
              <a:rPr lang="ru-RU" dirty="0" smtClean="0"/>
              <a:t>Сложность современных систем</a:t>
            </a:r>
          </a:p>
          <a:p>
            <a:pPr lvl="1"/>
            <a:r>
              <a:rPr lang="ru-RU" dirty="0" smtClean="0"/>
              <a:t>Тестирование и связанные понятия</a:t>
            </a:r>
          </a:p>
          <a:p>
            <a:r>
              <a:rPr lang="ru-RU" dirty="0" smtClean="0"/>
              <a:t>Тестирование на основе моделей</a:t>
            </a:r>
          </a:p>
          <a:p>
            <a:pPr lvl="1"/>
            <a:r>
              <a:rPr lang="ru-RU" dirty="0" smtClean="0"/>
              <a:t>Модели поведения</a:t>
            </a:r>
          </a:p>
          <a:p>
            <a:pPr lvl="1"/>
            <a:r>
              <a:rPr lang="ru-RU" dirty="0" smtClean="0"/>
              <a:t>Модели ситуаций</a:t>
            </a:r>
          </a:p>
          <a:p>
            <a:pPr lvl="1"/>
            <a:r>
              <a:rPr lang="ru-RU" dirty="0" smtClean="0"/>
              <a:t>Методы построения тестов</a:t>
            </a:r>
          </a:p>
          <a:p>
            <a:r>
              <a:rPr lang="ru-RU" dirty="0" smtClean="0"/>
              <a:t>Работы ИСП РАН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арктангенс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500" dirty="0" smtClean="0"/>
              <a:t>x – </a:t>
            </a:r>
            <a:r>
              <a:rPr lang="ru-RU" sz="2500" dirty="0" smtClean="0"/>
              <a:t>число с плавающей точкой </a:t>
            </a:r>
            <a:r>
              <a:rPr lang="en-US" sz="2500" dirty="0" smtClean="0"/>
              <a:t>(double)</a:t>
            </a:r>
          </a:p>
          <a:p>
            <a:pPr>
              <a:lnSpc>
                <a:spcPct val="80000"/>
              </a:lnSpc>
              <a:buNone/>
            </a:pPr>
            <a:r>
              <a:rPr lang="en-US" sz="2500" dirty="0" err="1" smtClean="0"/>
              <a:t>atan</a:t>
            </a:r>
            <a:r>
              <a:rPr lang="en-US" sz="2500" dirty="0" smtClean="0"/>
              <a:t>(x) </a:t>
            </a:r>
            <a:r>
              <a:rPr lang="ru-RU" sz="2500" dirty="0" smtClean="0"/>
              <a:t>– арктангенс</a:t>
            </a: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post:    (x = 0) </a:t>
            </a:r>
            <a:r>
              <a:rPr lang="en-US" sz="2500" dirty="0" smtClean="0">
                <a:sym typeface="Symbol"/>
              </a:rPr>
              <a:t></a:t>
            </a:r>
            <a:r>
              <a:rPr lang="en-US" sz="2500" dirty="0" smtClean="0"/>
              <a:t> (</a:t>
            </a:r>
            <a:r>
              <a:rPr lang="en-US" sz="2500" dirty="0" err="1" smtClean="0"/>
              <a:t>atan</a:t>
            </a:r>
            <a:r>
              <a:rPr lang="en-US" sz="2500" dirty="0" smtClean="0"/>
              <a:t> = 0)</a:t>
            </a:r>
            <a:br>
              <a:rPr lang="en-US" sz="2500" dirty="0" smtClean="0"/>
            </a:br>
            <a:r>
              <a:rPr lang="en-US" sz="2500" dirty="0" smtClean="0"/>
              <a:t>         &amp; (x ≠ 0) </a:t>
            </a:r>
            <a:r>
              <a:rPr lang="en-US" sz="2500" dirty="0" smtClean="0">
                <a:sym typeface="Symbol"/>
              </a:rPr>
              <a:t></a:t>
            </a:r>
            <a:r>
              <a:rPr lang="en-US" sz="2500" dirty="0" smtClean="0"/>
              <a:t> abs((tan(</a:t>
            </a:r>
            <a:r>
              <a:rPr lang="en-US" sz="2500" dirty="0" err="1" smtClean="0"/>
              <a:t>atan</a:t>
            </a:r>
            <a:r>
              <a:rPr lang="en-US" sz="2500" dirty="0" smtClean="0"/>
              <a:t>) – x)/x) &lt; </a:t>
            </a:r>
            <a:r>
              <a:rPr lang="el-GR" sz="2500" dirty="0" smtClean="0"/>
              <a:t>ε</a:t>
            </a:r>
            <a:endParaRPr lang="en-US" sz="2500" dirty="0" smtClean="0"/>
          </a:p>
          <a:p>
            <a:pPr>
              <a:lnSpc>
                <a:spcPct val="80000"/>
              </a:lnSpc>
              <a:buNone/>
            </a:pPr>
            <a:r>
              <a:rPr lang="ru-RU" sz="2500" dirty="0" smtClean="0"/>
              <a:t>	</a:t>
            </a:r>
            <a:r>
              <a:rPr lang="en-US" sz="2500" dirty="0" smtClean="0"/>
              <a:t>(tan(</a:t>
            </a:r>
            <a:r>
              <a:rPr lang="en-US" sz="2500" dirty="0" err="1" smtClean="0"/>
              <a:t>atan</a:t>
            </a:r>
            <a:r>
              <a:rPr lang="en-US" sz="2500" dirty="0" smtClean="0"/>
              <a:t>(</a:t>
            </a:r>
            <a:r>
              <a:rPr lang="ru-RU" sz="2500" dirty="0" smtClean="0"/>
              <a:t>10</a:t>
            </a:r>
            <a:r>
              <a:rPr lang="ru-RU" sz="2500" baseline="30000" dirty="0" smtClean="0"/>
              <a:t>50</a:t>
            </a:r>
            <a:r>
              <a:rPr lang="en-US" sz="2500" dirty="0" smtClean="0"/>
              <a:t>))  = </a:t>
            </a:r>
            <a:r>
              <a:rPr lang="ru-RU" sz="2500" dirty="0" smtClean="0"/>
              <a:t>1.633123935319537...⋅10</a:t>
            </a:r>
            <a:r>
              <a:rPr lang="ru-RU" sz="2500" baseline="30000" dirty="0" smtClean="0"/>
              <a:t>16</a:t>
            </a:r>
            <a:r>
              <a:rPr lang="ru-RU" sz="2500" dirty="0" smtClean="0"/>
              <a:t> </a:t>
            </a:r>
            <a:endParaRPr lang="el-GR" sz="2500" dirty="0" smtClean="0"/>
          </a:p>
          <a:p>
            <a:pPr>
              <a:lnSpc>
                <a:spcPct val="80000"/>
              </a:lnSpc>
            </a:pPr>
            <a:endParaRPr lang="ru-RU" sz="2500" dirty="0" smtClean="0"/>
          </a:p>
          <a:p>
            <a:pPr>
              <a:lnSpc>
                <a:spcPct val="80000"/>
              </a:lnSpc>
            </a:pPr>
            <a:endParaRPr lang="ru-RU" sz="2500" dirty="0" smtClean="0"/>
          </a:p>
          <a:p>
            <a:pPr>
              <a:lnSpc>
                <a:spcPct val="80000"/>
              </a:lnSpc>
            </a:pPr>
            <a:endParaRPr lang="ru-RU" sz="2500" dirty="0" smtClean="0"/>
          </a:p>
          <a:p>
            <a:pPr>
              <a:lnSpc>
                <a:spcPct val="80000"/>
              </a:lnSpc>
            </a:pPr>
            <a:endParaRPr lang="ru-RU" sz="2500" dirty="0" smtClean="0"/>
          </a:p>
          <a:p>
            <a:pPr>
              <a:lnSpc>
                <a:spcPct val="80000"/>
              </a:lnSpc>
              <a:buNone/>
            </a:pPr>
            <a:endParaRPr lang="ru-RU" sz="2500" dirty="0" smtClean="0"/>
          </a:p>
          <a:p>
            <a:pPr>
              <a:lnSpc>
                <a:spcPct val="80000"/>
              </a:lnSpc>
              <a:buNone/>
            </a:pPr>
            <a:r>
              <a:rPr lang="en-US" sz="2500" dirty="0" smtClean="0"/>
              <a:t>	[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500" dirty="0" smtClean="0"/>
              <a:t>/2</a:t>
            </a:r>
            <a:r>
              <a:rPr lang="en-US" sz="2500" dirty="0" smtClean="0"/>
              <a:t>]</a:t>
            </a:r>
            <a:r>
              <a:rPr lang="en-US" sz="2500" baseline="-25000" dirty="0" smtClean="0"/>
              <a:t>double</a:t>
            </a:r>
            <a:r>
              <a:rPr lang="en-US" sz="2500" dirty="0" smtClean="0"/>
              <a:t> = 884279719003555/</a:t>
            </a:r>
            <a:r>
              <a:rPr lang="ru-RU" sz="2500" dirty="0" smtClean="0"/>
              <a:t>2</a:t>
            </a:r>
            <a:r>
              <a:rPr lang="ru-RU" sz="2500" baseline="30000" dirty="0" smtClean="0"/>
              <a:t>49</a:t>
            </a:r>
            <a:r>
              <a:rPr lang="en-US" sz="25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500" dirty="0" smtClean="0"/>
              <a:t>/2</a:t>
            </a:r>
            <a:r>
              <a:rPr lang="en-US" sz="2500" dirty="0" smtClean="0"/>
              <a:t> - [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500" dirty="0" smtClean="0"/>
              <a:t>/2</a:t>
            </a:r>
            <a:r>
              <a:rPr lang="en-US" sz="2500" dirty="0" smtClean="0"/>
              <a:t>]</a:t>
            </a:r>
            <a:r>
              <a:rPr lang="en-US" sz="2500" baseline="-25000" dirty="0" smtClean="0"/>
              <a:t>double</a:t>
            </a:r>
            <a:r>
              <a:rPr lang="en-US" sz="2500" dirty="0" smtClean="0"/>
              <a:t>) = </a:t>
            </a:r>
            <a:r>
              <a:rPr lang="ru-RU" sz="2500" dirty="0" smtClean="0"/>
              <a:t>6.1232339957367658…⋅10</a:t>
            </a:r>
            <a:r>
              <a:rPr lang="ru-RU" sz="2500" baseline="30000" dirty="0" smtClean="0"/>
              <a:t>–17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20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8596" y="3571876"/>
            <a:ext cx="8424000" cy="714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517585" y="3571336"/>
            <a:ext cx="8255479" cy="1354347"/>
          </a:xfrm>
          <a:custGeom>
            <a:avLst/>
            <a:gdLst>
              <a:gd name="connsiteX0" fmla="*/ 0 w 8255479"/>
              <a:gd name="connsiteY0" fmla="*/ 1354347 h 1354347"/>
              <a:gd name="connsiteX1" fmla="*/ 1699404 w 8255479"/>
              <a:gd name="connsiteY1" fmla="*/ 474453 h 1354347"/>
              <a:gd name="connsiteX2" fmla="*/ 3571336 w 8255479"/>
              <a:gd name="connsiteY2" fmla="*/ 146649 h 1354347"/>
              <a:gd name="connsiteX3" fmla="*/ 5986732 w 8255479"/>
              <a:gd name="connsiteY3" fmla="*/ 43132 h 1354347"/>
              <a:gd name="connsiteX4" fmla="*/ 8255479 w 8255479"/>
              <a:gd name="connsiteY4" fmla="*/ 0 h 135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479" h="1354347">
                <a:moveTo>
                  <a:pt x="0" y="1354347"/>
                </a:moveTo>
                <a:cubicBezTo>
                  <a:pt x="552090" y="1015041"/>
                  <a:pt x="1104181" y="675736"/>
                  <a:pt x="1699404" y="474453"/>
                </a:cubicBezTo>
                <a:cubicBezTo>
                  <a:pt x="2294627" y="273170"/>
                  <a:pt x="2856781" y="218536"/>
                  <a:pt x="3571336" y="146649"/>
                </a:cubicBezTo>
                <a:cubicBezTo>
                  <a:pt x="4285891" y="74762"/>
                  <a:pt x="5206042" y="67573"/>
                  <a:pt x="5986732" y="43132"/>
                </a:cubicBezTo>
                <a:cubicBezTo>
                  <a:pt x="6767422" y="18691"/>
                  <a:pt x="7884543" y="7189"/>
                  <a:pt x="8255479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364331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sz="2000" dirty="0" smtClean="0">
                <a:solidFill>
                  <a:srgbClr val="4E5B6F"/>
                </a:solidFill>
              </a:rPr>
              <a:t>/2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414338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atan</a:t>
            </a:r>
            <a:r>
              <a:rPr lang="en-US" sz="2000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endParaRPr lang="ru-RU" sz="1400" dirty="0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606504" y="4238368"/>
            <a:ext cx="2903080" cy="976582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0800000">
            <a:off x="5929322" y="3874880"/>
            <a:ext cx="250825" cy="288925"/>
          </a:xfrm>
          <a:prstGeom prst="upArrow">
            <a:avLst>
              <a:gd name="adj1" fmla="val 57454"/>
              <a:gd name="adj2" fmla="val 3929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749380" y="4357694"/>
            <a:ext cx="2643207" cy="0"/>
          </a:xfrm>
          <a:prstGeom prst="line">
            <a:avLst/>
          </a:prstGeom>
          <a:noFill/>
          <a:ln w="127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4777845" y="4857760"/>
            <a:ext cx="122291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6000759" y="4500570"/>
            <a:ext cx="142875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AutoShape 125"/>
          <p:cNvSpPr>
            <a:spLocks noChangeArrowheads="1"/>
          </p:cNvSpPr>
          <p:nvPr/>
        </p:nvSpPr>
        <p:spPr bwMode="auto">
          <a:xfrm>
            <a:off x="5857884" y="3429000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4751812" y="4500570"/>
            <a:ext cx="2643207" cy="0"/>
          </a:xfrm>
          <a:prstGeom prst="line">
            <a:avLst/>
          </a:prstGeom>
          <a:noFill/>
          <a:ln w="127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615526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dirty="0" smtClean="0">
                <a:solidFill>
                  <a:srgbClr val="4E5B6F"/>
                </a:solidFill>
              </a:rPr>
              <a:t>/2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72396" y="43576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dirty="0" smtClean="0">
                <a:solidFill>
                  <a:srgbClr val="4E5B6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dirty="0" smtClean="0">
                <a:solidFill>
                  <a:srgbClr val="4E5B6F"/>
                </a:solidFill>
              </a:rPr>
              <a:t>/2</a:t>
            </a:r>
            <a:r>
              <a:rPr lang="en-US" dirty="0" smtClean="0">
                <a:solidFill>
                  <a:srgbClr val="4E5B6F"/>
                </a:solidFill>
              </a:rPr>
              <a:t>]</a:t>
            </a:r>
            <a:r>
              <a:rPr lang="en-US" baseline="-25000" dirty="0" smtClean="0">
                <a:solidFill>
                  <a:srgbClr val="4E5B6F"/>
                </a:solidFill>
              </a:rPr>
              <a:t>double</a:t>
            </a:r>
            <a:endParaRPr lang="ru-RU" sz="1200" baseline="-25000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4777687" y="4857760"/>
            <a:ext cx="2643207" cy="0"/>
          </a:xfrm>
          <a:prstGeom prst="line">
            <a:avLst/>
          </a:prstGeom>
          <a:noFill/>
          <a:ln w="127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7286644" y="4286256"/>
            <a:ext cx="35719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7358083" y="4500570"/>
            <a:ext cx="28575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/>
      <p:bldP spid="22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5238"/>
            <a:ext cx="8767794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Числа с плавающей точкой</a:t>
            </a:r>
            <a:r>
              <a:rPr lang="en-US" dirty="0" smtClean="0"/>
              <a:t> (IEEE 745)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89250"/>
            <a:ext cx="8229600" cy="2592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Нормализованные</a:t>
            </a:r>
            <a:r>
              <a:rPr lang="en-US" sz="2000" dirty="0" smtClean="0"/>
              <a:t>:</a:t>
            </a:r>
            <a:r>
              <a:rPr lang="ru-RU" sz="2000" dirty="0" smtClean="0"/>
              <a:t>	 </a:t>
            </a:r>
            <a:r>
              <a:rPr lang="en-US" sz="2000" dirty="0" smtClean="0"/>
              <a:t>E</a:t>
            </a:r>
            <a:r>
              <a:rPr lang="ru-RU" sz="2000" dirty="0" smtClean="0"/>
              <a:t> </a:t>
            </a:r>
            <a:r>
              <a:rPr lang="en-US" sz="2000" dirty="0"/>
              <a:t>&gt; 0 &amp; E &lt; 2</a:t>
            </a:r>
            <a:r>
              <a:rPr lang="en-US" sz="2000" baseline="30000" dirty="0"/>
              <a:t>k </a:t>
            </a:r>
            <a:r>
              <a:rPr lang="en-US" sz="2000" dirty="0"/>
              <a:t>–</a:t>
            </a:r>
            <a:r>
              <a:rPr lang="en-US" sz="2000" dirty="0" smtClean="0"/>
              <a:t>1</a:t>
            </a:r>
            <a:r>
              <a:rPr lang="ru-RU" sz="2000" dirty="0" smtClean="0"/>
              <a:t>    </a:t>
            </a:r>
            <a:r>
              <a:rPr lang="en-US" sz="2000" dirty="0" smtClean="0"/>
              <a:t>X </a:t>
            </a:r>
            <a:r>
              <a:rPr lang="en-US" sz="2000" dirty="0"/>
              <a:t>= </a:t>
            </a:r>
            <a:r>
              <a:rPr lang="ru-RU" sz="2000" dirty="0"/>
              <a:t>(</a:t>
            </a:r>
            <a:r>
              <a:rPr lang="en-US" sz="2000" dirty="0"/>
              <a:t>–1)</a:t>
            </a:r>
            <a:r>
              <a:rPr lang="en-US" sz="2000" baseline="30000" dirty="0"/>
              <a:t>S</a:t>
            </a:r>
            <a:r>
              <a:rPr lang="en-US" sz="2000" dirty="0">
                <a:cs typeface="Arial" charset="0"/>
              </a:rPr>
              <a:t>·</a:t>
            </a:r>
            <a:r>
              <a:rPr lang="en-US" sz="2000" dirty="0"/>
              <a:t>2</a:t>
            </a:r>
            <a:r>
              <a:rPr lang="en-US" sz="2000" baseline="30000" dirty="0"/>
              <a:t>(E–B)</a:t>
            </a:r>
            <a:r>
              <a:rPr lang="en-US" sz="2000" dirty="0">
                <a:cs typeface="Arial" charset="0"/>
              </a:rPr>
              <a:t>·</a:t>
            </a:r>
            <a:r>
              <a:rPr lang="en-US" sz="2000" dirty="0"/>
              <a:t>(1+M/2</a:t>
            </a:r>
            <a:r>
              <a:rPr lang="en-US" sz="2000" baseline="30000" dirty="0"/>
              <a:t>(n–k–1)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 err="1" smtClean="0"/>
              <a:t>Денормализованные</a:t>
            </a:r>
            <a:r>
              <a:rPr lang="en-US" sz="2000" dirty="0" smtClean="0"/>
              <a:t>:</a:t>
            </a:r>
            <a:r>
              <a:rPr lang="ru-RU" sz="2000" dirty="0" smtClean="0"/>
              <a:t>	 </a:t>
            </a:r>
            <a:r>
              <a:rPr lang="en-US" sz="2000" dirty="0" smtClean="0"/>
              <a:t>E </a:t>
            </a:r>
            <a:r>
              <a:rPr lang="en-US" sz="2000" dirty="0"/>
              <a:t>= </a:t>
            </a:r>
            <a:r>
              <a:rPr lang="en-US" sz="2000" dirty="0" smtClean="0"/>
              <a:t>0</a:t>
            </a:r>
            <a:r>
              <a:rPr lang="ru-RU" sz="2000" dirty="0" smtClean="0"/>
              <a:t> </a:t>
            </a:r>
            <a:r>
              <a:rPr lang="en-US" sz="2000" dirty="0"/>
              <a:t>		   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X = </a:t>
            </a:r>
            <a:r>
              <a:rPr lang="ru-RU" sz="2000" dirty="0"/>
              <a:t>(</a:t>
            </a:r>
            <a:r>
              <a:rPr lang="en-US" sz="2000" dirty="0"/>
              <a:t>–1)</a:t>
            </a:r>
            <a:r>
              <a:rPr lang="en-US" sz="2000" baseline="30000" dirty="0"/>
              <a:t>S</a:t>
            </a:r>
            <a:r>
              <a:rPr lang="en-US" sz="2000" dirty="0">
                <a:cs typeface="Arial" charset="0"/>
              </a:rPr>
              <a:t>·</a:t>
            </a:r>
            <a:r>
              <a:rPr lang="en-US" sz="2000" dirty="0"/>
              <a:t>2</a:t>
            </a:r>
            <a:r>
              <a:rPr lang="en-US" sz="2000" baseline="30000" dirty="0"/>
              <a:t>(–B+1)</a:t>
            </a:r>
            <a:r>
              <a:rPr lang="en-US" sz="2000" dirty="0">
                <a:cs typeface="Arial" charset="0"/>
              </a:rPr>
              <a:t>·</a:t>
            </a:r>
            <a:r>
              <a:rPr lang="en-US" sz="2000" dirty="0"/>
              <a:t>(M/2</a:t>
            </a:r>
            <a:r>
              <a:rPr lang="en-US" sz="2000" baseline="30000" dirty="0"/>
              <a:t>(n–k–1)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Exceptional</a:t>
            </a:r>
            <a:r>
              <a:rPr lang="en-US" sz="2000" dirty="0"/>
              <a:t>	:   E = 2</a:t>
            </a:r>
            <a:r>
              <a:rPr lang="en-US" sz="2000" baseline="30000" dirty="0"/>
              <a:t>k </a:t>
            </a:r>
            <a:r>
              <a:rPr lang="en-US" sz="2000" dirty="0"/>
              <a:t>–1</a:t>
            </a:r>
            <a:endParaRPr lang="ru-RU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M = 0  :   +</a:t>
            </a:r>
            <a:r>
              <a:rPr lang="ru-RU" sz="2000" dirty="0">
                <a:cs typeface="Arial" charset="0"/>
                <a:sym typeface="Symbol" pitchFamily="18" charset="2"/>
              </a:rPr>
              <a:t></a:t>
            </a:r>
            <a:r>
              <a:rPr lang="en-US" sz="1800" dirty="0"/>
              <a:t>, –</a:t>
            </a:r>
            <a:r>
              <a:rPr lang="ru-RU" sz="2000" dirty="0">
                <a:cs typeface="Arial" charset="0"/>
                <a:sym typeface="Symbol" pitchFamily="18" charset="2"/>
              </a:rPr>
              <a:t>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M </a:t>
            </a:r>
            <a:r>
              <a:rPr lang="en-US" sz="1800" dirty="0">
                <a:cs typeface="Arial" charset="0"/>
              </a:rPr>
              <a:t>≠ 0  :    </a:t>
            </a:r>
            <a:r>
              <a:rPr lang="en-US" sz="1800" dirty="0" err="1"/>
              <a:t>NaN</a:t>
            </a:r>
            <a:endParaRPr lang="en-US" sz="1800" dirty="0"/>
          </a:p>
        </p:txBody>
      </p:sp>
      <p:sp>
        <p:nvSpPr>
          <p:cNvPr id="6" name="Line 154"/>
          <p:cNvSpPr>
            <a:spLocks noChangeShapeType="1"/>
          </p:cNvSpPr>
          <p:nvPr/>
        </p:nvSpPr>
        <p:spPr bwMode="auto">
          <a:xfrm flipV="1">
            <a:off x="1835150" y="1738313"/>
            <a:ext cx="1588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 Box 155"/>
          <p:cNvSpPr txBox="1">
            <a:spLocks noChangeArrowheads="1"/>
          </p:cNvSpPr>
          <p:nvPr/>
        </p:nvSpPr>
        <p:spPr bwMode="auto">
          <a:xfrm>
            <a:off x="1331913" y="2386013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знак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Line 158"/>
          <p:cNvSpPr>
            <a:spLocks noChangeShapeType="1"/>
          </p:cNvSpPr>
          <p:nvPr/>
        </p:nvSpPr>
        <p:spPr bwMode="auto">
          <a:xfrm flipV="1">
            <a:off x="3563938" y="1738313"/>
            <a:ext cx="1587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Rectangle 161"/>
          <p:cNvSpPr>
            <a:spLocks noChangeArrowheads="1"/>
          </p:cNvSpPr>
          <p:nvPr/>
        </p:nvSpPr>
        <p:spPr bwMode="auto">
          <a:xfrm>
            <a:off x="3490913" y="166528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>
                <a:solidFill>
                  <a:schemeClr val="tx2"/>
                </a:solidFill>
                <a:latin typeface="Arial" charset="0"/>
              </a:rPr>
              <a:t>k+1</a:t>
            </a:r>
            <a:endParaRPr lang="ru-RU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Rectangle 162"/>
          <p:cNvSpPr>
            <a:spLocks noChangeArrowheads="1"/>
          </p:cNvSpPr>
          <p:nvPr/>
        </p:nvSpPr>
        <p:spPr bwMode="auto">
          <a:xfrm>
            <a:off x="8243888" y="1665288"/>
            <a:ext cx="5762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>
                <a:solidFill>
                  <a:schemeClr val="tx2"/>
                </a:solidFill>
                <a:latin typeface="Arial" charset="0"/>
              </a:rPr>
              <a:t>n</a:t>
            </a:r>
            <a:r>
              <a:rPr lang="ru-RU" sz="1200" b="0" dirty="0">
                <a:solidFill>
                  <a:schemeClr val="tx2"/>
                </a:solidFill>
                <a:latin typeface="Courier New" pitchFamily="49" charset="0"/>
              </a:rPr>
              <a:t>-</a:t>
            </a:r>
            <a:r>
              <a:rPr lang="en-US" sz="1200" b="0" dirty="0">
                <a:solidFill>
                  <a:schemeClr val="tx2"/>
                </a:solidFill>
                <a:latin typeface="Arial" charset="0"/>
              </a:rPr>
              <a:t>1</a:t>
            </a:r>
            <a:endParaRPr lang="ru-RU" sz="12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Rectangle 195"/>
          <p:cNvSpPr>
            <a:spLocks noChangeArrowheads="1"/>
          </p:cNvSpPr>
          <p:nvPr/>
        </p:nvSpPr>
        <p:spPr bwMode="auto">
          <a:xfrm>
            <a:off x="16192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12" name="Text Box 199"/>
          <p:cNvSpPr txBox="1">
            <a:spLocks noChangeArrowheads="1"/>
          </p:cNvSpPr>
          <p:nvPr/>
        </p:nvSpPr>
        <p:spPr bwMode="auto">
          <a:xfrm>
            <a:off x="2071670" y="2386013"/>
            <a:ext cx="114300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Arial" charset="0"/>
              </a:rPr>
              <a:t>экспонента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Text Box 200"/>
          <p:cNvSpPr txBox="1">
            <a:spLocks noChangeArrowheads="1"/>
          </p:cNvSpPr>
          <p:nvPr/>
        </p:nvSpPr>
        <p:spPr bwMode="auto">
          <a:xfrm>
            <a:off x="5508625" y="2386013"/>
            <a:ext cx="11160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Arial" charset="0"/>
              </a:rPr>
              <a:t>мантисса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Rectangle 201"/>
          <p:cNvSpPr>
            <a:spLocks noChangeArrowheads="1"/>
          </p:cNvSpPr>
          <p:nvPr/>
        </p:nvSpPr>
        <p:spPr bwMode="auto">
          <a:xfrm>
            <a:off x="18351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15" name="Rectangle 202"/>
          <p:cNvSpPr>
            <a:spLocks noChangeArrowheads="1"/>
          </p:cNvSpPr>
          <p:nvPr/>
        </p:nvSpPr>
        <p:spPr bwMode="auto">
          <a:xfrm>
            <a:off x="20510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16" name="Rectangle 203"/>
          <p:cNvSpPr>
            <a:spLocks noChangeArrowheads="1"/>
          </p:cNvSpPr>
          <p:nvPr/>
        </p:nvSpPr>
        <p:spPr bwMode="auto">
          <a:xfrm>
            <a:off x="22669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17" name="Rectangle 204"/>
          <p:cNvSpPr>
            <a:spLocks noChangeArrowheads="1"/>
          </p:cNvSpPr>
          <p:nvPr/>
        </p:nvSpPr>
        <p:spPr bwMode="auto">
          <a:xfrm>
            <a:off x="2482850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18" name="Rectangle 205"/>
          <p:cNvSpPr>
            <a:spLocks noChangeArrowheads="1"/>
          </p:cNvSpPr>
          <p:nvPr/>
        </p:nvSpPr>
        <p:spPr bwMode="auto">
          <a:xfrm>
            <a:off x="27003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1</a:t>
            </a:r>
            <a:endParaRPr lang="ru-RU" sz="1200">
              <a:latin typeface="Arial" charset="0"/>
            </a:endParaRPr>
          </a:p>
        </p:txBody>
      </p:sp>
      <p:sp>
        <p:nvSpPr>
          <p:cNvPr id="19" name="Rectangle 206"/>
          <p:cNvSpPr>
            <a:spLocks noChangeArrowheads="1"/>
          </p:cNvSpPr>
          <p:nvPr/>
        </p:nvSpPr>
        <p:spPr bwMode="auto">
          <a:xfrm>
            <a:off x="29162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20" name="Rectangle 207"/>
          <p:cNvSpPr>
            <a:spLocks noChangeArrowheads="1"/>
          </p:cNvSpPr>
          <p:nvPr/>
        </p:nvSpPr>
        <p:spPr bwMode="auto">
          <a:xfrm>
            <a:off x="31321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21" name="Rectangle 208"/>
          <p:cNvSpPr>
            <a:spLocks noChangeArrowheads="1"/>
          </p:cNvSpPr>
          <p:nvPr/>
        </p:nvSpPr>
        <p:spPr bwMode="auto">
          <a:xfrm>
            <a:off x="33480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2" name="Rectangle 209"/>
          <p:cNvSpPr>
            <a:spLocks noChangeArrowheads="1"/>
          </p:cNvSpPr>
          <p:nvPr/>
        </p:nvSpPr>
        <p:spPr bwMode="auto">
          <a:xfrm>
            <a:off x="35639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23" name="Rectangle 210"/>
          <p:cNvSpPr>
            <a:spLocks noChangeArrowheads="1"/>
          </p:cNvSpPr>
          <p:nvPr/>
        </p:nvSpPr>
        <p:spPr bwMode="auto">
          <a:xfrm>
            <a:off x="37798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4" name="Rectangle 211"/>
          <p:cNvSpPr>
            <a:spLocks noChangeArrowheads="1"/>
          </p:cNvSpPr>
          <p:nvPr/>
        </p:nvSpPr>
        <p:spPr bwMode="auto">
          <a:xfrm>
            <a:off x="42116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5" name="Rectangle 212"/>
          <p:cNvSpPr>
            <a:spLocks noChangeArrowheads="1"/>
          </p:cNvSpPr>
          <p:nvPr/>
        </p:nvSpPr>
        <p:spPr bwMode="auto">
          <a:xfrm>
            <a:off x="39957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1</a:t>
            </a:r>
          </a:p>
        </p:txBody>
      </p:sp>
      <p:sp>
        <p:nvSpPr>
          <p:cNvPr id="26" name="Rectangle 213"/>
          <p:cNvSpPr>
            <a:spLocks noChangeArrowheads="1"/>
          </p:cNvSpPr>
          <p:nvPr/>
        </p:nvSpPr>
        <p:spPr bwMode="auto">
          <a:xfrm>
            <a:off x="44275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7" name="Rectangle 214"/>
          <p:cNvSpPr>
            <a:spLocks noChangeArrowheads="1"/>
          </p:cNvSpPr>
          <p:nvPr/>
        </p:nvSpPr>
        <p:spPr bwMode="auto">
          <a:xfrm>
            <a:off x="46434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8" name="Rectangle 215"/>
          <p:cNvSpPr>
            <a:spLocks noChangeArrowheads="1"/>
          </p:cNvSpPr>
          <p:nvPr/>
        </p:nvSpPr>
        <p:spPr bwMode="auto">
          <a:xfrm>
            <a:off x="48593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29" name="Rectangle 216"/>
          <p:cNvSpPr>
            <a:spLocks noChangeArrowheads="1"/>
          </p:cNvSpPr>
          <p:nvPr/>
        </p:nvSpPr>
        <p:spPr bwMode="auto">
          <a:xfrm>
            <a:off x="5075238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0" name="Rectangle 217"/>
          <p:cNvSpPr>
            <a:spLocks noChangeArrowheads="1"/>
          </p:cNvSpPr>
          <p:nvPr/>
        </p:nvSpPr>
        <p:spPr bwMode="auto">
          <a:xfrm>
            <a:off x="52927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1" name="Rectangle 218"/>
          <p:cNvSpPr>
            <a:spLocks noChangeArrowheads="1"/>
          </p:cNvSpPr>
          <p:nvPr/>
        </p:nvSpPr>
        <p:spPr bwMode="auto">
          <a:xfrm>
            <a:off x="55086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2" name="Rectangle 219"/>
          <p:cNvSpPr>
            <a:spLocks noChangeArrowheads="1"/>
          </p:cNvSpPr>
          <p:nvPr/>
        </p:nvSpPr>
        <p:spPr bwMode="auto">
          <a:xfrm>
            <a:off x="57245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3" name="Rectangle 220"/>
          <p:cNvSpPr>
            <a:spLocks noChangeArrowheads="1"/>
          </p:cNvSpPr>
          <p:nvPr/>
        </p:nvSpPr>
        <p:spPr bwMode="auto">
          <a:xfrm>
            <a:off x="59404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4" name="Rectangle 221"/>
          <p:cNvSpPr>
            <a:spLocks noChangeArrowheads="1"/>
          </p:cNvSpPr>
          <p:nvPr/>
        </p:nvSpPr>
        <p:spPr bwMode="auto">
          <a:xfrm>
            <a:off x="63722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5" name="Rectangle 222"/>
          <p:cNvSpPr>
            <a:spLocks noChangeArrowheads="1"/>
          </p:cNvSpPr>
          <p:nvPr/>
        </p:nvSpPr>
        <p:spPr bwMode="auto">
          <a:xfrm>
            <a:off x="61563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6" name="Rectangle 223"/>
          <p:cNvSpPr>
            <a:spLocks noChangeArrowheads="1"/>
          </p:cNvSpPr>
          <p:nvPr/>
        </p:nvSpPr>
        <p:spPr bwMode="auto">
          <a:xfrm>
            <a:off x="65881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7" name="Rectangle 224"/>
          <p:cNvSpPr>
            <a:spLocks noChangeArrowheads="1"/>
          </p:cNvSpPr>
          <p:nvPr/>
        </p:nvSpPr>
        <p:spPr bwMode="auto">
          <a:xfrm>
            <a:off x="68040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8" name="Rectangle 225"/>
          <p:cNvSpPr>
            <a:spLocks noChangeArrowheads="1"/>
          </p:cNvSpPr>
          <p:nvPr/>
        </p:nvSpPr>
        <p:spPr bwMode="auto">
          <a:xfrm>
            <a:off x="70199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9" name="Rectangle 226"/>
          <p:cNvSpPr>
            <a:spLocks noChangeArrowheads="1"/>
          </p:cNvSpPr>
          <p:nvPr/>
        </p:nvSpPr>
        <p:spPr bwMode="auto">
          <a:xfrm>
            <a:off x="72358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40" name="Rectangle 231"/>
          <p:cNvSpPr>
            <a:spLocks noChangeArrowheads="1"/>
          </p:cNvSpPr>
          <p:nvPr/>
        </p:nvSpPr>
        <p:spPr bwMode="auto">
          <a:xfrm>
            <a:off x="76676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41" name="Rectangle 232"/>
          <p:cNvSpPr>
            <a:spLocks noChangeArrowheads="1"/>
          </p:cNvSpPr>
          <p:nvPr/>
        </p:nvSpPr>
        <p:spPr bwMode="auto">
          <a:xfrm>
            <a:off x="74517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2" name="Rectangle 233"/>
          <p:cNvSpPr>
            <a:spLocks noChangeArrowheads="1"/>
          </p:cNvSpPr>
          <p:nvPr/>
        </p:nvSpPr>
        <p:spPr bwMode="auto">
          <a:xfrm>
            <a:off x="78835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3" name="Rectangle 234"/>
          <p:cNvSpPr>
            <a:spLocks noChangeArrowheads="1"/>
          </p:cNvSpPr>
          <p:nvPr/>
        </p:nvSpPr>
        <p:spPr bwMode="auto">
          <a:xfrm>
            <a:off x="80994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4" name="Rectangle 235"/>
          <p:cNvSpPr>
            <a:spLocks noChangeArrowheads="1"/>
          </p:cNvSpPr>
          <p:nvPr/>
        </p:nvSpPr>
        <p:spPr bwMode="auto">
          <a:xfrm>
            <a:off x="8315325" y="1954213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45" name="Rectangle 237"/>
          <p:cNvSpPr>
            <a:spLocks noChangeArrowheads="1"/>
          </p:cNvSpPr>
          <p:nvPr/>
        </p:nvSpPr>
        <p:spPr bwMode="auto">
          <a:xfrm>
            <a:off x="1547813" y="1665288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chemeClr val="tx2"/>
                </a:solidFill>
                <a:latin typeface="Arial" charset="0"/>
              </a:rPr>
              <a:t>0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" name="Rectangle 238"/>
          <p:cNvSpPr>
            <a:spLocks noChangeArrowheads="1"/>
          </p:cNvSpPr>
          <p:nvPr/>
        </p:nvSpPr>
        <p:spPr bwMode="auto">
          <a:xfrm>
            <a:off x="1835150" y="1665288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 dirty="0">
                <a:solidFill>
                  <a:schemeClr val="tx2"/>
                </a:solidFill>
                <a:latin typeface="Arial" charset="0"/>
              </a:rPr>
              <a:t>1</a:t>
            </a:r>
            <a:endParaRPr lang="ru-RU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" name="Rectangle 239"/>
          <p:cNvSpPr>
            <a:spLocks noChangeArrowheads="1"/>
          </p:cNvSpPr>
          <p:nvPr/>
        </p:nvSpPr>
        <p:spPr bwMode="auto">
          <a:xfrm>
            <a:off x="3348038" y="1665288"/>
            <a:ext cx="287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>
                <a:solidFill>
                  <a:schemeClr val="tx2"/>
                </a:solidFill>
                <a:latin typeface="Arial" charset="0"/>
              </a:rPr>
              <a:t>k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" name="AutoShape 240"/>
          <p:cNvSpPr>
            <a:spLocks/>
          </p:cNvSpPr>
          <p:nvPr/>
        </p:nvSpPr>
        <p:spPr bwMode="auto">
          <a:xfrm rot="-5400000">
            <a:off x="2627312" y="1449388"/>
            <a:ext cx="144463" cy="1728788"/>
          </a:xfrm>
          <a:prstGeom prst="leftBrace">
            <a:avLst>
              <a:gd name="adj1" fmla="val 997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241"/>
          <p:cNvSpPr>
            <a:spLocks/>
          </p:cNvSpPr>
          <p:nvPr/>
        </p:nvSpPr>
        <p:spPr bwMode="auto">
          <a:xfrm rot="-5400000">
            <a:off x="5976144" y="-170656"/>
            <a:ext cx="144463" cy="4968875"/>
          </a:xfrm>
          <a:prstGeom prst="leftBrace">
            <a:avLst>
              <a:gd name="adj1" fmla="val 2866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 Box 242"/>
          <p:cNvSpPr txBox="1">
            <a:spLocks noChangeArrowheads="1"/>
          </p:cNvSpPr>
          <p:nvPr/>
        </p:nvSpPr>
        <p:spPr bwMode="auto">
          <a:xfrm>
            <a:off x="538163" y="1808163"/>
            <a:ext cx="800100" cy="431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tIns="10800" bIns="82800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rial" charset="0"/>
              </a:rPr>
              <a:t>n, k</a:t>
            </a:r>
            <a:endParaRPr lang="ru-RU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" name="Text Box 243"/>
          <p:cNvSpPr txBox="1">
            <a:spLocks noChangeArrowheads="1"/>
          </p:cNvSpPr>
          <p:nvPr/>
        </p:nvSpPr>
        <p:spPr bwMode="auto">
          <a:xfrm>
            <a:off x="1720185" y="2339676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S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" name="Text Box 244"/>
          <p:cNvSpPr txBox="1">
            <a:spLocks noChangeArrowheads="1"/>
          </p:cNvSpPr>
          <p:nvPr/>
        </p:nvSpPr>
        <p:spPr bwMode="auto">
          <a:xfrm>
            <a:off x="3033066" y="2334272"/>
            <a:ext cx="3603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E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3" name="Text Box 245"/>
          <p:cNvSpPr txBox="1">
            <a:spLocks noChangeArrowheads="1"/>
          </p:cNvSpPr>
          <p:nvPr/>
        </p:nvSpPr>
        <p:spPr bwMode="auto">
          <a:xfrm>
            <a:off x="6418616" y="2329510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M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" name="Text Box 247"/>
          <p:cNvSpPr txBox="1">
            <a:spLocks noChangeArrowheads="1"/>
          </p:cNvSpPr>
          <p:nvPr/>
        </p:nvSpPr>
        <p:spPr bwMode="auto">
          <a:xfrm>
            <a:off x="7648575" y="249237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2"/>
                </a:solidFill>
                <a:latin typeface="Arial" charset="0"/>
              </a:rPr>
              <a:t>B = 2</a:t>
            </a:r>
            <a:r>
              <a:rPr lang="en-US" b="0" baseline="30000" dirty="0">
                <a:solidFill>
                  <a:schemeClr val="tx2"/>
                </a:solidFill>
                <a:latin typeface="Arial" charset="0"/>
              </a:rPr>
              <a:t>(k–1) </a:t>
            </a:r>
            <a:r>
              <a:rPr lang="en-US" b="0" dirty="0">
                <a:solidFill>
                  <a:schemeClr val="tx2"/>
                </a:solidFill>
                <a:latin typeface="Arial" charset="0"/>
              </a:rPr>
              <a:t>–1</a:t>
            </a:r>
            <a:endParaRPr lang="ru-RU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5" name="Text Box 248"/>
          <p:cNvSpPr txBox="1">
            <a:spLocks noChangeArrowheads="1"/>
          </p:cNvSpPr>
          <p:nvPr/>
        </p:nvSpPr>
        <p:spPr bwMode="auto">
          <a:xfrm>
            <a:off x="3074967" y="3173409"/>
            <a:ext cx="31197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baseline="30000" dirty="0">
                <a:solidFill>
                  <a:schemeClr val="tx2"/>
                </a:solidFill>
                <a:latin typeface="Arial" charset="0"/>
              </a:rPr>
              <a:t>(–1)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·1.101</a:t>
            </a:r>
            <a:r>
              <a:rPr lang="en-US" baseline="-25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13/16 = 0,8125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" name="Text Box 249"/>
          <p:cNvSpPr txBox="1">
            <a:spLocks noChangeArrowheads="1"/>
          </p:cNvSpPr>
          <p:nvPr/>
        </p:nvSpPr>
        <p:spPr bwMode="auto">
          <a:xfrm>
            <a:off x="3851275" y="3752850"/>
            <a:ext cx="1107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0, -0</a:t>
            </a: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7" name="Text Box 250"/>
          <p:cNvSpPr txBox="1">
            <a:spLocks noChangeArrowheads="1"/>
          </p:cNvSpPr>
          <p:nvPr/>
        </p:nvSpPr>
        <p:spPr bwMode="auto">
          <a:xfrm>
            <a:off x="3454400" y="4337050"/>
            <a:ext cx="235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1/0 = +</a:t>
            </a:r>
            <a:r>
              <a:rPr lang="ru-RU" sz="2000" dirty="0">
                <a:solidFill>
                  <a:schemeClr val="tx2"/>
                </a:solidFill>
                <a:sym typeface="Symbol" pitchFamily="18" charset="2"/>
              </a:rPr>
              <a:t>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, (–1)/0 = –</a:t>
            </a:r>
            <a:r>
              <a:rPr lang="ru-RU" dirty="0">
                <a:solidFill>
                  <a:schemeClr val="tx2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58" name="Rectangle 251"/>
          <p:cNvSpPr>
            <a:spLocks noChangeArrowheads="1"/>
          </p:cNvSpPr>
          <p:nvPr/>
        </p:nvSpPr>
        <p:spPr bwMode="auto">
          <a:xfrm>
            <a:off x="4032250" y="464661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0/0 = </a:t>
            </a:r>
            <a:r>
              <a:rPr lang="en-US" dirty="0" err="1">
                <a:solidFill>
                  <a:schemeClr val="tx2"/>
                </a:solidFill>
                <a:latin typeface="Arial" charset="0"/>
              </a:rPr>
              <a:t>NaN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9" name="Line 365"/>
          <p:cNvSpPr>
            <a:spLocks noChangeShapeType="1"/>
          </p:cNvSpPr>
          <p:nvPr/>
        </p:nvSpPr>
        <p:spPr bwMode="auto">
          <a:xfrm flipH="1">
            <a:off x="6908832" y="2744788"/>
            <a:ext cx="82800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" name="Text Box 370"/>
          <p:cNvSpPr txBox="1">
            <a:spLocks noChangeArrowheads="1"/>
          </p:cNvSpPr>
          <p:nvPr/>
        </p:nvSpPr>
        <p:spPr bwMode="auto">
          <a:xfrm>
            <a:off x="3951279" y="4414851"/>
            <a:ext cx="481971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n = 32,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  k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= 8 	–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float (single precision)</a:t>
            </a:r>
            <a:endParaRPr lang="en-US" sz="2000" b="0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n = 64,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  k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= 11 	– double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n = 79,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  k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= 15	– </a:t>
            </a:r>
            <a:r>
              <a:rPr lang="en-US" sz="2000" b="0" dirty="0" smtClean="0">
                <a:solidFill>
                  <a:schemeClr val="tx2"/>
                </a:solidFill>
                <a:latin typeface="Arial" charset="0"/>
              </a:rPr>
              <a:t>extended </a:t>
            </a: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double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tx2"/>
                </a:solidFill>
                <a:latin typeface="Arial" charset="0"/>
              </a:rPr>
              <a:t>n = 128, k = 15	– quadruple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1" name="Text Box 249"/>
          <p:cNvSpPr txBox="1">
            <a:spLocks noChangeArrowheads="1"/>
          </p:cNvSpPr>
          <p:nvPr/>
        </p:nvSpPr>
        <p:spPr bwMode="auto">
          <a:xfrm>
            <a:off x="6286512" y="1428736"/>
            <a:ext cx="240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1/2</a:t>
            </a:r>
            <a:r>
              <a:rPr lang="en-US" sz="2000" baseline="30000" dirty="0" smtClean="0">
                <a:solidFill>
                  <a:schemeClr val="tx2"/>
                </a:solidFill>
                <a:latin typeface="Arial" charset="0"/>
              </a:rPr>
              <a:t>(n-k-1)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 –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1 </a:t>
            </a:r>
            <a:r>
              <a:rPr lang="en-US" sz="2000" dirty="0" err="1" smtClean="0">
                <a:solidFill>
                  <a:schemeClr val="tx2"/>
                </a:solidFill>
                <a:latin typeface="Arial" charset="0"/>
              </a:rPr>
              <a:t>ulp</a:t>
            </a:r>
            <a:endParaRPr lang="en-US" sz="20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7801 L -8.33333E-7 -1.11111E-6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5" grpId="1"/>
      <p:bldP spid="55" grpId="2"/>
      <p:bldP spid="56" grpId="0"/>
      <p:bldP spid="56" grpId="1"/>
      <p:bldP spid="57" grpId="0"/>
      <p:bldP spid="57" grpId="1"/>
      <p:bldP spid="58" grpId="0"/>
      <p:bldP spid="58" grpId="1"/>
      <p:bldP spid="59" grpId="0" animBg="1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Точная модель </a:t>
            </a:r>
            <a:r>
              <a:rPr lang="en-US" dirty="0" err="1" smtClean="0"/>
              <a:t>sqrt</a:t>
            </a:r>
            <a:r>
              <a:rPr lang="ru-RU" dirty="0" smtClean="0"/>
              <a:t> </a:t>
            </a:r>
            <a:r>
              <a:rPr lang="en-US" dirty="0" smtClean="0"/>
              <a:t>(IEEE 745)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/>
              <a:t>дает результат округления точного значения в соответствии с текущим режимом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к ближайшему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к</a:t>
            </a:r>
            <a:r>
              <a:rPr lang="en-US" sz="2400" dirty="0" smtClean="0"/>
              <a:t> +</a:t>
            </a:r>
            <a:r>
              <a:rPr lang="ru-RU" sz="2400" dirty="0" smtClean="0">
                <a:cs typeface="Arial" charset="0"/>
                <a:sym typeface="Symbol" pitchFamily="18" charset="2"/>
              </a:rPr>
              <a:t>, к</a:t>
            </a:r>
            <a:r>
              <a:rPr lang="en-US" sz="2400" dirty="0" smtClean="0"/>
              <a:t> </a:t>
            </a:r>
            <a:r>
              <a:rPr lang="ru-RU" sz="2400" dirty="0" smtClean="0"/>
              <a:t>–</a:t>
            </a:r>
            <a:r>
              <a:rPr lang="ru-RU" sz="2400" dirty="0" smtClean="0">
                <a:cs typeface="Arial" charset="0"/>
                <a:sym typeface="Symbol" pitchFamily="18" charset="2"/>
              </a:rPr>
              <a:t>, к</a:t>
            </a:r>
            <a:r>
              <a:rPr lang="en-US" sz="2400" dirty="0" smtClean="0"/>
              <a:t> 0</a:t>
            </a: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для +∞ дает +∞ и выставляет флаг </a:t>
            </a:r>
            <a:r>
              <a:rPr lang="en-US" sz="2600" dirty="0" smtClean="0"/>
              <a:t>DIVISION-BY-ZERO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для -0 дает -0 (???!!!)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для </a:t>
            </a:r>
            <a:r>
              <a:rPr lang="en-US" sz="2600" dirty="0" smtClean="0"/>
              <a:t>x &lt; 0 </a:t>
            </a:r>
            <a:r>
              <a:rPr lang="ru-RU" sz="2600" dirty="0" smtClean="0"/>
              <a:t>дает </a:t>
            </a:r>
            <a:r>
              <a:rPr lang="en-US" sz="2600" dirty="0" err="1" smtClean="0"/>
              <a:t>NaN</a:t>
            </a:r>
            <a:r>
              <a:rPr lang="en-US" sz="2600" dirty="0" smtClean="0"/>
              <a:t> </a:t>
            </a:r>
            <a:r>
              <a:rPr lang="ru-RU" sz="2600" dirty="0" smtClean="0"/>
              <a:t>и выставляет флаг </a:t>
            </a:r>
            <a:r>
              <a:rPr lang="en-US" sz="2600" dirty="0" smtClean="0"/>
              <a:t>INVALID</a:t>
            </a:r>
          </a:p>
          <a:p>
            <a:pPr>
              <a:lnSpc>
                <a:spcPct val="80000"/>
              </a:lnSpc>
            </a:pPr>
            <a:r>
              <a:rPr lang="ru-RU" sz="2600" dirty="0" smtClean="0"/>
              <a:t>для </a:t>
            </a:r>
            <a:r>
              <a:rPr lang="en-US" sz="2600" dirty="0" err="1" smtClean="0"/>
              <a:t>NaN</a:t>
            </a:r>
            <a:r>
              <a:rPr lang="en-US" sz="2600" dirty="0" smtClean="0"/>
              <a:t> </a:t>
            </a:r>
            <a:r>
              <a:rPr lang="ru-RU" sz="2600" dirty="0" smtClean="0"/>
              <a:t>дает </a:t>
            </a:r>
            <a:r>
              <a:rPr lang="en-US" sz="2600" dirty="0" err="1" smtClean="0"/>
              <a:t>NaN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в случае неточного результата выставляет флаг </a:t>
            </a:r>
            <a:r>
              <a:rPr lang="en-US" sz="2600" dirty="0" smtClean="0"/>
              <a:t>INEXACT</a:t>
            </a:r>
            <a:endParaRPr lang="ru-RU" sz="2600" dirty="0" smtClean="0"/>
          </a:p>
          <a:p>
            <a:pPr>
              <a:lnSpc>
                <a:spcPct val="80000"/>
              </a:lnSpc>
            </a:pPr>
            <a:r>
              <a:rPr lang="ru-RU" sz="2600" dirty="0" smtClean="0"/>
              <a:t>нигде не выставляет флаги </a:t>
            </a:r>
            <a:r>
              <a:rPr lang="en-US" sz="2600" dirty="0" smtClean="0"/>
              <a:t>OVERFLOW, UNDERFLOW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6197628" y="3008304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6197628" y="3224204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6197628" y="2574916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6197628" y="2359016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6197628" y="2143116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H="1">
            <a:off x="6197628" y="3440104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6203943" y="3433752"/>
            <a:ext cx="126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>
            <a:off x="7613650" y="2357419"/>
            <a:ext cx="88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>
            <a:off x="6327767" y="3224201"/>
            <a:ext cx="16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H="1">
            <a:off x="6489695" y="3014650"/>
            <a:ext cx="23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H="1">
            <a:off x="6727817" y="2795566"/>
            <a:ext cx="34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 flipH="1">
            <a:off x="7075481" y="2576496"/>
            <a:ext cx="540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6201813" y="2320382"/>
            <a:ext cx="2297671" cy="1236134"/>
          </a:xfrm>
          <a:custGeom>
            <a:avLst/>
            <a:gdLst>
              <a:gd name="connsiteX0" fmla="*/ 0 w 2252134"/>
              <a:gd name="connsiteY0" fmla="*/ 1236134 h 1236134"/>
              <a:gd name="connsiteX1" fmla="*/ 381000 w 2252134"/>
              <a:gd name="connsiteY1" fmla="*/ 677334 h 1236134"/>
              <a:gd name="connsiteX2" fmla="*/ 1176867 w 2252134"/>
              <a:gd name="connsiteY2" fmla="*/ 194734 h 1236134"/>
              <a:gd name="connsiteX3" fmla="*/ 2252134 w 2252134"/>
              <a:gd name="connsiteY3" fmla="*/ 0 h 123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2134" h="1236134">
                <a:moveTo>
                  <a:pt x="0" y="1236134"/>
                </a:moveTo>
                <a:cubicBezTo>
                  <a:pt x="92428" y="1043517"/>
                  <a:pt x="184856" y="850901"/>
                  <a:pt x="381000" y="677334"/>
                </a:cubicBezTo>
                <a:cubicBezTo>
                  <a:pt x="577144" y="503767"/>
                  <a:pt x="865011" y="307623"/>
                  <a:pt x="1176867" y="194734"/>
                </a:cubicBezTo>
                <a:cubicBezTo>
                  <a:pt x="1488723" y="81845"/>
                  <a:pt x="1870428" y="40922"/>
                  <a:pt x="2252134" y="0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6194417" y="2795566"/>
            <a:ext cx="2303462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семафор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747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Расширенный конечный автомат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2000232" y="3774048"/>
            <a:ext cx="928694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Free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43306" y="3774048"/>
            <a:ext cx="928694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Locked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2910" y="3863242"/>
            <a:ext cx="214314" cy="214314"/>
          </a:xfrm>
          <a:prstGeom prst="ellips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Curved Connector 8"/>
          <p:cNvCxnSpPr>
            <a:stCxn id="7" idx="0"/>
            <a:endCxn id="10" idx="0"/>
          </p:cNvCxnSpPr>
          <p:nvPr/>
        </p:nvCxnSpPr>
        <p:spPr>
          <a:xfrm rot="5400000" flipH="1" flipV="1">
            <a:off x="1455569" y="3068546"/>
            <a:ext cx="89194" cy="1500198"/>
          </a:xfrm>
          <a:prstGeom prst="curvedConnector3">
            <a:avLst>
              <a:gd name="adj1" fmla="val 356295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000232" y="3774048"/>
            <a:ext cx="50006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28860" y="3774048"/>
            <a:ext cx="50006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5" name="Curved Connector 14"/>
          <p:cNvCxnSpPr>
            <a:stCxn id="14" idx="0"/>
            <a:endCxn id="18" idx="0"/>
          </p:cNvCxnSpPr>
          <p:nvPr/>
        </p:nvCxnSpPr>
        <p:spPr>
          <a:xfrm rot="5400000" flipH="1" flipV="1">
            <a:off x="3286116" y="3166825"/>
            <a:ext cx="1588" cy="1214446"/>
          </a:xfrm>
          <a:prstGeom prst="curvedConnector3">
            <a:avLst>
              <a:gd name="adj1" fmla="val 14395466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43306" y="3774048"/>
            <a:ext cx="50006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2643182"/>
            <a:ext cx="274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create() /</a:t>
            </a:r>
            <a:r>
              <a:rPr lang="en-US" b="1" dirty="0" err="1" smtClean="0">
                <a:solidFill>
                  <a:srgbClr val="008000"/>
                </a:solidFill>
              </a:rPr>
              <a:t>sid</a:t>
            </a:r>
            <a:r>
              <a:rPr lang="en-US" dirty="0" smtClean="0"/>
              <a:t>; owner := null</a:t>
            </a:r>
            <a:endParaRPr lang="ru-RU" dirty="0"/>
          </a:p>
        </p:txBody>
      </p:sp>
      <p:cxnSp>
        <p:nvCxnSpPr>
          <p:cNvPr id="23" name="Curved Connector 22"/>
          <p:cNvCxnSpPr>
            <a:stCxn id="10" idx="2"/>
            <a:endCxn id="7" idx="4"/>
          </p:cNvCxnSpPr>
          <p:nvPr/>
        </p:nvCxnSpPr>
        <p:spPr>
          <a:xfrm rot="5400000" flipH="1">
            <a:off x="1437606" y="3390017"/>
            <a:ext cx="125120" cy="1500198"/>
          </a:xfrm>
          <a:prstGeom prst="curvedConnector3">
            <a:avLst>
              <a:gd name="adj1" fmla="val -182705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720" y="4416990"/>
            <a:ext cx="102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destroy()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143240" y="28574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; owner:=</a:t>
            </a:r>
            <a:r>
              <a:rPr lang="en-US" dirty="0" err="1" smtClean="0"/>
              <a:t>tid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143240" y="307181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trylock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, wt)/ 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; owner:=</a:t>
            </a:r>
            <a:r>
              <a:rPr lang="en-US" dirty="0" err="1" smtClean="0"/>
              <a:t>tid</a:t>
            </a:r>
            <a:endParaRPr lang="ru-RU" dirty="0"/>
          </a:p>
        </p:txBody>
      </p:sp>
      <p:cxnSp>
        <p:nvCxnSpPr>
          <p:cNvPr id="29" name="Curved Connector 28"/>
          <p:cNvCxnSpPr>
            <a:stCxn id="18" idx="2"/>
            <a:endCxn id="14" idx="2"/>
          </p:cNvCxnSpPr>
          <p:nvPr/>
        </p:nvCxnSpPr>
        <p:spPr>
          <a:xfrm rot="5400000">
            <a:off x="3286116" y="3595453"/>
            <a:ext cx="1588" cy="1214446"/>
          </a:xfrm>
          <a:prstGeom prst="curvedConnector3">
            <a:avLst>
              <a:gd name="adj1" fmla="val 14395466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8662" y="550070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 &amp; </a:t>
            </a:r>
            <a:r>
              <a:rPr lang="en-US" dirty="0" err="1" smtClean="0"/>
              <a:t>waiting.empty</a:t>
            </a:r>
            <a:r>
              <a:rPr lang="en-US" dirty="0" smtClean="0"/>
              <a:t>()]unlock(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; owner:=null</a:t>
            </a:r>
            <a:endParaRPr lang="ru-RU" dirty="0"/>
          </a:p>
        </p:txBody>
      </p:sp>
      <p:sp>
        <p:nvSpPr>
          <p:cNvPr id="33" name="Rounded Rectangle 32"/>
          <p:cNvSpPr/>
          <p:nvPr/>
        </p:nvSpPr>
        <p:spPr>
          <a:xfrm>
            <a:off x="4071934" y="3774048"/>
            <a:ext cx="500066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4" name="Curved Connector 33"/>
          <p:cNvCxnSpPr>
            <a:stCxn id="33" idx="3"/>
            <a:endCxn id="33" idx="2"/>
          </p:cNvCxnSpPr>
          <p:nvPr/>
        </p:nvCxnSpPr>
        <p:spPr>
          <a:xfrm flipH="1">
            <a:off x="4321967" y="3988362"/>
            <a:ext cx="250033" cy="214314"/>
          </a:xfrm>
          <a:prstGeom prst="curvedConnector4">
            <a:avLst>
              <a:gd name="adj1" fmla="val -91428"/>
              <a:gd name="adj2" fmla="val 206666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86314" y="344114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=owner]lock(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locked</a:t>
            </a:r>
            <a:r>
              <a:rPr lang="en-US" baseline="-25000" dirty="0" err="1" smtClean="0"/>
              <a:t>tid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786314" y="364331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tid≠owner</a:t>
            </a:r>
            <a:r>
              <a:rPr lang="en-US" dirty="0" smtClean="0"/>
              <a:t>]lock(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fail</a:t>
            </a:r>
            <a:r>
              <a:rPr lang="en-US" baseline="-25000" dirty="0" err="1" smtClean="0"/>
              <a:t>tid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786314" y="385762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=owner]</a:t>
            </a:r>
            <a:r>
              <a:rPr lang="en-US" dirty="0" err="1" smtClean="0"/>
              <a:t>trylock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, wt)/</a:t>
            </a:r>
            <a:r>
              <a:rPr lang="en-US" b="1" dirty="0" err="1" smtClean="0">
                <a:solidFill>
                  <a:srgbClr val="008000"/>
                </a:solidFill>
              </a:rPr>
              <a:t>locked</a:t>
            </a:r>
            <a:r>
              <a:rPr lang="en-US" baseline="-25000" dirty="0" err="1" smtClean="0"/>
              <a:t>tid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786314" y="407194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tid≠owner</a:t>
            </a:r>
            <a:r>
              <a:rPr lang="en-US" dirty="0" smtClean="0"/>
              <a:t>]</a:t>
            </a:r>
            <a:r>
              <a:rPr lang="en-US" dirty="0" err="1" smtClean="0"/>
              <a:t>trylock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, wt)/timer[</a:t>
            </a:r>
            <a:r>
              <a:rPr lang="en-US" dirty="0" err="1" smtClean="0"/>
              <a:t>tid</a:t>
            </a:r>
            <a:r>
              <a:rPr lang="en-US" dirty="0" smtClean="0"/>
              <a:t>]:=wt,  		          </a:t>
            </a:r>
            <a:r>
              <a:rPr lang="en-US" dirty="0" err="1" smtClean="0"/>
              <a:t>waiting.push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78631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timeout[</a:t>
            </a:r>
            <a:r>
              <a:rPr lang="en-US" dirty="0" err="1" smtClean="0"/>
              <a:t>tid</a:t>
            </a:r>
            <a:r>
              <a:rPr lang="en-US" dirty="0" smtClean="0"/>
              <a:t>]/</a:t>
            </a:r>
            <a:r>
              <a:rPr lang="en-US" b="1" dirty="0" err="1" smtClean="0">
                <a:solidFill>
                  <a:srgbClr val="008000"/>
                </a:solidFill>
              </a:rPr>
              <a:t>fail</a:t>
            </a:r>
            <a:r>
              <a:rPr lang="en-US" baseline="-25000" dirty="0" err="1" smtClean="0"/>
              <a:t>tid</a:t>
            </a:r>
            <a:r>
              <a:rPr lang="en-US" dirty="0" smtClean="0"/>
              <a:t>; </a:t>
            </a:r>
            <a:r>
              <a:rPr lang="en-US" dirty="0" err="1" smtClean="0"/>
              <a:t>waiting.remove</a:t>
            </a:r>
            <a:r>
              <a:rPr lang="en-US" dirty="0" smtClean="0"/>
              <a:t>(</a:t>
            </a:r>
            <a:r>
              <a:rPr lang="en-US" dirty="0" err="1" smtClean="0"/>
              <a:t>tid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786182" y="485776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 &amp; !</a:t>
            </a:r>
            <a:r>
              <a:rPr lang="en-US" dirty="0" err="1" smtClean="0"/>
              <a:t>waiting.empty</a:t>
            </a:r>
            <a:r>
              <a:rPr lang="en-US" dirty="0" smtClean="0"/>
              <a:t>()]unlock(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8000"/>
                </a:solidFill>
              </a:rPr>
              <a:t> ok</a:t>
            </a:r>
            <a:r>
              <a:rPr lang="en-US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owner:=waiting.pop(), timer[owner]:=0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071670" y="45005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tid</a:t>
            </a:r>
            <a:r>
              <a:rPr lang="en-US" dirty="0" smtClean="0"/>
              <a:t>=owner]unlock(</a:t>
            </a:r>
            <a:r>
              <a:rPr lang="en-US" dirty="0" err="1" smtClean="0"/>
              <a:t>tid</a:t>
            </a:r>
            <a:r>
              <a:rPr lang="en-US" dirty="0" smtClean="0"/>
              <a:t>)/</a:t>
            </a:r>
            <a:r>
              <a:rPr lang="en-US" b="1" dirty="0" err="1" smtClean="0">
                <a:solidFill>
                  <a:srgbClr val="008000"/>
                </a:solidFill>
              </a:rPr>
              <a:t>ok</a:t>
            </a:r>
            <a:r>
              <a:rPr lang="en-US" baseline="-25000" dirty="0" err="1" smtClean="0"/>
              <a:t>tid</a:t>
            </a:r>
            <a:r>
              <a:rPr lang="en-US" dirty="0" smtClean="0"/>
              <a:t>; owner:=null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42844" y="2857496"/>
            <a:ext cx="278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waiting := new Queue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42844" y="3059668"/>
            <a:ext cx="285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timer:= new </a:t>
            </a:r>
            <a:r>
              <a:rPr lang="en-US" dirty="0" err="1" smtClean="0"/>
              <a:t>TimerList</a:t>
            </a:r>
            <a:endParaRPr lang="ru-RU" dirty="0"/>
          </a:p>
        </p:txBody>
      </p:sp>
      <p:sp>
        <p:nvSpPr>
          <p:cNvPr id="31" name="Line 365"/>
          <p:cNvSpPr>
            <a:spLocks noChangeShapeType="1"/>
          </p:cNvSpPr>
          <p:nvPr/>
        </p:nvSpPr>
        <p:spPr bwMode="auto">
          <a:xfrm flipV="1">
            <a:off x="2862253" y="4500570"/>
            <a:ext cx="280987" cy="1071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2" grpId="0"/>
      <p:bldP spid="26" grpId="0"/>
      <p:bldP spid="27" grpId="0"/>
      <p:bldP spid="28" grpId="0"/>
      <p:bldP spid="3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5" grpId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unded Rectangle 129"/>
          <p:cNvSpPr/>
          <p:nvPr/>
        </p:nvSpPr>
        <p:spPr>
          <a:xfrm>
            <a:off x="3215593" y="30718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526281" y="30718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5929322" y="30718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526281" y="44910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5929322" y="46434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5929322" y="32242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4526281" y="32242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215593" y="32242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214678" y="46434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1891953" y="44910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2357430"/>
            <a:ext cx="36000" cy="428400"/>
          </a:xfrm>
          <a:prstGeom prst="rect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Rounded Rectangle 127"/>
          <p:cNvSpPr/>
          <p:nvPr/>
        </p:nvSpPr>
        <p:spPr>
          <a:xfrm>
            <a:off x="1900831" y="32242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1538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538" y="235743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357422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2500298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891953" y="46434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буфер-стек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6603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Расширенная сеть Петри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2357422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4744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0628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57950" y="378619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57950" y="5214950"/>
            <a:ext cx="428628" cy="428628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Curved Connector 12"/>
          <p:cNvCxnSpPr>
            <a:stCxn id="12" idx="3"/>
            <a:endCxn id="10" idx="1"/>
          </p:cNvCxnSpPr>
          <p:nvPr/>
        </p:nvCxnSpPr>
        <p:spPr>
          <a:xfrm>
            <a:off x="536034" y="2571630"/>
            <a:ext cx="535504" cy="114"/>
          </a:xfrm>
          <a:prstGeom prst="curvedConnector3">
            <a:avLst>
              <a:gd name="adj1" fmla="val 5000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322082" y="5215064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Curved Connector 20"/>
          <p:cNvCxnSpPr>
            <a:stCxn id="20" idx="1"/>
            <a:endCxn id="11" idx="3"/>
          </p:cNvCxnSpPr>
          <p:nvPr/>
        </p:nvCxnSpPr>
        <p:spPr>
          <a:xfrm rot="10800000">
            <a:off x="6786578" y="5429264"/>
            <a:ext cx="535504" cy="1588"/>
          </a:xfrm>
          <a:prstGeom prst="curvedConnector3">
            <a:avLst>
              <a:gd name="adj1" fmla="val 5000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00831" y="3071810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1900831" y="4500798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/>
          <p:cNvSpPr/>
          <p:nvPr/>
        </p:nvSpPr>
        <p:spPr>
          <a:xfrm>
            <a:off x="3224397" y="3071810"/>
            <a:ext cx="36000" cy="428400"/>
          </a:xfrm>
          <a:prstGeom prst="rect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7"/>
          <p:cNvSpPr/>
          <p:nvPr/>
        </p:nvSpPr>
        <p:spPr>
          <a:xfrm>
            <a:off x="3224397" y="4500798"/>
            <a:ext cx="36000" cy="428400"/>
          </a:xfrm>
          <a:prstGeom prst="rect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4536000" y="3071810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4536000" y="4500798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30"/>
          <p:cNvSpPr/>
          <p:nvPr/>
        </p:nvSpPr>
        <p:spPr>
          <a:xfrm>
            <a:off x="5939041" y="3071810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5939041" y="4500798"/>
            <a:ext cx="36000" cy="4284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Curved Connector 32"/>
          <p:cNvCxnSpPr>
            <a:stCxn id="10" idx="2"/>
            <a:endCxn id="126" idx="1"/>
          </p:cNvCxnSpPr>
          <p:nvPr/>
        </p:nvCxnSpPr>
        <p:spPr>
          <a:xfrm rot="16200000" flipH="1">
            <a:off x="1379027" y="2692882"/>
            <a:ext cx="428628" cy="614979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5" idx="0"/>
            <a:endCxn id="128" idx="1"/>
          </p:cNvCxnSpPr>
          <p:nvPr/>
        </p:nvCxnSpPr>
        <p:spPr>
          <a:xfrm rot="5400000" flipH="1" flipV="1">
            <a:off x="1383789" y="3269149"/>
            <a:ext cx="419104" cy="614979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5" idx="3"/>
            <a:endCxn id="100" idx="0"/>
          </p:cNvCxnSpPr>
          <p:nvPr/>
        </p:nvCxnSpPr>
        <p:spPr>
          <a:xfrm>
            <a:off x="1936831" y="3286010"/>
            <a:ext cx="563467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1" idx="1"/>
            <a:endCxn id="137" idx="3"/>
          </p:cNvCxnSpPr>
          <p:nvPr/>
        </p:nvCxnSpPr>
        <p:spPr>
          <a:xfrm rot="10800000">
            <a:off x="1937672" y="4786322"/>
            <a:ext cx="4420278" cy="642942"/>
          </a:xfrm>
          <a:prstGeom prst="curvedConnector3">
            <a:avLst>
              <a:gd name="adj1" fmla="val 70084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100" idx="2"/>
            <a:endCxn id="136" idx="3"/>
          </p:cNvCxnSpPr>
          <p:nvPr/>
        </p:nvCxnSpPr>
        <p:spPr>
          <a:xfrm rot="5400000">
            <a:off x="2009433" y="4143057"/>
            <a:ext cx="419104" cy="562626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26" idx="1"/>
            <a:endCxn id="5" idx="2"/>
          </p:cNvCxnSpPr>
          <p:nvPr/>
        </p:nvCxnSpPr>
        <p:spPr>
          <a:xfrm rot="10800000">
            <a:off x="1285853" y="4214818"/>
            <a:ext cx="614979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0" idx="3"/>
            <a:endCxn id="130" idx="1"/>
          </p:cNvCxnSpPr>
          <p:nvPr/>
        </p:nvCxnSpPr>
        <p:spPr>
          <a:xfrm>
            <a:off x="1500166" y="2571744"/>
            <a:ext cx="1715427" cy="642942"/>
          </a:xfrm>
          <a:prstGeom prst="curvedConnector3">
            <a:avLst>
              <a:gd name="adj1" fmla="val 5000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103" idx="0"/>
            <a:endCxn id="131" idx="1"/>
          </p:cNvCxnSpPr>
          <p:nvPr/>
        </p:nvCxnSpPr>
        <p:spPr>
          <a:xfrm rot="5400000" flipH="1" flipV="1">
            <a:off x="2719831" y="3290429"/>
            <a:ext cx="419104" cy="572419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27" idx="3"/>
            <a:endCxn id="106" idx="0"/>
          </p:cNvCxnSpPr>
          <p:nvPr/>
        </p:nvCxnSpPr>
        <p:spPr>
          <a:xfrm>
            <a:off x="3260397" y="3286010"/>
            <a:ext cx="597223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10" idx="3"/>
            <a:endCxn id="132" idx="1"/>
          </p:cNvCxnSpPr>
          <p:nvPr/>
        </p:nvCxnSpPr>
        <p:spPr>
          <a:xfrm>
            <a:off x="1500166" y="2571744"/>
            <a:ext cx="3026115" cy="642942"/>
          </a:xfrm>
          <a:prstGeom prst="curvedConnector3">
            <a:avLst>
              <a:gd name="adj1" fmla="val 60561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07" idx="0"/>
            <a:endCxn id="133" idx="1"/>
          </p:cNvCxnSpPr>
          <p:nvPr/>
        </p:nvCxnSpPr>
        <p:spPr>
          <a:xfrm rot="5400000" flipH="1" flipV="1">
            <a:off x="4053836" y="3313746"/>
            <a:ext cx="419104" cy="525785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10" idx="3"/>
            <a:endCxn id="134" idx="1"/>
          </p:cNvCxnSpPr>
          <p:nvPr/>
        </p:nvCxnSpPr>
        <p:spPr>
          <a:xfrm>
            <a:off x="1500166" y="2571744"/>
            <a:ext cx="4429156" cy="642942"/>
          </a:xfrm>
          <a:prstGeom prst="curvedConnector3">
            <a:avLst>
              <a:gd name="adj1" fmla="val 6824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109" idx="0"/>
            <a:endCxn id="135" idx="1"/>
          </p:cNvCxnSpPr>
          <p:nvPr/>
        </p:nvCxnSpPr>
        <p:spPr>
          <a:xfrm rot="5400000" flipH="1" flipV="1">
            <a:off x="5398299" y="3255167"/>
            <a:ext cx="419104" cy="642942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65"/>
          <p:cNvCxnSpPr>
            <a:stCxn id="29" idx="3"/>
            <a:endCxn id="108" idx="0"/>
          </p:cNvCxnSpPr>
          <p:nvPr/>
        </p:nvCxnSpPr>
        <p:spPr>
          <a:xfrm>
            <a:off x="4572000" y="3286010"/>
            <a:ext cx="571504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65"/>
          <p:cNvCxnSpPr>
            <a:stCxn id="31" idx="3"/>
            <a:endCxn id="9" idx="0"/>
          </p:cNvCxnSpPr>
          <p:nvPr/>
        </p:nvCxnSpPr>
        <p:spPr>
          <a:xfrm>
            <a:off x="5975041" y="3286010"/>
            <a:ext cx="597223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52"/>
          <p:cNvCxnSpPr>
            <a:stCxn id="106" idx="2"/>
            <a:endCxn id="138" idx="3"/>
          </p:cNvCxnSpPr>
          <p:nvPr/>
        </p:nvCxnSpPr>
        <p:spPr>
          <a:xfrm rot="5400000">
            <a:off x="3349457" y="4125759"/>
            <a:ext cx="419104" cy="597223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55"/>
          <p:cNvCxnSpPr>
            <a:stCxn id="28" idx="1"/>
            <a:endCxn id="103" idx="2"/>
          </p:cNvCxnSpPr>
          <p:nvPr/>
        </p:nvCxnSpPr>
        <p:spPr>
          <a:xfrm rot="10800000">
            <a:off x="2643175" y="4214818"/>
            <a:ext cx="581223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52"/>
          <p:cNvCxnSpPr>
            <a:stCxn id="108" idx="2"/>
            <a:endCxn id="140" idx="3"/>
          </p:cNvCxnSpPr>
          <p:nvPr/>
        </p:nvCxnSpPr>
        <p:spPr>
          <a:xfrm rot="5400000">
            <a:off x="4648200" y="4138618"/>
            <a:ext cx="419104" cy="571504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55"/>
          <p:cNvCxnSpPr>
            <a:stCxn id="30" idx="1"/>
            <a:endCxn id="107" idx="2"/>
          </p:cNvCxnSpPr>
          <p:nvPr/>
        </p:nvCxnSpPr>
        <p:spPr>
          <a:xfrm rot="10800000">
            <a:off x="4000496" y="4214818"/>
            <a:ext cx="535504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3714744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3857620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000628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143504" y="3786190"/>
            <a:ext cx="28575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9" name="Curved Connector 52"/>
          <p:cNvCxnSpPr>
            <a:stCxn id="9" idx="2"/>
            <a:endCxn id="142" idx="3"/>
          </p:cNvCxnSpPr>
          <p:nvPr/>
        </p:nvCxnSpPr>
        <p:spPr>
          <a:xfrm rot="5400000">
            <a:off x="6064101" y="4125759"/>
            <a:ext cx="419104" cy="597223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55"/>
          <p:cNvCxnSpPr>
            <a:stCxn id="32" idx="1"/>
            <a:endCxn id="109" idx="2"/>
          </p:cNvCxnSpPr>
          <p:nvPr/>
        </p:nvCxnSpPr>
        <p:spPr>
          <a:xfrm rot="10800000">
            <a:off x="5286381" y="4214818"/>
            <a:ext cx="652661" cy="500180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ounded Rectangle 125"/>
          <p:cNvSpPr/>
          <p:nvPr/>
        </p:nvSpPr>
        <p:spPr>
          <a:xfrm>
            <a:off x="1900831" y="3071810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3214678" y="44910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4526281" y="46434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5929322" y="4491046"/>
            <a:ext cx="45719" cy="2857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58" name="Curved Connector 157"/>
          <p:cNvCxnSpPr>
            <a:stCxn id="11" idx="1"/>
            <a:endCxn id="139" idx="3"/>
          </p:cNvCxnSpPr>
          <p:nvPr/>
        </p:nvCxnSpPr>
        <p:spPr>
          <a:xfrm rot="10800000">
            <a:off x="3260398" y="4786322"/>
            <a:ext cx="3097553" cy="642942"/>
          </a:xfrm>
          <a:prstGeom prst="curvedConnector3">
            <a:avLst>
              <a:gd name="adj1" fmla="val 58885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urved Connector 160"/>
          <p:cNvCxnSpPr>
            <a:stCxn id="11" idx="1"/>
            <a:endCxn id="141" idx="3"/>
          </p:cNvCxnSpPr>
          <p:nvPr/>
        </p:nvCxnSpPr>
        <p:spPr>
          <a:xfrm rot="10800000">
            <a:off x="4572000" y="4786322"/>
            <a:ext cx="1785950" cy="642942"/>
          </a:xfrm>
          <a:prstGeom prst="curvedConnector3">
            <a:avLst>
              <a:gd name="adj1" fmla="val 50000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urved Connector 163"/>
          <p:cNvCxnSpPr>
            <a:stCxn id="11" idx="0"/>
            <a:endCxn id="143" idx="3"/>
          </p:cNvCxnSpPr>
          <p:nvPr/>
        </p:nvCxnSpPr>
        <p:spPr>
          <a:xfrm rot="16200000" flipV="1">
            <a:off x="6059339" y="4702024"/>
            <a:ext cx="428628" cy="597223"/>
          </a:xfrm>
          <a:prstGeom prst="curvedConnector2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428596" y="250030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Oval 169"/>
          <p:cNvSpPr/>
          <p:nvPr/>
        </p:nvSpPr>
        <p:spPr>
          <a:xfrm>
            <a:off x="1214414" y="392906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/>
          <p:cNvSpPr txBox="1"/>
          <p:nvPr/>
        </p:nvSpPr>
        <p:spPr>
          <a:xfrm>
            <a:off x="1428728" y="2786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(in)</a:t>
            </a:r>
            <a:endParaRPr lang="ru-RU" dirty="0"/>
          </a:p>
        </p:txBody>
      </p:sp>
      <p:sp>
        <p:nvSpPr>
          <p:cNvPr id="172" name="TextBox 171"/>
          <p:cNvSpPr txBox="1"/>
          <p:nvPr/>
        </p:nvSpPr>
        <p:spPr>
          <a:xfrm>
            <a:off x="1643042" y="34290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:=in</a:t>
            </a:r>
            <a:endParaRPr lang="ru-RU" dirty="0"/>
          </a:p>
        </p:txBody>
      </p:sp>
      <p:sp>
        <p:nvSpPr>
          <p:cNvPr id="173" name="TextBox 172"/>
          <p:cNvSpPr txBox="1"/>
          <p:nvPr/>
        </p:nvSpPr>
        <p:spPr>
          <a:xfrm>
            <a:off x="2500298" y="2786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(in)</a:t>
            </a:r>
            <a:endParaRPr lang="ru-RU" dirty="0"/>
          </a:p>
        </p:txBody>
      </p:sp>
      <p:sp>
        <p:nvSpPr>
          <p:cNvPr id="174" name="TextBox 173"/>
          <p:cNvSpPr txBox="1"/>
          <p:nvPr/>
        </p:nvSpPr>
        <p:spPr>
          <a:xfrm>
            <a:off x="3571868" y="2786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(in)</a:t>
            </a:r>
            <a:endParaRPr lang="ru-RU" dirty="0"/>
          </a:p>
        </p:txBody>
      </p:sp>
      <p:sp>
        <p:nvSpPr>
          <p:cNvPr id="175" name="TextBox 174"/>
          <p:cNvSpPr txBox="1"/>
          <p:nvPr/>
        </p:nvSpPr>
        <p:spPr>
          <a:xfrm>
            <a:off x="4786314" y="27860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(in)</a:t>
            </a:r>
            <a:endParaRPr lang="ru-RU" dirty="0"/>
          </a:p>
        </p:txBody>
      </p:sp>
      <p:sp>
        <p:nvSpPr>
          <p:cNvPr id="179" name="TextBox 178"/>
          <p:cNvSpPr txBox="1"/>
          <p:nvPr/>
        </p:nvSpPr>
        <p:spPr>
          <a:xfrm>
            <a:off x="3000364" y="341685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/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:=in</a:t>
            </a:r>
            <a:endParaRPr lang="ru-RU" dirty="0"/>
          </a:p>
        </p:txBody>
      </p:sp>
      <p:sp>
        <p:nvSpPr>
          <p:cNvPr id="180" name="TextBox 179"/>
          <p:cNvSpPr txBox="1"/>
          <p:nvPr/>
        </p:nvSpPr>
        <p:spPr>
          <a:xfrm>
            <a:off x="4304004" y="341685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/</a:t>
            </a:r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:=in</a:t>
            </a:r>
            <a:endParaRPr lang="ru-RU" dirty="0"/>
          </a:p>
        </p:txBody>
      </p:sp>
      <p:sp>
        <p:nvSpPr>
          <p:cNvPr id="181" name="TextBox 180"/>
          <p:cNvSpPr txBox="1"/>
          <p:nvPr/>
        </p:nvSpPr>
        <p:spPr>
          <a:xfrm>
            <a:off x="5715008" y="34290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/</a:t>
            </a:r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:=in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1142976" y="4429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en-US" b="1" baseline="-25000" dirty="0" smtClean="0">
                <a:solidFill>
                  <a:srgbClr val="008000"/>
                </a:solidFill>
              </a:rPr>
              <a:t>1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2500298" y="4429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ru-RU" b="1" baseline="-25000" dirty="0" smtClean="0">
                <a:solidFill>
                  <a:srgbClr val="008000"/>
                </a:solidFill>
              </a:rPr>
              <a:t>2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857620" y="4429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ru-RU" b="1" baseline="-25000" dirty="0" smtClean="0">
                <a:solidFill>
                  <a:srgbClr val="008000"/>
                </a:solidFill>
              </a:rPr>
              <a:t>3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143504" y="44291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ru-RU" b="1" baseline="-25000" dirty="0" smtClean="0">
                <a:solidFill>
                  <a:srgbClr val="008000"/>
                </a:solidFill>
              </a:rPr>
              <a:t>4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85" name="Oval 168"/>
          <p:cNvSpPr/>
          <p:nvPr/>
        </p:nvSpPr>
        <p:spPr>
          <a:xfrm>
            <a:off x="428596" y="250030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Oval 168"/>
          <p:cNvSpPr/>
          <p:nvPr/>
        </p:nvSpPr>
        <p:spPr>
          <a:xfrm>
            <a:off x="7286644" y="5357826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82 0 " pathEditMode="relative" ptsTypes="AA">
                                      <p:cBhvr>
                                        <p:cTn id="25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8 5.55112E-17 C 0.08489 0.02361 0.08698 0.04722 0.09878 0.06296 C 0.11059 0.0787 0.13229 0.08657 0.15399 0.09444 " pathEditMode="relative" rAng="0" ptsTypes="aaA">
                                      <p:cBhvr>
                                        <p:cTn id="25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2361 0.004 -0.04722 0.0158 -0.06297 C 0.02761 -0.07871 0.04931 -0.08658 0.07101 -0.09445 " pathEditMode="relative" ptsTypes="aaA">
                                      <p:cBhvr>
                                        <p:cTn id="25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6 -0.09745 C 0.08577 -0.0949 0.10348 -0.09213 0.11528 -0.07639 C 0.12709 -0.06064 0.13299 -0.03171 0.13889 -0.00277 " pathEditMode="relative" rAng="0" ptsTypes="aaA">
                                      <p:cBhvr>
                                        <p:cTn id="26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82 0 " pathEditMode="relative" ptsTypes="AA">
                                      <p:cBhvr>
                                        <p:cTn id="27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3 5.55112E-17 C 0.11493 0.00162 0.14062 0.00347 0.16024 0.01042 C 0.17986 0.01736 0.19305 0.02963 0.20746 0.0419 C 0.22187 0.05417 0.23107 0.07523 0.24687 0.08403 C 0.26267 0.09282 0.28229 0.09352 0.30191 0.09444 " pathEditMode="relative" rAng="0" ptsTypes="aaaaA">
                                      <p:cBhvr>
                                        <p:cTn id="28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47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694 C 0.1441 -0.03171 0.14931 -0.05625 0.16251 -0.07014 C 0.1757 -0.08402 0.19671 -0.0875 0.21771 -0.09097 " pathEditMode="relative" rAng="0" ptsTypes="aaA">
                                      <p:cBhvr>
                                        <p:cTn id="28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8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98 -0.09074 C 0.22969 -0.09768 0.24341 -0.10416 0.25521 -0.09074 C 0.26702 -0.07708 0.27691 -0.04328 0.28681 -0.00949 " pathEditMode="relative" rAng="0" ptsTypes="aaA">
                                      <p:cBhvr>
                                        <p:cTn id="289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0 " pathEditMode="relative" ptsTypes="AA">
                                      <p:cBhvr>
                                        <p:cTn id="2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4 3.33333E-6 C -0.13716 -0.00348 -0.18837 -0.00695 -0.21979 -0.01042 C -0.25122 -0.01389 -0.2592 -0.01412 -0.275 -0.02107 C -0.2908 -0.02801 -0.30504 -0.04375 -0.31424 -0.05255 C -0.32344 -0.06135 -0.31684 -0.06644 -0.33004 -0.07338 C -0.34323 -0.08033 -0.37344 -0.09098 -0.39306 -0.09445 C -0.41268 -0.09792 -0.43889 -0.0926 -0.44809 -0.09445 " pathEditMode="relative" rAng="0" ptsTypes="aaaaaaA">
                                      <p:cBhvr>
                                        <p:cTn id="30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49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81 -0.0081 C 0.28473 0.01991 0.28282 0.04792 0.27101 0.06528 C 0.25921 0.08264 0.22518 0.09144 0.21598 0.09676 " pathEditMode="relative" rAng="0" ptsTypes="aaA">
                                      <p:cBhvr>
                                        <p:cTn id="305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000"/>
                            </p:stCondLst>
                            <p:childTnLst>
                              <p:par>
                                <p:cTn id="30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1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0963 C 0.20712 0.09885 0.19653 0.10162 0.18612 0.0963 C 0.1757 0.09098 0.16251 0.07871 0.15469 0.06482 C 0.14688 0.05093 0.14289 0.03148 0.13889 0.01227 " pathEditMode="relative" rAng="0" ptsTypes="aaaA">
                                      <p:cBhvr>
                                        <p:cTn id="31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6" grpId="0" animBg="1"/>
      <p:bldP spid="7" grpId="0" animBg="1"/>
      <p:bldP spid="8" grpId="0" animBg="1"/>
      <p:bldP spid="9" grpId="0" animBg="1"/>
      <p:bldP spid="11" grpId="0" animBg="1"/>
      <p:bldP spid="20" grpId="0" animBg="1"/>
      <p:bldP spid="25" grpId="0" animBg="1"/>
      <p:bldP spid="26" grpId="0" animBg="1"/>
      <p:bldP spid="27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169" grpId="0" animBg="1"/>
      <p:bldP spid="169" grpId="1" animBg="1"/>
      <p:bldP spid="169" grpId="2" animBg="1"/>
      <p:bldP spid="169" grpId="3" animBg="1"/>
      <p:bldP spid="170" grpId="0" animBg="1"/>
      <p:bldP spid="170" grpId="1" animBg="1"/>
      <p:bldP spid="170" grpId="2" animBg="1"/>
      <p:bldP spid="170" grpId="3" animBg="1"/>
      <p:bldP spid="170" grpId="4" animBg="1"/>
      <p:bldP spid="170" grpId="5" animBg="1"/>
      <p:bldP spid="170" grpId="6" animBg="1"/>
      <p:bldP spid="171" grpId="0"/>
      <p:bldP spid="172" grpId="0"/>
      <p:bldP spid="173" grpId="0"/>
      <p:bldP spid="174" grpId="0"/>
      <p:bldP spid="175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85" grpId="0" animBg="1"/>
      <p:bldP spid="85" grpId="1" animBg="1"/>
      <p:bldP spid="85" grpId="3" animBg="1"/>
      <p:bldP spid="85" grpId="4" animBg="1"/>
      <p:bldP spid="86" grpId="0" animBg="1"/>
      <p:bldP spid="86" grpId="2" animBg="1"/>
      <p:bldP spid="86" grpId="3" animBg="1"/>
      <p:bldP spid="86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 поведения – список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894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Абстрактный тип данных</a:t>
            </a:r>
            <a:r>
              <a:rPr lang="en-US" dirty="0" smtClean="0"/>
              <a:t> L – </a:t>
            </a:r>
            <a:r>
              <a:rPr lang="ru-RU" dirty="0" smtClean="0"/>
              <a:t>список объектов типа </a:t>
            </a:r>
            <a:r>
              <a:rPr lang="en-US" dirty="0" smtClean="0"/>
              <a:t>E</a:t>
            </a:r>
            <a:endParaRPr lang="ru-RU" dirty="0" smtClean="0"/>
          </a:p>
          <a:p>
            <a:r>
              <a:rPr lang="ru-RU" dirty="0" smtClean="0"/>
              <a:t>Операции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empty : L</a:t>
            </a:r>
            <a:r>
              <a:rPr lang="ru-RU" dirty="0" smtClean="0"/>
              <a:t>               </a:t>
            </a:r>
            <a:r>
              <a:rPr lang="en-US" dirty="0" smtClean="0"/>
              <a:t>insert : L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>
                <a:latin typeface="ESSTIXFourteen"/>
                <a:sym typeface="Euclid Extra"/>
              </a:rPr>
              <a:t>N</a:t>
            </a:r>
            <a:r>
              <a:rPr lang="en-US" dirty="0" smtClean="0">
                <a:sym typeface="Symbol"/>
              </a:rPr>
              <a:t>E  L</a:t>
            </a:r>
            <a:r>
              <a:rPr lang="ru-RU" dirty="0" smtClean="0"/>
              <a:t>         </a:t>
            </a:r>
            <a:r>
              <a:rPr lang="en-US" dirty="0" smtClean="0"/>
              <a:t>remove</a:t>
            </a:r>
            <a:r>
              <a:rPr lang="ru-RU" dirty="0" smtClean="0"/>
              <a:t> : </a:t>
            </a:r>
            <a:r>
              <a:rPr lang="en-US" dirty="0" smtClean="0"/>
              <a:t>L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>
                <a:latin typeface="ESSTIXFourteen"/>
                <a:sym typeface="Euclid Extra"/>
              </a:rPr>
              <a:t>N</a:t>
            </a:r>
            <a:r>
              <a:rPr lang="en-US" dirty="0" smtClean="0">
                <a:sym typeface="Symbol"/>
              </a:rPr>
              <a:t>  L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dirty="0" smtClean="0"/>
              <a:t>size </a:t>
            </a:r>
            <a:r>
              <a:rPr lang="ru-RU" dirty="0" smtClean="0"/>
              <a:t>    </a:t>
            </a:r>
            <a:r>
              <a:rPr lang="en-US" dirty="0" smtClean="0"/>
              <a:t>: L </a:t>
            </a:r>
            <a:r>
              <a:rPr lang="en-US" dirty="0" smtClean="0">
                <a:sym typeface="Symbol"/>
              </a:rPr>
              <a:t></a:t>
            </a:r>
            <a:r>
              <a:rPr lang="ru-RU" dirty="0" smtClean="0">
                <a:sym typeface="Symbol"/>
              </a:rPr>
              <a:t> </a:t>
            </a:r>
            <a:r>
              <a:rPr lang="en-US" dirty="0" smtClean="0">
                <a:latin typeface="ESSTIXFourteen"/>
                <a:sym typeface="Euclid Extra"/>
              </a:rPr>
              <a:t>N</a:t>
            </a:r>
            <a:r>
              <a:rPr lang="ru-RU" dirty="0" smtClean="0">
                <a:latin typeface="ESSTIXFourteen"/>
                <a:sym typeface="Euclid Extra"/>
              </a:rPr>
              <a:t>      </a:t>
            </a:r>
            <a:r>
              <a:rPr lang="en-US" dirty="0" smtClean="0"/>
              <a:t>get </a:t>
            </a:r>
            <a:r>
              <a:rPr lang="ru-RU" dirty="0" smtClean="0"/>
              <a:t>    </a:t>
            </a:r>
            <a:r>
              <a:rPr lang="en-US" dirty="0" smtClean="0"/>
              <a:t>: </a:t>
            </a:r>
            <a:r>
              <a:rPr lang="en-US" dirty="0" smtClean="0"/>
              <a:t>L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>
                <a:latin typeface="ESSTIXFourteen"/>
                <a:sym typeface="Euclid Extra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E</a:t>
            </a:r>
            <a:endParaRPr lang="en-US" dirty="0" smtClean="0"/>
          </a:p>
          <a:p>
            <a:r>
              <a:rPr lang="ru-RU" dirty="0" smtClean="0"/>
              <a:t>Аксиомы</a:t>
            </a:r>
          </a:p>
          <a:p>
            <a:pPr lvl="1"/>
            <a:r>
              <a:rPr lang="en-US" dirty="0" smtClean="0"/>
              <a:t>                                              </a:t>
            </a:r>
            <a:r>
              <a:rPr lang="en-US" dirty="0" err="1" smtClean="0"/>
              <a:t>empty.size</a:t>
            </a:r>
            <a:r>
              <a:rPr lang="en-US" dirty="0" smtClean="0"/>
              <a:t>()                      = 0</a:t>
            </a:r>
          </a:p>
          <a:p>
            <a:pPr lvl="1"/>
            <a:r>
              <a:rPr lang="en-US" dirty="0" smtClean="0"/>
              <a:t>[0≤i≤X.size()]             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e).size()            = </a:t>
            </a:r>
            <a:r>
              <a:rPr lang="en-US" dirty="0" err="1" smtClean="0"/>
              <a:t>X.size</a:t>
            </a:r>
            <a:r>
              <a:rPr lang="en-US" dirty="0" smtClean="0"/>
              <a:t>() + 1</a:t>
            </a:r>
          </a:p>
          <a:p>
            <a:pPr lvl="1"/>
            <a:r>
              <a:rPr lang="en-US" dirty="0" smtClean="0"/>
              <a:t>[0≤i&lt;</a:t>
            </a:r>
            <a:r>
              <a:rPr lang="en-US" dirty="0" err="1" smtClean="0"/>
              <a:t>X.size</a:t>
            </a:r>
            <a:r>
              <a:rPr lang="en-US" dirty="0" smtClean="0"/>
              <a:t>()]                        </a:t>
            </a:r>
            <a:r>
              <a:rPr lang="en-US" dirty="0" err="1" smtClean="0"/>
              <a:t>X.remove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).size()             = </a:t>
            </a:r>
            <a:r>
              <a:rPr lang="en-US" dirty="0" err="1" smtClean="0"/>
              <a:t>X.size</a:t>
            </a:r>
            <a:r>
              <a:rPr lang="en-US" dirty="0" smtClean="0"/>
              <a:t>() – 1</a:t>
            </a:r>
          </a:p>
          <a:p>
            <a:pPr lvl="1"/>
            <a:r>
              <a:rPr lang="en-US" dirty="0" smtClean="0"/>
              <a:t>[0≤i≤X.size()]             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e).get(</a:t>
            </a:r>
            <a:r>
              <a:rPr lang="en-US" dirty="0" err="1" smtClean="0"/>
              <a:t>i</a:t>
            </a:r>
            <a:r>
              <a:rPr lang="en-US" dirty="0" smtClean="0"/>
              <a:t>)            = e</a:t>
            </a:r>
          </a:p>
          <a:p>
            <a:pPr lvl="1"/>
            <a:r>
              <a:rPr lang="en-US" dirty="0" smtClean="0"/>
              <a:t>[0&lt;</a:t>
            </a:r>
            <a:r>
              <a:rPr lang="en-US" dirty="0" err="1" smtClean="0"/>
              <a:t>i≤X.size</a:t>
            </a:r>
            <a:r>
              <a:rPr lang="en-US" dirty="0" smtClean="0"/>
              <a:t>() &amp; 0≤j&lt;</a:t>
            </a:r>
            <a:r>
              <a:rPr lang="en-US" dirty="0" err="1" smtClean="0"/>
              <a:t>i</a:t>
            </a:r>
            <a:r>
              <a:rPr lang="en-US" dirty="0" smtClean="0"/>
              <a:t>]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e).get(j)         </a:t>
            </a:r>
            <a:r>
              <a:rPr lang="en-US" sz="1800" dirty="0" smtClean="0"/>
              <a:t> </a:t>
            </a:r>
            <a:r>
              <a:rPr lang="en-US" dirty="0" smtClean="0"/>
              <a:t>  = </a:t>
            </a:r>
            <a:r>
              <a:rPr lang="en-US" dirty="0" err="1" smtClean="0"/>
              <a:t>X.get</a:t>
            </a:r>
            <a:r>
              <a:rPr lang="en-US" dirty="0" smtClean="0"/>
              <a:t>(j)</a:t>
            </a:r>
          </a:p>
          <a:p>
            <a:pPr lvl="1"/>
            <a:r>
              <a:rPr lang="en-US" dirty="0" smtClean="0"/>
              <a:t>[0≤i&lt;</a:t>
            </a:r>
            <a:r>
              <a:rPr lang="en-US" dirty="0" err="1" smtClean="0"/>
              <a:t>X.size</a:t>
            </a:r>
            <a:r>
              <a:rPr lang="en-US" dirty="0" smtClean="0"/>
              <a:t>() &amp;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j≤X.size</a:t>
            </a:r>
            <a:r>
              <a:rPr lang="en-US" dirty="0" smtClean="0"/>
              <a:t>()]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e).get(j)            = </a:t>
            </a:r>
            <a:r>
              <a:rPr lang="en-US" dirty="0" err="1" smtClean="0"/>
              <a:t>X.get</a:t>
            </a:r>
            <a:r>
              <a:rPr lang="en-US" dirty="0" smtClean="0"/>
              <a:t>(j</a:t>
            </a:r>
            <a:r>
              <a:rPr lang="ru-RU" dirty="0" smtClean="0"/>
              <a:t>-</a:t>
            </a:r>
            <a:r>
              <a:rPr lang="en-US" dirty="0" smtClean="0"/>
              <a:t>1)</a:t>
            </a:r>
          </a:p>
          <a:p>
            <a:pPr lvl="1"/>
            <a:r>
              <a:rPr lang="en-US" dirty="0" smtClean="0"/>
              <a:t>[0≤i≤X.size()]             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e).remove(</a:t>
            </a:r>
            <a:r>
              <a:rPr lang="en-US" dirty="0" err="1" smtClean="0"/>
              <a:t>i</a:t>
            </a:r>
            <a:r>
              <a:rPr lang="en-US" dirty="0" smtClean="0"/>
              <a:t>)     ≡ X</a:t>
            </a:r>
          </a:p>
          <a:p>
            <a:pPr lvl="1"/>
            <a:r>
              <a:rPr lang="en-US" dirty="0" smtClean="0"/>
              <a:t>[0&lt;</a:t>
            </a:r>
            <a:r>
              <a:rPr lang="en-US" dirty="0" err="1" smtClean="0"/>
              <a:t>i≤X.size</a:t>
            </a:r>
            <a:r>
              <a:rPr lang="en-US" dirty="0" smtClean="0"/>
              <a:t>() &amp; 0≤j&lt;</a:t>
            </a:r>
            <a:r>
              <a:rPr lang="en-US" dirty="0" err="1" smtClean="0"/>
              <a:t>i</a:t>
            </a:r>
            <a:r>
              <a:rPr lang="en-US" dirty="0" smtClean="0"/>
              <a:t>]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e).remove(j)   </a:t>
            </a:r>
            <a:r>
              <a:rPr lang="en-US" sz="1800" dirty="0" smtClean="0"/>
              <a:t> </a:t>
            </a:r>
            <a:r>
              <a:rPr lang="en-US" dirty="0" smtClean="0"/>
              <a:t> ≡ </a:t>
            </a:r>
            <a:r>
              <a:rPr lang="en-US" dirty="0" err="1" smtClean="0"/>
              <a:t>X.remove</a:t>
            </a:r>
            <a:r>
              <a:rPr lang="en-US" dirty="0" smtClean="0"/>
              <a:t>(j). insert(i-1, e)</a:t>
            </a:r>
          </a:p>
          <a:p>
            <a:pPr lvl="1"/>
            <a:r>
              <a:rPr lang="en-US" dirty="0" smtClean="0"/>
              <a:t>[0≤i≤X.size() &amp; 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j≤X.size</a:t>
            </a:r>
            <a:r>
              <a:rPr lang="en-US" dirty="0" smtClean="0"/>
              <a:t>()]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e).remove(j)     ≡ </a:t>
            </a:r>
            <a:r>
              <a:rPr lang="en-US" dirty="0" err="1" smtClean="0"/>
              <a:t>X.remove</a:t>
            </a:r>
            <a:r>
              <a:rPr lang="en-US" dirty="0" smtClean="0"/>
              <a:t>(j-1). insert(</a:t>
            </a:r>
            <a:r>
              <a:rPr lang="en-US" dirty="0" err="1" smtClean="0"/>
              <a:t>i</a:t>
            </a:r>
            <a:r>
              <a:rPr lang="en-US" dirty="0" smtClean="0"/>
              <a:t>, e)</a:t>
            </a:r>
          </a:p>
          <a:p>
            <a:pPr lvl="1"/>
            <a:r>
              <a:rPr lang="en-US" dirty="0" smtClean="0"/>
              <a:t>[0≤i≤X.size() &amp; 0≤j≤i]           </a:t>
            </a:r>
            <a:r>
              <a:rPr lang="en-US" dirty="0" err="1" smtClean="0"/>
              <a:t>X.insert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e</a:t>
            </a:r>
            <a:r>
              <a:rPr lang="en-US" baseline="-25000" dirty="0" smtClean="0"/>
              <a:t>1</a:t>
            </a:r>
            <a:r>
              <a:rPr lang="en-US" dirty="0" smtClean="0"/>
              <a:t>).insert(j, 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sz="1400" dirty="0" smtClean="0"/>
              <a:t> </a:t>
            </a:r>
            <a:r>
              <a:rPr lang="en-US" dirty="0" smtClean="0"/>
              <a:t>≡ </a:t>
            </a:r>
            <a:r>
              <a:rPr lang="en-US" dirty="0" err="1" smtClean="0"/>
              <a:t>X.insert</a:t>
            </a:r>
            <a:r>
              <a:rPr lang="en-US" dirty="0" smtClean="0"/>
              <a:t>(j, e</a:t>
            </a:r>
            <a:r>
              <a:rPr lang="en-US" baseline="-25000" dirty="0" smtClean="0"/>
              <a:t>2</a:t>
            </a:r>
            <a:r>
              <a:rPr lang="en-US" dirty="0" smtClean="0"/>
              <a:t>).insert(i+1, e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en-US" dirty="0" smtClean="0"/>
              <a:t>[0&lt;</a:t>
            </a:r>
            <a:r>
              <a:rPr lang="en-US" dirty="0" err="1" smtClean="0"/>
              <a:t>i</a:t>
            </a:r>
            <a:r>
              <a:rPr lang="en-US" dirty="0" smtClean="0"/>
              <a:t>&lt;</a:t>
            </a:r>
            <a:r>
              <a:rPr lang="en-US" dirty="0" err="1" smtClean="0"/>
              <a:t>X.size</a:t>
            </a:r>
            <a:r>
              <a:rPr lang="en-US" dirty="0" smtClean="0"/>
              <a:t>() &amp; 0≤j&lt;</a:t>
            </a:r>
            <a:r>
              <a:rPr lang="en-US" dirty="0" err="1" smtClean="0"/>
              <a:t>i</a:t>
            </a:r>
            <a:r>
              <a:rPr lang="en-US" dirty="0" smtClean="0"/>
              <a:t>]          </a:t>
            </a:r>
            <a:r>
              <a:rPr lang="en-US" sz="1800" dirty="0" smtClean="0"/>
              <a:t> </a:t>
            </a:r>
            <a:r>
              <a:rPr lang="en-US" dirty="0" err="1" smtClean="0"/>
              <a:t>X.remove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).remove(j)    </a:t>
            </a:r>
            <a:r>
              <a:rPr lang="en-US" sz="1900" dirty="0" smtClean="0"/>
              <a:t> </a:t>
            </a:r>
            <a:r>
              <a:rPr lang="en-US" sz="1600" dirty="0" smtClean="0"/>
              <a:t> </a:t>
            </a:r>
            <a:r>
              <a:rPr lang="en-US" dirty="0" smtClean="0"/>
              <a:t> ≡ </a:t>
            </a:r>
            <a:r>
              <a:rPr lang="en-US" dirty="0" err="1" smtClean="0"/>
              <a:t>X.remove</a:t>
            </a:r>
            <a:r>
              <a:rPr lang="en-US" dirty="0" smtClean="0"/>
              <a:t>(j). remove(i-1)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ситуаций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6609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Составляющие</a:t>
            </a:r>
          </a:p>
          <a:p>
            <a:pPr lvl="1"/>
            <a:r>
              <a:rPr lang="ru-RU" dirty="0" smtClean="0"/>
              <a:t>Элементы тестовых ситуаций</a:t>
            </a:r>
          </a:p>
          <a:p>
            <a:pPr lvl="2"/>
            <a:r>
              <a:rPr lang="ru-RU" dirty="0" smtClean="0"/>
              <a:t>Действия и их наборы</a:t>
            </a:r>
          </a:p>
          <a:p>
            <a:pPr lvl="2"/>
            <a:r>
              <a:rPr lang="ru-RU" dirty="0" smtClean="0"/>
              <a:t>Данные и состояния</a:t>
            </a:r>
          </a:p>
          <a:p>
            <a:pPr lvl="1"/>
            <a:r>
              <a:rPr lang="ru-RU" dirty="0" smtClean="0"/>
              <a:t>Классификация ситуаций и их элементов, выделение однородных областей</a:t>
            </a:r>
          </a:p>
          <a:p>
            <a:pPr lvl="1"/>
            <a:r>
              <a:rPr lang="ru-RU" dirty="0" smtClean="0"/>
              <a:t>Важность и риски </a:t>
            </a:r>
          </a:p>
          <a:p>
            <a:r>
              <a:rPr lang="ru-RU" dirty="0" smtClean="0"/>
              <a:t>Виды</a:t>
            </a:r>
            <a:r>
              <a:rPr lang="en-US" dirty="0" smtClean="0"/>
              <a:t> </a:t>
            </a:r>
            <a:r>
              <a:rPr lang="ru-RU" dirty="0" smtClean="0"/>
              <a:t>моделей ситуаций</a:t>
            </a:r>
          </a:p>
          <a:p>
            <a:pPr lvl="1"/>
            <a:r>
              <a:rPr lang="ru-RU" b="1" dirty="0" smtClean="0"/>
              <a:t>Доменные</a:t>
            </a:r>
            <a:r>
              <a:rPr lang="ru-RU" dirty="0" smtClean="0"/>
              <a:t> (на основе входных и выходных данных)</a:t>
            </a:r>
          </a:p>
          <a:p>
            <a:pPr lvl="1"/>
            <a:r>
              <a:rPr lang="ru-RU" b="1" dirty="0" smtClean="0"/>
              <a:t>Структурные</a:t>
            </a:r>
            <a:r>
              <a:rPr lang="ru-RU" dirty="0" smtClean="0"/>
              <a:t> (на основе затрагиваемых элементов </a:t>
            </a:r>
            <a:r>
              <a:rPr lang="en-US" dirty="0" smtClean="0"/>
              <a:t>SUT)</a:t>
            </a:r>
          </a:p>
          <a:p>
            <a:pPr lvl="1"/>
            <a:r>
              <a:rPr lang="ru-RU" b="1" dirty="0" smtClean="0"/>
              <a:t>Функциональные</a:t>
            </a:r>
            <a:r>
              <a:rPr lang="ru-RU" dirty="0" smtClean="0"/>
              <a:t> (на основе элементов требований)</a:t>
            </a:r>
          </a:p>
          <a:p>
            <a:pPr lvl="1"/>
            <a:r>
              <a:rPr lang="ru-RU" b="1" dirty="0" smtClean="0"/>
              <a:t>Проблемные</a:t>
            </a:r>
            <a:r>
              <a:rPr lang="ru-RU" dirty="0" smtClean="0"/>
              <a:t> (на основе возможных проблем и рисков, гипотез об ошибках)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28596" y="1357298"/>
          <a:ext cx="2952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00"/>
                <a:gridCol w="738000"/>
                <a:gridCol w="738000"/>
                <a:gridCol w="738000"/>
              </a:tblGrid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28596" y="1357298"/>
          <a:ext cx="2952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00"/>
                <a:gridCol w="738000"/>
                <a:gridCol w="738000"/>
                <a:gridCol w="738000"/>
              </a:tblGrid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092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28596" y="1357298"/>
          <a:ext cx="590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  <a:gridCol w="738000"/>
              </a:tblGrid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MIN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OVR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69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–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Домены</a:t>
            </a:r>
            <a:r>
              <a:rPr lang="en-US" dirty="0" smtClean="0"/>
              <a:t> – </a:t>
            </a:r>
            <a:r>
              <a:rPr lang="ru-RU" dirty="0" smtClean="0"/>
              <a:t>комбинации подтипов</a:t>
            </a: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357686" y="1357298"/>
          <a:ext cx="441007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76"/>
                <a:gridCol w="1143008"/>
                <a:gridCol w="1143008"/>
                <a:gridCol w="1285884"/>
              </a:tblGrid>
              <a:tr h="131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Множество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Множество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B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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= A = 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= A ≠ B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= B ≠ A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непусто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≠ A, ≠ B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96356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Домены – структура данных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 = 0 </a:t>
            </a:r>
            <a:r>
              <a:rPr lang="ru-RU" dirty="0" smtClean="0"/>
              <a:t>или </a:t>
            </a:r>
            <a:r>
              <a:rPr lang="en-US" dirty="0" smtClean="0"/>
              <a:t>S = 1</a:t>
            </a:r>
          </a:p>
          <a:p>
            <a:r>
              <a:rPr lang="ru-RU" dirty="0" err="1" smtClean="0"/>
              <a:t>Денормализованные</a:t>
            </a:r>
            <a:r>
              <a:rPr lang="en-US" dirty="0" smtClean="0"/>
              <a:t> </a:t>
            </a:r>
            <a:r>
              <a:rPr lang="ru-RU" dirty="0" smtClean="0"/>
              <a:t>числа   </a:t>
            </a:r>
            <a:r>
              <a:rPr lang="en-US" dirty="0" smtClean="0"/>
              <a:t>E = 0 </a:t>
            </a:r>
          </a:p>
          <a:p>
            <a:pPr lvl="1"/>
            <a:r>
              <a:rPr lang="en-US" dirty="0" smtClean="0"/>
              <a:t>M = 0    </a:t>
            </a:r>
            <a:r>
              <a:rPr lang="ru-RU" dirty="0" smtClean="0"/>
              <a:t>+</a:t>
            </a:r>
            <a:r>
              <a:rPr lang="en-US" dirty="0" smtClean="0"/>
              <a:t>0, –0</a:t>
            </a:r>
          </a:p>
          <a:p>
            <a:pPr lvl="1"/>
            <a:r>
              <a:rPr lang="en-US" dirty="0" smtClean="0"/>
              <a:t>M ≠ 0    000001, 000101, 010100, 100000, 111111</a:t>
            </a:r>
          </a:p>
          <a:p>
            <a:r>
              <a:rPr lang="ru-RU" dirty="0" smtClean="0"/>
              <a:t>Нормализованные числа       </a:t>
            </a:r>
            <a:r>
              <a:rPr lang="en-US" dirty="0" smtClean="0"/>
              <a:t>0 &lt; E</a:t>
            </a:r>
            <a:r>
              <a:rPr lang="ru-RU" dirty="0" smtClean="0"/>
              <a:t> </a:t>
            </a:r>
            <a:r>
              <a:rPr lang="en-US" dirty="0" smtClean="0"/>
              <a:t>&lt; 2</a:t>
            </a:r>
            <a:r>
              <a:rPr lang="en-US" baseline="30000" dirty="0" smtClean="0"/>
              <a:t>k-1</a:t>
            </a:r>
            <a:endParaRPr lang="ru-RU" baseline="30000" dirty="0" smtClean="0"/>
          </a:p>
          <a:p>
            <a:pPr lvl="1"/>
            <a:r>
              <a:rPr lang="en-US" dirty="0" smtClean="0"/>
              <a:t>E  000001, 000101,  011111, 100010, 111110</a:t>
            </a:r>
          </a:p>
          <a:p>
            <a:pPr lvl="1"/>
            <a:r>
              <a:rPr lang="en-US" dirty="0" smtClean="0"/>
              <a:t>M 000000, 000001, 000110, 011001, 100110, 111111</a:t>
            </a:r>
          </a:p>
          <a:p>
            <a:r>
              <a:rPr lang="ru-RU" dirty="0" smtClean="0"/>
              <a:t>Исключительные числа          </a:t>
            </a:r>
            <a:r>
              <a:rPr lang="en-US" dirty="0" smtClean="0"/>
              <a:t>E</a:t>
            </a:r>
            <a:r>
              <a:rPr lang="ru-RU" dirty="0" smtClean="0"/>
              <a:t> =</a:t>
            </a:r>
            <a:r>
              <a:rPr lang="en-US" dirty="0" smtClean="0"/>
              <a:t> 2</a:t>
            </a:r>
            <a:r>
              <a:rPr lang="en-US" baseline="30000" dirty="0" smtClean="0"/>
              <a:t>k-1</a:t>
            </a:r>
            <a:endParaRPr lang="ru-RU" dirty="0" smtClean="0"/>
          </a:p>
          <a:p>
            <a:pPr lvl="1"/>
            <a:r>
              <a:rPr lang="en-US" dirty="0" smtClean="0"/>
              <a:t>M = 0    +∞, –∞</a:t>
            </a:r>
          </a:p>
          <a:p>
            <a:pPr lvl="1"/>
            <a:r>
              <a:rPr lang="en-US" dirty="0" smtClean="0"/>
              <a:t>M ≠ 0    </a:t>
            </a:r>
            <a:r>
              <a:rPr lang="en-US" dirty="0" err="1" smtClean="0"/>
              <a:t>NaN</a:t>
            </a:r>
            <a:r>
              <a:rPr lang="en-US" dirty="0" smtClean="0"/>
              <a:t> 000001, 000101, 010100, 101000, 111111</a:t>
            </a:r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Line 154"/>
          <p:cNvSpPr>
            <a:spLocks noChangeShapeType="1"/>
          </p:cNvSpPr>
          <p:nvPr/>
        </p:nvSpPr>
        <p:spPr bwMode="auto">
          <a:xfrm flipV="1">
            <a:off x="1835150" y="1501761"/>
            <a:ext cx="1588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1331913" y="2149461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charset="0"/>
              </a:rPr>
              <a:t>знак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Line 158"/>
          <p:cNvSpPr>
            <a:spLocks noChangeShapeType="1"/>
          </p:cNvSpPr>
          <p:nvPr/>
        </p:nvSpPr>
        <p:spPr bwMode="auto">
          <a:xfrm flipV="1">
            <a:off x="3563938" y="1501761"/>
            <a:ext cx="1587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161"/>
          <p:cNvSpPr>
            <a:spLocks noChangeArrowheads="1"/>
          </p:cNvSpPr>
          <p:nvPr/>
        </p:nvSpPr>
        <p:spPr bwMode="auto">
          <a:xfrm>
            <a:off x="3490913" y="1428736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>
                <a:solidFill>
                  <a:schemeClr val="tx2"/>
                </a:solidFill>
                <a:latin typeface="Arial" charset="0"/>
              </a:rPr>
              <a:t>k+1</a:t>
            </a:r>
            <a:endParaRPr lang="ru-RU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Rectangle 195"/>
          <p:cNvSpPr>
            <a:spLocks noChangeArrowheads="1"/>
          </p:cNvSpPr>
          <p:nvPr/>
        </p:nvSpPr>
        <p:spPr bwMode="auto">
          <a:xfrm>
            <a:off x="16192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071670" y="2149461"/>
            <a:ext cx="114300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Arial" charset="0"/>
              </a:rPr>
              <a:t>экспонента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Text Box 200"/>
          <p:cNvSpPr txBox="1">
            <a:spLocks noChangeArrowheads="1"/>
          </p:cNvSpPr>
          <p:nvPr/>
        </p:nvSpPr>
        <p:spPr bwMode="auto">
          <a:xfrm>
            <a:off x="5508625" y="2149461"/>
            <a:ext cx="11160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0" dirty="0" smtClean="0">
                <a:solidFill>
                  <a:schemeClr val="tx2"/>
                </a:solidFill>
                <a:latin typeface="Arial" charset="0"/>
              </a:rPr>
              <a:t>мантисса</a:t>
            </a:r>
            <a:endParaRPr lang="ru-RU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" name="Rectangle 201"/>
          <p:cNvSpPr>
            <a:spLocks noChangeArrowheads="1"/>
          </p:cNvSpPr>
          <p:nvPr/>
        </p:nvSpPr>
        <p:spPr bwMode="auto">
          <a:xfrm>
            <a:off x="18351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13" name="Rectangle 202"/>
          <p:cNvSpPr>
            <a:spLocks noChangeArrowheads="1"/>
          </p:cNvSpPr>
          <p:nvPr/>
        </p:nvSpPr>
        <p:spPr bwMode="auto">
          <a:xfrm>
            <a:off x="20510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 smtClean="0">
                <a:latin typeface="Arial" charset="0"/>
              </a:rPr>
              <a:t>0</a:t>
            </a:r>
            <a:endParaRPr lang="ru-RU" sz="1200" dirty="0">
              <a:latin typeface="Arial" charset="0"/>
            </a:endParaRPr>
          </a:p>
        </p:txBody>
      </p:sp>
      <p:sp>
        <p:nvSpPr>
          <p:cNvPr id="14" name="Rectangle 203"/>
          <p:cNvSpPr>
            <a:spLocks noChangeArrowheads="1"/>
          </p:cNvSpPr>
          <p:nvPr/>
        </p:nvSpPr>
        <p:spPr bwMode="auto">
          <a:xfrm>
            <a:off x="22669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5" name="Rectangle 204"/>
          <p:cNvSpPr>
            <a:spLocks noChangeArrowheads="1"/>
          </p:cNvSpPr>
          <p:nvPr/>
        </p:nvSpPr>
        <p:spPr bwMode="auto">
          <a:xfrm>
            <a:off x="2482850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6" name="Rectangle 205"/>
          <p:cNvSpPr>
            <a:spLocks noChangeArrowheads="1"/>
          </p:cNvSpPr>
          <p:nvPr/>
        </p:nvSpPr>
        <p:spPr bwMode="auto">
          <a:xfrm>
            <a:off x="27003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7" name="Rectangle 206"/>
          <p:cNvSpPr>
            <a:spLocks noChangeArrowheads="1"/>
          </p:cNvSpPr>
          <p:nvPr/>
        </p:nvSpPr>
        <p:spPr bwMode="auto">
          <a:xfrm>
            <a:off x="29162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8" name="Rectangle 207"/>
          <p:cNvSpPr>
            <a:spLocks noChangeArrowheads="1"/>
          </p:cNvSpPr>
          <p:nvPr/>
        </p:nvSpPr>
        <p:spPr bwMode="auto">
          <a:xfrm>
            <a:off x="31321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33480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0" name="Rectangle 209"/>
          <p:cNvSpPr>
            <a:spLocks noChangeArrowheads="1"/>
          </p:cNvSpPr>
          <p:nvPr/>
        </p:nvSpPr>
        <p:spPr bwMode="auto">
          <a:xfrm>
            <a:off x="35639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21" name="Rectangle 210"/>
          <p:cNvSpPr>
            <a:spLocks noChangeArrowheads="1"/>
          </p:cNvSpPr>
          <p:nvPr/>
        </p:nvSpPr>
        <p:spPr bwMode="auto">
          <a:xfrm>
            <a:off x="37798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2" name="Rectangle 211"/>
          <p:cNvSpPr>
            <a:spLocks noChangeArrowheads="1"/>
          </p:cNvSpPr>
          <p:nvPr/>
        </p:nvSpPr>
        <p:spPr bwMode="auto">
          <a:xfrm>
            <a:off x="42116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3" name="Rectangle 212"/>
          <p:cNvSpPr>
            <a:spLocks noChangeArrowheads="1"/>
          </p:cNvSpPr>
          <p:nvPr/>
        </p:nvSpPr>
        <p:spPr bwMode="auto">
          <a:xfrm>
            <a:off x="39957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 dirty="0">
                <a:latin typeface="Arial" charset="0"/>
              </a:rPr>
              <a:t>0</a:t>
            </a:r>
          </a:p>
        </p:txBody>
      </p:sp>
      <p:sp>
        <p:nvSpPr>
          <p:cNvPr id="24" name="Rectangle 213"/>
          <p:cNvSpPr>
            <a:spLocks noChangeArrowheads="1"/>
          </p:cNvSpPr>
          <p:nvPr/>
        </p:nvSpPr>
        <p:spPr bwMode="auto">
          <a:xfrm>
            <a:off x="44275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5" name="Rectangle 214"/>
          <p:cNvSpPr>
            <a:spLocks noChangeArrowheads="1"/>
          </p:cNvSpPr>
          <p:nvPr/>
        </p:nvSpPr>
        <p:spPr bwMode="auto">
          <a:xfrm>
            <a:off x="46434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26" name="Rectangle 215"/>
          <p:cNvSpPr>
            <a:spLocks noChangeArrowheads="1"/>
          </p:cNvSpPr>
          <p:nvPr/>
        </p:nvSpPr>
        <p:spPr bwMode="auto">
          <a:xfrm>
            <a:off x="48593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27" name="Rectangle 216"/>
          <p:cNvSpPr>
            <a:spLocks noChangeArrowheads="1"/>
          </p:cNvSpPr>
          <p:nvPr/>
        </p:nvSpPr>
        <p:spPr bwMode="auto">
          <a:xfrm>
            <a:off x="5075238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28" name="Rectangle 217"/>
          <p:cNvSpPr>
            <a:spLocks noChangeArrowheads="1"/>
          </p:cNvSpPr>
          <p:nvPr/>
        </p:nvSpPr>
        <p:spPr bwMode="auto">
          <a:xfrm>
            <a:off x="52927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29" name="Rectangle 218"/>
          <p:cNvSpPr>
            <a:spLocks noChangeArrowheads="1"/>
          </p:cNvSpPr>
          <p:nvPr/>
        </p:nvSpPr>
        <p:spPr bwMode="auto">
          <a:xfrm>
            <a:off x="55086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0" name="Rectangle 219"/>
          <p:cNvSpPr>
            <a:spLocks noChangeArrowheads="1"/>
          </p:cNvSpPr>
          <p:nvPr/>
        </p:nvSpPr>
        <p:spPr bwMode="auto">
          <a:xfrm>
            <a:off x="57245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1" name="Rectangle 220"/>
          <p:cNvSpPr>
            <a:spLocks noChangeArrowheads="1"/>
          </p:cNvSpPr>
          <p:nvPr/>
        </p:nvSpPr>
        <p:spPr bwMode="auto">
          <a:xfrm>
            <a:off x="59404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2" name="Rectangle 221"/>
          <p:cNvSpPr>
            <a:spLocks noChangeArrowheads="1"/>
          </p:cNvSpPr>
          <p:nvPr/>
        </p:nvSpPr>
        <p:spPr bwMode="auto">
          <a:xfrm>
            <a:off x="63722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3" name="Rectangle 222"/>
          <p:cNvSpPr>
            <a:spLocks noChangeArrowheads="1"/>
          </p:cNvSpPr>
          <p:nvPr/>
        </p:nvSpPr>
        <p:spPr bwMode="auto">
          <a:xfrm>
            <a:off x="61563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4" name="Rectangle 223"/>
          <p:cNvSpPr>
            <a:spLocks noChangeArrowheads="1"/>
          </p:cNvSpPr>
          <p:nvPr/>
        </p:nvSpPr>
        <p:spPr bwMode="auto">
          <a:xfrm>
            <a:off x="65881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5" name="Rectangle 224"/>
          <p:cNvSpPr>
            <a:spLocks noChangeArrowheads="1"/>
          </p:cNvSpPr>
          <p:nvPr/>
        </p:nvSpPr>
        <p:spPr bwMode="auto">
          <a:xfrm>
            <a:off x="68040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36" name="Rectangle 225"/>
          <p:cNvSpPr>
            <a:spLocks noChangeArrowheads="1"/>
          </p:cNvSpPr>
          <p:nvPr/>
        </p:nvSpPr>
        <p:spPr bwMode="auto">
          <a:xfrm>
            <a:off x="70199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7" name="Rectangle 226"/>
          <p:cNvSpPr>
            <a:spLocks noChangeArrowheads="1"/>
          </p:cNvSpPr>
          <p:nvPr/>
        </p:nvSpPr>
        <p:spPr bwMode="auto">
          <a:xfrm>
            <a:off x="72358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8" name="Rectangle 231"/>
          <p:cNvSpPr>
            <a:spLocks noChangeArrowheads="1"/>
          </p:cNvSpPr>
          <p:nvPr/>
        </p:nvSpPr>
        <p:spPr bwMode="auto">
          <a:xfrm>
            <a:off x="76676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39" name="Rectangle 232"/>
          <p:cNvSpPr>
            <a:spLocks noChangeArrowheads="1"/>
          </p:cNvSpPr>
          <p:nvPr/>
        </p:nvSpPr>
        <p:spPr bwMode="auto">
          <a:xfrm>
            <a:off x="74517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0" name="Rectangle 233"/>
          <p:cNvSpPr>
            <a:spLocks noChangeArrowheads="1"/>
          </p:cNvSpPr>
          <p:nvPr/>
        </p:nvSpPr>
        <p:spPr bwMode="auto">
          <a:xfrm>
            <a:off x="78835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1" name="Rectangle 234"/>
          <p:cNvSpPr>
            <a:spLocks noChangeArrowheads="1"/>
          </p:cNvSpPr>
          <p:nvPr/>
        </p:nvSpPr>
        <p:spPr bwMode="auto">
          <a:xfrm>
            <a:off x="80994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200">
                <a:latin typeface="Arial" charset="0"/>
              </a:rPr>
              <a:t>0</a:t>
            </a:r>
          </a:p>
        </p:txBody>
      </p:sp>
      <p:sp>
        <p:nvSpPr>
          <p:cNvPr id="42" name="Rectangle 235"/>
          <p:cNvSpPr>
            <a:spLocks noChangeArrowheads="1"/>
          </p:cNvSpPr>
          <p:nvPr/>
        </p:nvSpPr>
        <p:spPr bwMode="auto">
          <a:xfrm>
            <a:off x="8315325" y="1717661"/>
            <a:ext cx="212725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200">
                <a:latin typeface="Arial" charset="0"/>
              </a:rPr>
              <a:t>0</a:t>
            </a:r>
            <a:endParaRPr lang="ru-RU" sz="1200">
              <a:latin typeface="Arial" charset="0"/>
            </a:endParaRPr>
          </a:p>
        </p:txBody>
      </p:sp>
      <p:sp>
        <p:nvSpPr>
          <p:cNvPr id="43" name="Rectangle 237"/>
          <p:cNvSpPr>
            <a:spLocks noChangeArrowheads="1"/>
          </p:cNvSpPr>
          <p:nvPr/>
        </p:nvSpPr>
        <p:spPr bwMode="auto">
          <a:xfrm>
            <a:off x="1547813" y="1428736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chemeClr val="tx2"/>
                </a:solidFill>
                <a:latin typeface="Arial" charset="0"/>
              </a:rPr>
              <a:t>0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" name="Rectangle 238"/>
          <p:cNvSpPr>
            <a:spLocks noChangeArrowheads="1"/>
          </p:cNvSpPr>
          <p:nvPr/>
        </p:nvSpPr>
        <p:spPr bwMode="auto">
          <a:xfrm>
            <a:off x="1835150" y="1428736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chemeClr val="tx2"/>
                </a:solidFill>
                <a:latin typeface="Arial" charset="0"/>
              </a:rPr>
              <a:t>1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" name="Rectangle 239"/>
          <p:cNvSpPr>
            <a:spLocks noChangeArrowheads="1"/>
          </p:cNvSpPr>
          <p:nvPr/>
        </p:nvSpPr>
        <p:spPr bwMode="auto">
          <a:xfrm>
            <a:off x="3348038" y="1428736"/>
            <a:ext cx="287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>
                <a:solidFill>
                  <a:schemeClr val="tx2"/>
                </a:solidFill>
                <a:latin typeface="Arial" charset="0"/>
              </a:rPr>
              <a:t>k</a:t>
            </a:r>
            <a:endParaRPr lang="ru-RU" sz="12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6" name="AutoShape 240"/>
          <p:cNvSpPr>
            <a:spLocks/>
          </p:cNvSpPr>
          <p:nvPr/>
        </p:nvSpPr>
        <p:spPr bwMode="auto">
          <a:xfrm rot="-5400000">
            <a:off x="2627312" y="1212836"/>
            <a:ext cx="144463" cy="1728788"/>
          </a:xfrm>
          <a:prstGeom prst="leftBrace">
            <a:avLst>
              <a:gd name="adj1" fmla="val 997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241"/>
          <p:cNvSpPr>
            <a:spLocks/>
          </p:cNvSpPr>
          <p:nvPr/>
        </p:nvSpPr>
        <p:spPr bwMode="auto">
          <a:xfrm rot="-5400000">
            <a:off x="5976144" y="-407208"/>
            <a:ext cx="144463" cy="4968875"/>
          </a:xfrm>
          <a:prstGeom prst="leftBrace">
            <a:avLst>
              <a:gd name="adj1" fmla="val 2866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 Box 243"/>
          <p:cNvSpPr txBox="1">
            <a:spLocks noChangeArrowheads="1"/>
          </p:cNvSpPr>
          <p:nvPr/>
        </p:nvSpPr>
        <p:spPr bwMode="auto">
          <a:xfrm>
            <a:off x="1720185" y="2103124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S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0" name="Text Box 244"/>
          <p:cNvSpPr txBox="1">
            <a:spLocks noChangeArrowheads="1"/>
          </p:cNvSpPr>
          <p:nvPr/>
        </p:nvSpPr>
        <p:spPr bwMode="auto">
          <a:xfrm>
            <a:off x="3033066" y="2097720"/>
            <a:ext cx="3603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E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" name="Text Box 245"/>
          <p:cNvSpPr txBox="1">
            <a:spLocks noChangeArrowheads="1"/>
          </p:cNvSpPr>
          <p:nvPr/>
        </p:nvSpPr>
        <p:spPr bwMode="auto">
          <a:xfrm>
            <a:off x="6418616" y="2092958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Arial" charset="0"/>
              </a:rPr>
              <a:t>M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500"/>
                            </p:stCondLst>
                            <p:childTnLst>
                              <p:par>
                                <p:cTn id="20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500"/>
                            </p:stCondLst>
                            <p:childTnLst>
                              <p:par>
                                <p:cTn id="20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9" grpId="0"/>
      <p:bldP spid="50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Домены – интервалы однородности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285720" y="5133963"/>
            <a:ext cx="2195513" cy="64770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138583" y="1749413"/>
            <a:ext cx="0" cy="3922712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3995708" y="4989535"/>
            <a:ext cx="574675" cy="900112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7737445" y="2757475"/>
            <a:ext cx="935038" cy="900113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2"/>
          <p:cNvSpPr>
            <a:spLocks noChangeArrowheads="1"/>
          </p:cNvSpPr>
          <p:nvPr/>
        </p:nvSpPr>
        <p:spPr bwMode="auto">
          <a:xfrm>
            <a:off x="6983383" y="3622663"/>
            <a:ext cx="574675" cy="900112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5578445" y="2146288"/>
            <a:ext cx="755650" cy="900112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85"/>
          <p:cNvSpPr>
            <a:spLocks noChangeArrowheads="1"/>
          </p:cNvSpPr>
          <p:nvPr/>
        </p:nvSpPr>
        <p:spPr bwMode="auto">
          <a:xfrm>
            <a:off x="6442045" y="5278425"/>
            <a:ext cx="1657350" cy="539750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 flipH="1">
            <a:off x="5900708" y="2217725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 flipH="1">
            <a:off x="5973733" y="2217725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 flipH="1">
            <a:off x="5830858" y="2217725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466695" y="4594213"/>
            <a:ext cx="8099425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1617633" y="1930388"/>
            <a:ext cx="3240087" cy="2663825"/>
          </a:xfrm>
          <a:custGeom>
            <a:avLst/>
            <a:gdLst/>
            <a:ahLst/>
            <a:cxnLst>
              <a:cxn ang="0">
                <a:pos x="0" y="2246"/>
              </a:cxn>
              <a:cxn ang="0">
                <a:pos x="817" y="2223"/>
              </a:cxn>
              <a:cxn ang="0">
                <a:pos x="1565" y="2087"/>
              </a:cxn>
              <a:cxn ang="0">
                <a:pos x="2336" y="1633"/>
              </a:cxn>
              <a:cxn ang="0">
                <a:pos x="2949" y="567"/>
              </a:cxn>
              <a:cxn ang="0">
                <a:pos x="3153" y="0"/>
              </a:cxn>
            </a:cxnLst>
            <a:rect l="0" t="0" r="r" b="b"/>
            <a:pathLst>
              <a:path w="3153" h="2249">
                <a:moveTo>
                  <a:pt x="0" y="2246"/>
                </a:moveTo>
                <a:cubicBezTo>
                  <a:pt x="278" y="2247"/>
                  <a:pt x="556" y="2249"/>
                  <a:pt x="817" y="2223"/>
                </a:cubicBezTo>
                <a:cubicBezTo>
                  <a:pt x="1078" y="2197"/>
                  <a:pt x="1312" y="2185"/>
                  <a:pt x="1565" y="2087"/>
                </a:cubicBezTo>
                <a:cubicBezTo>
                  <a:pt x="1818" y="1989"/>
                  <a:pt x="2105" y="1886"/>
                  <a:pt x="2336" y="1633"/>
                </a:cubicBezTo>
                <a:cubicBezTo>
                  <a:pt x="2567" y="1380"/>
                  <a:pt x="2813" y="839"/>
                  <a:pt x="2949" y="567"/>
                </a:cubicBezTo>
                <a:cubicBezTo>
                  <a:pt x="3085" y="295"/>
                  <a:pt x="3119" y="147"/>
                  <a:pt x="3153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1559320">
            <a:off x="1439833" y="4808525"/>
            <a:ext cx="250825" cy="288925"/>
          </a:xfrm>
          <a:prstGeom prst="upArrow">
            <a:avLst>
              <a:gd name="adj1" fmla="val 57454"/>
              <a:gd name="adj2" fmla="val 3929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93670" y="5565763"/>
            <a:ext cx="1979613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93670" y="5565763"/>
            <a:ext cx="755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1149320" y="5492738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1654145" y="54213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1941483" y="5349863"/>
            <a:ext cx="252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2193895" y="5276838"/>
            <a:ext cx="17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16200000">
            <a:off x="3382932" y="3440101"/>
            <a:ext cx="250825" cy="469900"/>
          </a:xfrm>
          <a:prstGeom prst="upArrow">
            <a:avLst>
              <a:gd name="adj1" fmla="val 54046"/>
              <a:gd name="adj2" fmla="val 5400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646083" y="3297225"/>
            <a:ext cx="2411412" cy="828675"/>
          </a:xfrm>
          <a:prstGeom prst="roundRect">
            <a:avLst>
              <a:gd name="adj" fmla="val 16667"/>
            </a:avLst>
          </a:prstGeom>
          <a:solidFill>
            <a:schemeClr val="bg1">
              <a:alpha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1903383" y="3368663"/>
            <a:ext cx="0" cy="684212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790545" y="3873488"/>
            <a:ext cx="396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1185833" y="3802050"/>
            <a:ext cx="468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H="1" flipV="1">
            <a:off x="1654145" y="372902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2157383" y="3657588"/>
            <a:ext cx="325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2482820" y="358615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4138583" y="1930388"/>
            <a:ext cx="1403350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 rot="-14527944">
            <a:off x="5181570" y="2001825"/>
            <a:ext cx="250825" cy="250825"/>
          </a:xfrm>
          <a:prstGeom prst="upArrow">
            <a:avLst>
              <a:gd name="adj1" fmla="val 47713"/>
              <a:gd name="adj2" fmla="val 3942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525808" y="17144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max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5722908" y="2543163"/>
            <a:ext cx="503237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5794345" y="28305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5865783" y="2578088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5938808" y="2217725"/>
            <a:ext cx="71437" cy="71438"/>
          </a:xfrm>
          <a:prstGeom prst="ellipse">
            <a:avLst/>
          </a:prstGeom>
          <a:solidFill>
            <a:srgbClr val="969696"/>
          </a:solidFill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H="1">
            <a:off x="4894233" y="1749413"/>
            <a:ext cx="0" cy="3922712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flipH="1">
            <a:off x="6118195" y="22193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 flipH="1">
            <a:off x="6046758" y="22193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Oval 48"/>
          <p:cNvSpPr>
            <a:spLocks noChangeArrowheads="1"/>
          </p:cNvSpPr>
          <p:nvPr/>
        </p:nvSpPr>
        <p:spPr bwMode="auto">
          <a:xfrm>
            <a:off x="6010245" y="2687625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Oval 49"/>
          <p:cNvSpPr>
            <a:spLocks noChangeArrowheads="1"/>
          </p:cNvSpPr>
          <p:nvPr/>
        </p:nvSpPr>
        <p:spPr bwMode="auto">
          <a:xfrm>
            <a:off x="6083270" y="2903525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3814733" y="45942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0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 flipH="1">
            <a:off x="5938808" y="1893875"/>
            <a:ext cx="2051050" cy="2052638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Line 57"/>
          <p:cNvSpPr>
            <a:spLocks noChangeShapeType="1"/>
          </p:cNvSpPr>
          <p:nvPr/>
        </p:nvSpPr>
        <p:spPr bwMode="auto">
          <a:xfrm flipH="1">
            <a:off x="4103658" y="5386410"/>
            <a:ext cx="358775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8"/>
          <p:cNvSpPr>
            <a:spLocks noChangeArrowheads="1"/>
          </p:cNvSpPr>
          <p:nvPr/>
        </p:nvSpPr>
        <p:spPr bwMode="auto">
          <a:xfrm>
            <a:off x="4175096" y="5099072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Oval 59"/>
          <p:cNvSpPr>
            <a:spLocks noChangeArrowheads="1"/>
          </p:cNvSpPr>
          <p:nvPr/>
        </p:nvSpPr>
        <p:spPr bwMode="auto">
          <a:xfrm>
            <a:off x="4246533" y="5421335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60"/>
          <p:cNvSpPr>
            <a:spLocks noChangeArrowheads="1"/>
          </p:cNvSpPr>
          <p:nvPr/>
        </p:nvSpPr>
        <p:spPr bwMode="auto">
          <a:xfrm>
            <a:off x="4319558" y="5710260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Line 69"/>
          <p:cNvSpPr>
            <a:spLocks noChangeShapeType="1"/>
          </p:cNvSpPr>
          <p:nvPr/>
        </p:nvSpPr>
        <p:spPr bwMode="auto">
          <a:xfrm flipH="1">
            <a:off x="7269133" y="36941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Line 70"/>
          <p:cNvSpPr>
            <a:spLocks noChangeShapeType="1"/>
          </p:cNvSpPr>
          <p:nvPr/>
        </p:nvSpPr>
        <p:spPr bwMode="auto">
          <a:xfrm flipH="1">
            <a:off x="7342158" y="36941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Line 71"/>
          <p:cNvSpPr>
            <a:spLocks noChangeShapeType="1"/>
          </p:cNvSpPr>
          <p:nvPr/>
        </p:nvSpPr>
        <p:spPr bwMode="auto">
          <a:xfrm flipH="1">
            <a:off x="7199283" y="36941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Line 73"/>
          <p:cNvSpPr>
            <a:spLocks noChangeShapeType="1"/>
          </p:cNvSpPr>
          <p:nvPr/>
        </p:nvSpPr>
        <p:spPr bwMode="auto">
          <a:xfrm flipH="1">
            <a:off x="7091333" y="4019538"/>
            <a:ext cx="358775" cy="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" name="Oval 74"/>
          <p:cNvSpPr>
            <a:spLocks noChangeArrowheads="1"/>
          </p:cNvSpPr>
          <p:nvPr/>
        </p:nvSpPr>
        <p:spPr bwMode="auto">
          <a:xfrm>
            <a:off x="7162770" y="4235438"/>
            <a:ext cx="71438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Oval 75"/>
          <p:cNvSpPr>
            <a:spLocks noChangeArrowheads="1"/>
          </p:cNvSpPr>
          <p:nvPr/>
        </p:nvSpPr>
        <p:spPr bwMode="auto">
          <a:xfrm>
            <a:off x="7234208" y="3981438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Oval 76"/>
          <p:cNvSpPr>
            <a:spLocks noChangeArrowheads="1"/>
          </p:cNvSpPr>
          <p:nvPr/>
        </p:nvSpPr>
        <p:spPr bwMode="auto">
          <a:xfrm>
            <a:off x="7307233" y="37306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77"/>
          <p:cNvSpPr>
            <a:spLocks noChangeArrowheads="1"/>
          </p:cNvSpPr>
          <p:nvPr/>
        </p:nvSpPr>
        <p:spPr bwMode="auto">
          <a:xfrm rot="-8088345">
            <a:off x="4552920" y="4756138"/>
            <a:ext cx="250825" cy="288925"/>
          </a:xfrm>
          <a:prstGeom prst="upArrow">
            <a:avLst>
              <a:gd name="adj1" fmla="val 48602"/>
              <a:gd name="adj2" fmla="val 53771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78"/>
          <p:cNvSpPr>
            <a:spLocks noChangeArrowheads="1"/>
          </p:cNvSpPr>
          <p:nvPr/>
        </p:nvSpPr>
        <p:spPr bwMode="auto">
          <a:xfrm rot="-17852164">
            <a:off x="6604764" y="4179081"/>
            <a:ext cx="250825" cy="360363"/>
          </a:xfrm>
          <a:prstGeom prst="upArrow">
            <a:avLst>
              <a:gd name="adj1" fmla="val 50565"/>
              <a:gd name="adj2" fmla="val 4717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Line 80"/>
          <p:cNvSpPr>
            <a:spLocks noChangeShapeType="1"/>
          </p:cNvSpPr>
          <p:nvPr/>
        </p:nvSpPr>
        <p:spPr bwMode="auto">
          <a:xfrm flipH="1">
            <a:off x="6730970" y="5529250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" name="Line 81"/>
          <p:cNvSpPr>
            <a:spLocks noChangeShapeType="1"/>
          </p:cNvSpPr>
          <p:nvPr/>
        </p:nvSpPr>
        <p:spPr bwMode="auto">
          <a:xfrm flipH="1">
            <a:off x="6946870" y="5600688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Line 82"/>
          <p:cNvSpPr>
            <a:spLocks noChangeShapeType="1"/>
          </p:cNvSpPr>
          <p:nvPr/>
        </p:nvSpPr>
        <p:spPr bwMode="auto">
          <a:xfrm flipH="1">
            <a:off x="7451695" y="55292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Line 83"/>
          <p:cNvSpPr>
            <a:spLocks noChangeShapeType="1"/>
          </p:cNvSpPr>
          <p:nvPr/>
        </p:nvSpPr>
        <p:spPr bwMode="auto">
          <a:xfrm flipH="1">
            <a:off x="7775545" y="5457813"/>
            <a:ext cx="252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Line 86"/>
          <p:cNvSpPr>
            <a:spLocks noChangeShapeType="1"/>
          </p:cNvSpPr>
          <p:nvPr/>
        </p:nvSpPr>
        <p:spPr bwMode="auto">
          <a:xfrm flipH="1" flipV="1">
            <a:off x="6549995" y="54578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" name="AutoShape 87"/>
          <p:cNvSpPr>
            <a:spLocks noChangeArrowheads="1"/>
          </p:cNvSpPr>
          <p:nvPr/>
        </p:nvSpPr>
        <p:spPr bwMode="auto">
          <a:xfrm rot="5400000">
            <a:off x="5965001" y="5349070"/>
            <a:ext cx="250825" cy="360362"/>
          </a:xfrm>
          <a:prstGeom prst="upArrow">
            <a:avLst>
              <a:gd name="adj1" fmla="val 50565"/>
              <a:gd name="adj2" fmla="val 4717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Line 89"/>
          <p:cNvSpPr>
            <a:spLocks noChangeShapeType="1"/>
          </p:cNvSpPr>
          <p:nvPr/>
        </p:nvSpPr>
        <p:spPr bwMode="auto">
          <a:xfrm flipH="1">
            <a:off x="7880320" y="2828913"/>
            <a:ext cx="649288" cy="649287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Line 100"/>
          <p:cNvSpPr>
            <a:spLocks noChangeShapeType="1"/>
          </p:cNvSpPr>
          <p:nvPr/>
        </p:nvSpPr>
        <p:spPr bwMode="auto">
          <a:xfrm flipH="1">
            <a:off x="7915245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Line 101"/>
          <p:cNvSpPr>
            <a:spLocks noChangeShapeType="1"/>
          </p:cNvSpPr>
          <p:nvPr/>
        </p:nvSpPr>
        <p:spPr bwMode="auto">
          <a:xfrm flipH="1">
            <a:off x="7988270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Line 103"/>
          <p:cNvSpPr>
            <a:spLocks noChangeShapeType="1"/>
          </p:cNvSpPr>
          <p:nvPr/>
        </p:nvSpPr>
        <p:spPr bwMode="auto">
          <a:xfrm flipH="1">
            <a:off x="8132733" y="28305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Line 104"/>
          <p:cNvSpPr>
            <a:spLocks noChangeShapeType="1"/>
          </p:cNvSpPr>
          <p:nvPr/>
        </p:nvSpPr>
        <p:spPr bwMode="auto">
          <a:xfrm flipH="1">
            <a:off x="8061295" y="28305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" name="Line 108"/>
          <p:cNvSpPr>
            <a:spLocks noChangeShapeType="1"/>
          </p:cNvSpPr>
          <p:nvPr/>
        </p:nvSpPr>
        <p:spPr bwMode="auto">
          <a:xfrm flipH="1">
            <a:off x="8204170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Line 109"/>
          <p:cNvSpPr>
            <a:spLocks noChangeShapeType="1"/>
          </p:cNvSpPr>
          <p:nvPr/>
        </p:nvSpPr>
        <p:spPr bwMode="auto">
          <a:xfrm flipH="1">
            <a:off x="8277195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Line 110"/>
          <p:cNvSpPr>
            <a:spLocks noChangeShapeType="1"/>
          </p:cNvSpPr>
          <p:nvPr/>
        </p:nvSpPr>
        <p:spPr bwMode="auto">
          <a:xfrm flipH="1">
            <a:off x="8421658" y="28305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Line 111"/>
          <p:cNvSpPr>
            <a:spLocks noChangeShapeType="1"/>
          </p:cNvSpPr>
          <p:nvPr/>
        </p:nvSpPr>
        <p:spPr bwMode="auto">
          <a:xfrm flipH="1">
            <a:off x="8350220" y="2830500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Line 112"/>
          <p:cNvSpPr>
            <a:spLocks noChangeShapeType="1"/>
          </p:cNvSpPr>
          <p:nvPr/>
        </p:nvSpPr>
        <p:spPr bwMode="auto">
          <a:xfrm flipH="1">
            <a:off x="8493095" y="2828913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" name="Oval 99"/>
          <p:cNvSpPr>
            <a:spLocks noChangeArrowheads="1"/>
          </p:cNvSpPr>
          <p:nvPr/>
        </p:nvSpPr>
        <p:spPr bwMode="auto">
          <a:xfrm>
            <a:off x="8474045" y="2844788"/>
            <a:ext cx="36513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Oval 113"/>
          <p:cNvSpPr>
            <a:spLocks noChangeArrowheads="1"/>
          </p:cNvSpPr>
          <p:nvPr/>
        </p:nvSpPr>
        <p:spPr bwMode="auto">
          <a:xfrm>
            <a:off x="8404195" y="2917813"/>
            <a:ext cx="36513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Oval 114"/>
          <p:cNvSpPr>
            <a:spLocks noChangeArrowheads="1"/>
          </p:cNvSpPr>
          <p:nvPr/>
        </p:nvSpPr>
        <p:spPr bwMode="auto">
          <a:xfrm>
            <a:off x="8329583" y="2992425"/>
            <a:ext cx="36512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Line 115"/>
          <p:cNvSpPr>
            <a:spLocks noChangeShapeType="1"/>
          </p:cNvSpPr>
          <p:nvPr/>
        </p:nvSpPr>
        <p:spPr bwMode="auto">
          <a:xfrm flipH="1">
            <a:off x="7880320" y="3081325"/>
            <a:ext cx="469900" cy="468313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" name="Oval 116"/>
          <p:cNvSpPr>
            <a:spLocks noChangeArrowheads="1"/>
          </p:cNvSpPr>
          <p:nvPr/>
        </p:nvSpPr>
        <p:spPr bwMode="auto">
          <a:xfrm>
            <a:off x="8259733" y="3133713"/>
            <a:ext cx="36512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Oval 117"/>
          <p:cNvSpPr>
            <a:spLocks noChangeArrowheads="1"/>
          </p:cNvSpPr>
          <p:nvPr/>
        </p:nvSpPr>
        <p:spPr bwMode="auto">
          <a:xfrm>
            <a:off x="8188295" y="3206738"/>
            <a:ext cx="36513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Line 118"/>
          <p:cNvSpPr>
            <a:spLocks noChangeShapeType="1"/>
          </p:cNvSpPr>
          <p:nvPr/>
        </p:nvSpPr>
        <p:spPr bwMode="auto">
          <a:xfrm flipH="1">
            <a:off x="7880320" y="3368663"/>
            <a:ext cx="252413" cy="252412"/>
          </a:xfrm>
          <a:prstGeom prst="line">
            <a:avLst/>
          </a:prstGeom>
          <a:noFill/>
          <a:ln w="127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" name="Oval 119"/>
          <p:cNvSpPr>
            <a:spLocks noChangeArrowheads="1"/>
          </p:cNvSpPr>
          <p:nvPr/>
        </p:nvSpPr>
        <p:spPr bwMode="auto">
          <a:xfrm>
            <a:off x="8113683" y="3279763"/>
            <a:ext cx="36512" cy="365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Oval 120"/>
          <p:cNvSpPr>
            <a:spLocks noChangeArrowheads="1"/>
          </p:cNvSpPr>
          <p:nvPr/>
        </p:nvSpPr>
        <p:spPr bwMode="auto">
          <a:xfrm>
            <a:off x="8043833" y="3421050"/>
            <a:ext cx="36512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Oval 121"/>
          <p:cNvSpPr>
            <a:spLocks noChangeArrowheads="1"/>
          </p:cNvSpPr>
          <p:nvPr/>
        </p:nvSpPr>
        <p:spPr bwMode="auto">
          <a:xfrm>
            <a:off x="7969220" y="3490900"/>
            <a:ext cx="36513" cy="365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AutoShape 122"/>
          <p:cNvSpPr>
            <a:spLocks noChangeArrowheads="1"/>
          </p:cNvSpPr>
          <p:nvPr/>
        </p:nvSpPr>
        <p:spPr bwMode="auto">
          <a:xfrm rot="9169785">
            <a:off x="7775545" y="2433625"/>
            <a:ext cx="250825" cy="252413"/>
          </a:xfrm>
          <a:prstGeom prst="upArrow">
            <a:avLst>
              <a:gd name="adj1" fmla="val 61009"/>
              <a:gd name="adj2" fmla="val 3914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Freeform 124"/>
          <p:cNvSpPr>
            <a:spLocks/>
          </p:cNvSpPr>
          <p:nvPr/>
        </p:nvSpPr>
        <p:spPr bwMode="auto">
          <a:xfrm>
            <a:off x="4930745" y="1930388"/>
            <a:ext cx="2843213" cy="381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2086"/>
              </a:cxn>
              <a:cxn ang="0">
                <a:pos x="635" y="1905"/>
              </a:cxn>
              <a:cxn ang="0">
                <a:pos x="907" y="1111"/>
              </a:cxn>
              <a:cxn ang="0">
                <a:pos x="1791" y="113"/>
              </a:cxn>
            </a:cxnLst>
            <a:rect l="0" t="0" r="r" b="b"/>
            <a:pathLst>
              <a:path w="1791" h="2403">
                <a:moveTo>
                  <a:pt x="0" y="0"/>
                </a:moveTo>
                <a:cubicBezTo>
                  <a:pt x="37" y="884"/>
                  <a:pt x="75" y="1769"/>
                  <a:pt x="181" y="2086"/>
                </a:cubicBezTo>
                <a:cubicBezTo>
                  <a:pt x="287" y="2403"/>
                  <a:pt x="514" y="2068"/>
                  <a:pt x="635" y="1905"/>
                </a:cubicBezTo>
                <a:cubicBezTo>
                  <a:pt x="756" y="1742"/>
                  <a:pt x="714" y="1410"/>
                  <a:pt x="907" y="1111"/>
                </a:cubicBezTo>
                <a:cubicBezTo>
                  <a:pt x="1100" y="812"/>
                  <a:pt x="1445" y="462"/>
                  <a:pt x="1791" y="11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" name="AutoShape 125"/>
          <p:cNvSpPr>
            <a:spLocks noChangeArrowheads="1"/>
          </p:cNvSpPr>
          <p:nvPr/>
        </p:nvSpPr>
        <p:spPr bwMode="auto">
          <a:xfrm>
            <a:off x="1438245" y="4378313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AutoShape 126"/>
          <p:cNvSpPr>
            <a:spLocks noChangeArrowheads="1"/>
          </p:cNvSpPr>
          <p:nvPr/>
        </p:nvSpPr>
        <p:spPr bwMode="auto">
          <a:xfrm>
            <a:off x="3930620" y="3478200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AutoShape 127"/>
          <p:cNvSpPr>
            <a:spLocks noChangeArrowheads="1"/>
          </p:cNvSpPr>
          <p:nvPr/>
        </p:nvSpPr>
        <p:spPr bwMode="auto">
          <a:xfrm>
            <a:off x="4695795" y="1724013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AutoShape 128"/>
          <p:cNvSpPr>
            <a:spLocks noChangeArrowheads="1"/>
          </p:cNvSpPr>
          <p:nvPr/>
        </p:nvSpPr>
        <p:spPr bwMode="auto">
          <a:xfrm>
            <a:off x="4894233" y="4397363"/>
            <a:ext cx="395287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AutoShape 129"/>
          <p:cNvSpPr>
            <a:spLocks noChangeArrowheads="1"/>
          </p:cNvSpPr>
          <p:nvPr/>
        </p:nvSpPr>
        <p:spPr bwMode="auto">
          <a:xfrm>
            <a:off x="5218083" y="5259375"/>
            <a:ext cx="395287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AutoShape 130"/>
          <p:cNvSpPr>
            <a:spLocks noChangeArrowheads="1"/>
          </p:cNvSpPr>
          <p:nvPr/>
        </p:nvSpPr>
        <p:spPr bwMode="auto">
          <a:xfrm>
            <a:off x="5873720" y="4395775"/>
            <a:ext cx="395288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AutoShape 131"/>
          <p:cNvSpPr>
            <a:spLocks noChangeArrowheads="1"/>
          </p:cNvSpPr>
          <p:nvPr/>
        </p:nvSpPr>
        <p:spPr bwMode="auto">
          <a:xfrm>
            <a:off x="7523133" y="1965313"/>
            <a:ext cx="395287" cy="396875"/>
          </a:xfrm>
          <a:prstGeom prst="roundRect">
            <a:avLst>
              <a:gd name="adj" fmla="val 30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Line 53"/>
          <p:cNvSpPr>
            <a:spLocks noChangeShapeType="1"/>
          </p:cNvSpPr>
          <p:nvPr/>
        </p:nvSpPr>
        <p:spPr bwMode="auto">
          <a:xfrm flipH="1">
            <a:off x="4281458" y="5060972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Line 54"/>
          <p:cNvSpPr>
            <a:spLocks noChangeShapeType="1"/>
          </p:cNvSpPr>
          <p:nvPr/>
        </p:nvSpPr>
        <p:spPr bwMode="auto">
          <a:xfrm flipH="1">
            <a:off x="4354483" y="5060972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Line 55"/>
          <p:cNvSpPr>
            <a:spLocks noChangeShapeType="1"/>
          </p:cNvSpPr>
          <p:nvPr/>
        </p:nvSpPr>
        <p:spPr bwMode="auto">
          <a:xfrm flipH="1">
            <a:off x="4211608" y="5060972"/>
            <a:ext cx="0" cy="755650"/>
          </a:xfrm>
          <a:prstGeom prst="line">
            <a:avLst/>
          </a:prstGeom>
          <a:noFill/>
          <a:ln w="1270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Line 134"/>
          <p:cNvSpPr>
            <a:spLocks noChangeShapeType="1"/>
          </p:cNvSpPr>
          <p:nvPr/>
        </p:nvSpPr>
        <p:spPr bwMode="auto">
          <a:xfrm>
            <a:off x="465108" y="4594213"/>
            <a:ext cx="9731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8" name="Line 135"/>
          <p:cNvSpPr>
            <a:spLocks noChangeShapeType="1"/>
          </p:cNvSpPr>
          <p:nvPr/>
        </p:nvSpPr>
        <p:spPr bwMode="auto">
          <a:xfrm flipV="1">
            <a:off x="1438245" y="4594213"/>
            <a:ext cx="682625" cy="0"/>
          </a:xfrm>
          <a:prstGeom prst="line">
            <a:avLst/>
          </a:prstGeom>
          <a:noFill/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" name="Line 136"/>
          <p:cNvSpPr>
            <a:spLocks noChangeShapeType="1"/>
          </p:cNvSpPr>
          <p:nvPr/>
        </p:nvSpPr>
        <p:spPr bwMode="auto">
          <a:xfrm flipV="1">
            <a:off x="2120870" y="4594213"/>
            <a:ext cx="17653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" name="Line 137"/>
          <p:cNvSpPr>
            <a:spLocks noChangeShapeType="1"/>
          </p:cNvSpPr>
          <p:nvPr/>
        </p:nvSpPr>
        <p:spPr bwMode="auto">
          <a:xfrm flipV="1">
            <a:off x="3886170" y="4594213"/>
            <a:ext cx="468313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1" name="Line 138"/>
          <p:cNvSpPr>
            <a:spLocks noChangeShapeType="1"/>
          </p:cNvSpPr>
          <p:nvPr/>
        </p:nvSpPr>
        <p:spPr bwMode="auto">
          <a:xfrm flipV="1">
            <a:off x="4354483" y="4594213"/>
            <a:ext cx="53975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" name="Line 139"/>
          <p:cNvSpPr>
            <a:spLocks noChangeShapeType="1"/>
          </p:cNvSpPr>
          <p:nvPr/>
        </p:nvSpPr>
        <p:spPr bwMode="auto">
          <a:xfrm>
            <a:off x="4894233" y="4594213"/>
            <a:ext cx="2159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" name="Line 140"/>
          <p:cNvSpPr>
            <a:spLocks noChangeShapeType="1"/>
          </p:cNvSpPr>
          <p:nvPr/>
        </p:nvSpPr>
        <p:spPr bwMode="auto">
          <a:xfrm>
            <a:off x="5110133" y="4594213"/>
            <a:ext cx="252412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" name="Line 141"/>
          <p:cNvSpPr>
            <a:spLocks noChangeShapeType="1"/>
          </p:cNvSpPr>
          <p:nvPr/>
        </p:nvSpPr>
        <p:spPr bwMode="auto">
          <a:xfrm>
            <a:off x="5326033" y="4594213"/>
            <a:ext cx="252412" cy="0"/>
          </a:xfrm>
          <a:prstGeom prst="line">
            <a:avLst/>
          </a:prstGeom>
          <a:noFill/>
          <a:ln w="508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" name="Line 142"/>
          <p:cNvSpPr>
            <a:spLocks noChangeShapeType="1"/>
          </p:cNvSpPr>
          <p:nvPr/>
        </p:nvSpPr>
        <p:spPr bwMode="auto">
          <a:xfrm>
            <a:off x="5578445" y="4594213"/>
            <a:ext cx="503238" cy="0"/>
          </a:xfrm>
          <a:prstGeom prst="line">
            <a:avLst/>
          </a:prstGeom>
          <a:noFill/>
          <a:ln w="50800">
            <a:solidFill>
              <a:srgbClr val="8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" name="Line 143"/>
          <p:cNvSpPr>
            <a:spLocks noChangeShapeType="1"/>
          </p:cNvSpPr>
          <p:nvPr/>
        </p:nvSpPr>
        <p:spPr bwMode="auto">
          <a:xfrm>
            <a:off x="6081683" y="4594213"/>
            <a:ext cx="143986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7" name="Line 144"/>
          <p:cNvSpPr>
            <a:spLocks noChangeShapeType="1"/>
          </p:cNvSpPr>
          <p:nvPr/>
        </p:nvSpPr>
        <p:spPr bwMode="auto">
          <a:xfrm>
            <a:off x="7521545" y="4594213"/>
            <a:ext cx="1044575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6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8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2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7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2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7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2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4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6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8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27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900"/>
                            </p:stCondLst>
                            <p:childTnLst>
                              <p:par>
                                <p:cTn id="2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3100"/>
                            </p:stCondLst>
                            <p:childTnLst>
                              <p:par>
                                <p:cTn id="2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36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4100"/>
                            </p:stCondLst>
                            <p:childTnLst>
                              <p:par>
                                <p:cTn id="2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4600"/>
                            </p:stCondLst>
                            <p:childTnLst>
                              <p:par>
                                <p:cTn id="2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4800"/>
                            </p:stCondLst>
                            <p:childTnLst>
                              <p:par>
                                <p:cTn id="2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2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54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600"/>
                            </p:stCondLst>
                            <p:childTnLst>
                              <p:par>
                                <p:cTn id="2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61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600"/>
                            </p:stCondLst>
                            <p:childTnLst>
                              <p:par>
                                <p:cTn id="3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7100"/>
                            </p:stCondLst>
                            <p:childTnLst>
                              <p:par>
                                <p:cTn id="3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7600"/>
                            </p:stCondLst>
                            <p:childTnLst>
                              <p:par>
                                <p:cTn id="3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7800"/>
                            </p:stCondLst>
                            <p:childTnLst>
                              <p:par>
                                <p:cTn id="3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8200"/>
                            </p:stCondLst>
                            <p:childTnLst>
                              <p:par>
                                <p:cTn id="3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8700"/>
                            </p:stCondLst>
                            <p:childTnLst>
                              <p:par>
                                <p:cTn id="3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9200"/>
                            </p:stCondLst>
                            <p:childTnLst>
                              <p:par>
                                <p:cTn id="3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9700"/>
                            </p:stCondLst>
                            <p:childTnLst>
                              <p:par>
                                <p:cTn id="3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0200"/>
                            </p:stCondLst>
                            <p:childTnLst>
                              <p:par>
                                <p:cTn id="4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400"/>
                            </p:stCondLst>
                            <p:childTnLst>
                              <p:par>
                                <p:cTn id="4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0600"/>
                            </p:stCondLst>
                            <p:childTnLst>
                              <p:par>
                                <p:cTn id="4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0800"/>
                            </p:stCondLst>
                            <p:childTnLst>
                              <p:par>
                                <p:cTn id="4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1200"/>
                            </p:stCondLst>
                            <p:childTnLst>
                              <p:par>
                                <p:cTn id="4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1400"/>
                            </p:stCondLst>
                            <p:childTnLst>
                              <p:par>
                                <p:cTn id="4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21600"/>
                            </p:stCondLst>
                            <p:childTnLst>
                              <p:par>
                                <p:cTn id="4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современных систем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Software </a:t>
            </a:r>
            <a:r>
              <a:rPr lang="ru-RU" dirty="0" smtClean="0"/>
              <a:t>сложнее </a:t>
            </a:r>
            <a:r>
              <a:rPr lang="en-US" dirty="0" smtClean="0"/>
              <a:t>hardware (1968)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206" name="Object 134"/>
          <p:cNvGraphicFramePr>
            <a:graphicFrameLocks noChangeAspect="1"/>
          </p:cNvGraphicFramePr>
          <p:nvPr/>
        </p:nvGraphicFramePr>
        <p:xfrm>
          <a:off x="846138" y="2070100"/>
          <a:ext cx="7413625" cy="4573588"/>
        </p:xfrm>
        <a:graphic>
          <a:graphicData uri="http://schemas.openxmlformats.org/presentationml/2006/ole">
            <p:oleObj spid="_x0000_s1026" name="Worksheet" r:id="rId3" imgW="5467218" imgH="346708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14554"/>
            <a:ext cx="42195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Домены – подобласти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3189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ax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bx</a:t>
            </a:r>
            <a:r>
              <a:rPr lang="en-US" dirty="0" smtClean="0"/>
              <a:t> + </a:t>
            </a:r>
            <a:r>
              <a:rPr lang="ru-RU" dirty="0" smtClean="0"/>
              <a:t>с = 0</a:t>
            </a:r>
          </a:p>
          <a:p>
            <a:pPr>
              <a:buNone/>
            </a:pPr>
            <a:r>
              <a:rPr lang="en-US" sz="2400" dirty="0" err="1" smtClean="0"/>
              <a:t>int</a:t>
            </a:r>
            <a:r>
              <a:rPr lang="en-US" sz="2400" dirty="0" smtClean="0"/>
              <a:t> solve(double a, double, b, double c, double *x1, double *x2)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28596" y="2571744"/>
          <a:ext cx="365387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/>
                <a:gridCol w="1296000"/>
                <a:gridCol w="792000"/>
                <a:gridCol w="809874"/>
              </a:tblGrid>
              <a:tr h="131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Условие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решений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Результат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с =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∞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–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с ≠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≠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≠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&lt;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≠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=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≠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&gt;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28596" y="2571744"/>
          <a:ext cx="365387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/>
                <a:gridCol w="1296000"/>
                <a:gridCol w="792000"/>
                <a:gridCol w="809874"/>
              </a:tblGrid>
              <a:tr h="1314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Вариант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Условие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решений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Результат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с =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∞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–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с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b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с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=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0,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b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&lt;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&lt;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=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=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&gt;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&gt;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a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&lt;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 0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, b</a:t>
                      </a:r>
                      <a:r>
                        <a:rPr lang="en-US" sz="12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sym typeface="Symbol"/>
                        </a:rPr>
                        <a:t>-4ac &gt; 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24918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потока управления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Компоненты, классы, методы</a:t>
            </a:r>
          </a:p>
          <a:p>
            <a:r>
              <a:rPr lang="ru-RU" dirty="0" smtClean="0"/>
              <a:t>Инструкции</a:t>
            </a:r>
          </a:p>
          <a:p>
            <a:r>
              <a:rPr lang="ru-RU" dirty="0" smtClean="0"/>
              <a:t>Ветвления</a:t>
            </a:r>
          </a:p>
          <a:p>
            <a:r>
              <a:rPr lang="ru-RU" dirty="0" smtClean="0"/>
              <a:t>Цепочки блоков</a:t>
            </a:r>
          </a:p>
          <a:p>
            <a:r>
              <a:rPr lang="ru-RU" dirty="0" smtClean="0"/>
              <a:t>Цепочки вызовов</a:t>
            </a:r>
            <a:endParaRPr lang="en-US" dirty="0" smtClean="0"/>
          </a:p>
          <a:p>
            <a:r>
              <a:rPr lang="ru-RU" dirty="0" smtClean="0"/>
              <a:t>Элементарные условия и их комбинации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критериев покрытия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643578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ReplaceChild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NullReferenceException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new child is null");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|| !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("Ref node is not a child of this node", NOT_FOUND_ERROR);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 !(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Document)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nc.OwnerDocument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.ownerDocument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nc.OwnerDocument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("New child provided is from another document context", WRONG_DOCUMENT_ERROR);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||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Ancestors.Contains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("Cannot insert this node or its ancestor",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ISPImplDocumentFragment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.IsAllowedChild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("Cannot insert ...",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second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cannot be inserted in a Document",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HasDifferentNoncommentChildrenBefore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newChild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node cannot be inserted in a Document after non-comment nodes", UNKNOWN_ERROR);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Comment)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HasDifferentDocumentTypeChildAfter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newChild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("Non-comment node cannot be inserted into a Document before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UNKNOWN_ERROR);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Element &amp;&amp; 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(Element),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second Element cannot be inserted in a Document",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.IsReadOnly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("This node is read-only", NO_MODIFICATION_ALLOWED_ERROR);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nc.ParentNode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nc.ParentNode.IsReadOnly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("Parent of new child is ...", NO_MODIFICATION_ALLOWED_ERROR);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nc.Children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.IsAllowedChild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("Cannot insert ...",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second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cannot be inserted in a Document",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Element &amp;&amp;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.HasDifferentChildOfType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(Element),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("The second Element cannot be inserted in a Document", HIERARCHY_REQUEST_ERROR);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 is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Comment) &amp;&amp; 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HasDifferentDocumentTypeChildAfter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oldChild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throw new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DomException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("Non-comment node cannot be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inseted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into a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Dcoument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before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DocumentType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UNKNOWN_ERROR);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.Children.IndexOf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(!(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&amp;&amp;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nc.ParentNode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nc.ParentNode.Children.Remove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nc.parent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this.Children.Contains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.Children.Remove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.Children.Insert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else 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DocumentFragment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nc.Children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ni.parent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.Children.Insert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++,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ni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nc.Children.Clear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.Children.Remove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oc.parent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oc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ru-RU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143108" y="1357298"/>
          <a:ext cx="676387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972000"/>
                <a:gridCol w="1332000"/>
                <a:gridCol w="409378"/>
                <a:gridCol w="409378"/>
                <a:gridCol w="540000"/>
                <a:gridCol w="504000"/>
                <a:gridCol w="684000"/>
                <a:gridCol w="576000"/>
                <a:gridCol w="504000"/>
              </a:tblGrid>
              <a:tr h="26987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Условия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Ветви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Критерии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покрытия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|| !b &amp;&amp; c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&amp;&amp; !a || b &amp;&amp; d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D/CC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MDC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MC/DC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SMCC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MCC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98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X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100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100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потоков данных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660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DU-</a:t>
            </a:r>
            <a:r>
              <a:rPr lang="ru-RU" sz="2400" dirty="0" smtClean="0"/>
              <a:t>пары и </a:t>
            </a:r>
            <a:r>
              <a:rPr lang="en-US" sz="2400" dirty="0" smtClean="0"/>
              <a:t>DU-</a:t>
            </a:r>
            <a:r>
              <a:rPr lang="ru-RU" sz="2400" dirty="0" smtClean="0"/>
              <a:t>пути</a:t>
            </a: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6118" y="2054228"/>
            <a:ext cx="5337452" cy="4518044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fontScale="47500" lnSpcReduction="20000"/>
          </a:bodyPr>
          <a:lstStyle/>
          <a:p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gcd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2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{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3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==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4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5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==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6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7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&gt; 0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&lt; 0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||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&lt; 0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&gt;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8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-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 9   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10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while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=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11   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{ 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12  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&gt;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&gt; 0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||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&lt; 0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13     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{ 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14  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b-a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15  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b-a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16  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17     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}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18    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19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a-b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20     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a-b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21    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}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22  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23    </a:t>
            </a:r>
            <a:r>
              <a:rPr lang="ru-RU" sz="3200" b="1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32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ru-RU" sz="3200" dirty="0">
                <a:latin typeface="Courier New" pitchFamily="49" charset="0"/>
                <a:cs typeface="Courier New" pitchFamily="49" charset="0"/>
              </a:rPr>
              <a:t>24</a:t>
            </a:r>
            <a:r>
              <a:rPr lang="ru-RU" sz="3200" b="1" dirty="0">
                <a:latin typeface="Courier New" pitchFamily="49" charset="0"/>
                <a:cs typeface="Courier New" pitchFamily="49" charset="0"/>
              </a:rPr>
              <a:t>  }</a:t>
            </a:r>
            <a:endParaRPr lang="ru-RU" sz="3200" dirty="0"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0" name="Group 79"/>
          <p:cNvGrpSpPr/>
          <p:nvPr/>
        </p:nvGrpSpPr>
        <p:grpSpPr>
          <a:xfrm>
            <a:off x="4714876" y="2000240"/>
            <a:ext cx="4357718" cy="3946239"/>
            <a:chOff x="4572000" y="2340281"/>
            <a:chExt cx="4357718" cy="3946239"/>
          </a:xfrm>
        </p:grpSpPr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5212110" y="2612041"/>
              <a:ext cx="457200" cy="2279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7" name="AutoShape 71"/>
            <p:cNvSpPr>
              <a:spLocks noChangeArrowheads="1"/>
            </p:cNvSpPr>
            <p:nvPr/>
          </p:nvSpPr>
          <p:spPr bwMode="auto">
            <a:xfrm>
              <a:off x="5212110" y="3040635"/>
              <a:ext cx="457200" cy="228583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6" name="AutoShape 70"/>
            <p:cNvSpPr>
              <a:spLocks noChangeArrowheads="1"/>
            </p:cNvSpPr>
            <p:nvPr/>
          </p:nvSpPr>
          <p:spPr bwMode="auto">
            <a:xfrm>
              <a:off x="5783610" y="3302236"/>
              <a:ext cx="457200" cy="2279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5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5" name="AutoShape 69"/>
            <p:cNvSpPr>
              <a:spLocks noChangeArrowheads="1"/>
            </p:cNvSpPr>
            <p:nvPr/>
          </p:nvSpPr>
          <p:spPr bwMode="auto">
            <a:xfrm>
              <a:off x="6355110" y="3563837"/>
              <a:ext cx="457835" cy="2279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7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4" name="AutoShape 68"/>
            <p:cNvSpPr>
              <a:spLocks noChangeShapeType="1"/>
            </p:cNvSpPr>
            <p:nvPr/>
          </p:nvSpPr>
          <p:spPr bwMode="auto">
            <a:xfrm>
              <a:off x="5440710" y="2839990"/>
              <a:ext cx="635" cy="2006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3" name="AutoShape 67"/>
            <p:cNvSpPr>
              <a:spLocks noChangeShapeType="1"/>
            </p:cNvSpPr>
            <p:nvPr/>
          </p:nvSpPr>
          <p:spPr bwMode="auto">
            <a:xfrm rot="10800000" flipV="1">
              <a:off x="4901595" y="3154927"/>
              <a:ext cx="310515" cy="147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2" name="AutoShape 66"/>
            <p:cNvSpPr>
              <a:spLocks noChangeShapeType="1"/>
            </p:cNvSpPr>
            <p:nvPr/>
          </p:nvSpPr>
          <p:spPr bwMode="auto">
            <a:xfrm>
              <a:off x="5669310" y="3154927"/>
              <a:ext cx="342900" cy="147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1" name="AutoShape 65"/>
            <p:cNvSpPr>
              <a:spLocks noChangeShapeType="1"/>
            </p:cNvSpPr>
            <p:nvPr/>
          </p:nvSpPr>
          <p:spPr bwMode="auto">
            <a:xfrm rot="10800000" flipV="1">
              <a:off x="5462300" y="3416528"/>
              <a:ext cx="321310" cy="147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80" name="AutoShape 64"/>
            <p:cNvSpPr>
              <a:spLocks noChangeShapeType="1"/>
            </p:cNvSpPr>
            <p:nvPr/>
          </p:nvSpPr>
          <p:spPr bwMode="auto">
            <a:xfrm>
              <a:off x="6240810" y="3416528"/>
              <a:ext cx="343535" cy="147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9" name="AutoShape 63"/>
            <p:cNvSpPr>
              <a:spLocks noChangeArrowheads="1"/>
            </p:cNvSpPr>
            <p:nvPr/>
          </p:nvSpPr>
          <p:spPr bwMode="auto">
            <a:xfrm>
              <a:off x="7501920" y="4621036"/>
              <a:ext cx="458470" cy="227314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8000" rIns="36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10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78" name="Rectangle 62"/>
            <p:cNvSpPr>
              <a:spLocks noChangeArrowheads="1"/>
            </p:cNvSpPr>
            <p:nvPr/>
          </p:nvSpPr>
          <p:spPr bwMode="auto">
            <a:xfrm>
              <a:off x="5900450" y="4118787"/>
              <a:ext cx="456565" cy="2285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7" name="AutoShape 61"/>
            <p:cNvSpPr>
              <a:spLocks noChangeShapeType="1"/>
            </p:cNvSpPr>
            <p:nvPr/>
          </p:nvSpPr>
          <p:spPr bwMode="auto">
            <a:xfrm>
              <a:off x="6812945" y="3678129"/>
              <a:ext cx="340995" cy="15365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6" name="AutoShape 60"/>
            <p:cNvSpPr>
              <a:spLocks noChangeShapeType="1"/>
            </p:cNvSpPr>
            <p:nvPr/>
          </p:nvSpPr>
          <p:spPr bwMode="auto">
            <a:xfrm rot="10800000" flipV="1">
              <a:off x="6129050" y="3678129"/>
              <a:ext cx="226060" cy="44065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5" name="AutoShape 59"/>
            <p:cNvSpPr>
              <a:spLocks noChangeShapeType="1"/>
            </p:cNvSpPr>
            <p:nvPr/>
          </p:nvSpPr>
          <p:spPr bwMode="auto">
            <a:xfrm rot="16200000" flipH="1">
              <a:off x="6793270" y="3683151"/>
              <a:ext cx="273665" cy="1602105"/>
            </a:xfrm>
            <a:prstGeom prst="bentConnector3">
              <a:avLst>
                <a:gd name="adj1" fmla="val 4988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4" name="AutoShape 58"/>
            <p:cNvSpPr>
              <a:spLocks noChangeArrowheads="1"/>
            </p:cNvSpPr>
            <p:nvPr/>
          </p:nvSpPr>
          <p:spPr bwMode="auto">
            <a:xfrm>
              <a:off x="6581805" y="4882637"/>
              <a:ext cx="459105" cy="2279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8000" rIns="36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12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73" name="AutoShape 57"/>
            <p:cNvSpPr>
              <a:spLocks noChangeShapeType="1"/>
            </p:cNvSpPr>
            <p:nvPr/>
          </p:nvSpPr>
          <p:spPr bwMode="auto">
            <a:xfrm>
              <a:off x="7960390" y="4734692"/>
              <a:ext cx="515620" cy="14667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2" name="AutoShape 56"/>
            <p:cNvSpPr>
              <a:spLocks noChangeShapeType="1"/>
            </p:cNvSpPr>
            <p:nvPr/>
          </p:nvSpPr>
          <p:spPr bwMode="auto">
            <a:xfrm rot="10800000" flipV="1">
              <a:off x="6811675" y="4734692"/>
              <a:ext cx="690245" cy="14794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1" name="Rectangle 55"/>
            <p:cNvSpPr>
              <a:spLocks noChangeArrowheads="1"/>
            </p:cNvSpPr>
            <p:nvPr/>
          </p:nvSpPr>
          <p:spPr bwMode="auto">
            <a:xfrm>
              <a:off x="6129050" y="5482668"/>
              <a:ext cx="459105" cy="2266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0" name="AutoShape 54"/>
            <p:cNvSpPr>
              <a:spLocks noChangeShapeType="1"/>
            </p:cNvSpPr>
            <p:nvPr/>
          </p:nvSpPr>
          <p:spPr bwMode="auto">
            <a:xfrm rot="10800000" flipV="1">
              <a:off x="6358920" y="4996928"/>
              <a:ext cx="222885" cy="48574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9" name="AutoShape 53"/>
            <p:cNvSpPr>
              <a:spLocks noChangeShapeType="1"/>
            </p:cNvSpPr>
            <p:nvPr/>
          </p:nvSpPr>
          <p:spPr bwMode="auto">
            <a:xfrm>
              <a:off x="7040910" y="4996928"/>
              <a:ext cx="230505" cy="19810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8" name="AutoShape 52"/>
            <p:cNvSpPr>
              <a:spLocks noChangeShapeType="1"/>
            </p:cNvSpPr>
            <p:nvPr/>
          </p:nvSpPr>
          <p:spPr bwMode="auto">
            <a:xfrm rot="16200000" flipH="1">
              <a:off x="6812323" y="5255944"/>
              <a:ext cx="347320" cy="1254760"/>
            </a:xfrm>
            <a:prstGeom prst="bentConnector3">
              <a:avLst>
                <a:gd name="adj1" fmla="val 4990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7" name="AutoShape 51"/>
            <p:cNvSpPr>
              <a:spLocks noChangeArrowheads="1"/>
            </p:cNvSpPr>
            <p:nvPr/>
          </p:nvSpPr>
          <p:spPr bwMode="auto">
            <a:xfrm>
              <a:off x="6924070" y="3831788"/>
              <a:ext cx="459105" cy="22794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7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’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66" name="AutoShape 50"/>
            <p:cNvSpPr>
              <a:spLocks noChangeShapeType="1"/>
            </p:cNvSpPr>
            <p:nvPr/>
          </p:nvSpPr>
          <p:spPr bwMode="auto">
            <a:xfrm rot="10800000" flipV="1">
              <a:off x="6129050" y="3946079"/>
              <a:ext cx="795020" cy="17270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5" name="AutoShape 49"/>
            <p:cNvSpPr>
              <a:spLocks noChangeShapeType="1"/>
            </p:cNvSpPr>
            <p:nvPr/>
          </p:nvSpPr>
          <p:spPr bwMode="auto">
            <a:xfrm>
              <a:off x="7383175" y="3946079"/>
              <a:ext cx="347980" cy="67495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4" name="AutoShape 48"/>
            <p:cNvSpPr>
              <a:spLocks noChangeArrowheads="1"/>
            </p:cNvSpPr>
            <p:nvPr/>
          </p:nvSpPr>
          <p:spPr bwMode="auto">
            <a:xfrm>
              <a:off x="7040910" y="5195034"/>
              <a:ext cx="461010" cy="22921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18000" rIns="3600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12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’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63" name="AutoShape 47"/>
            <p:cNvSpPr>
              <a:spLocks noChangeShapeType="1"/>
            </p:cNvSpPr>
            <p:nvPr/>
          </p:nvSpPr>
          <p:spPr bwMode="auto">
            <a:xfrm rot="10800000" flipV="1">
              <a:off x="6358920" y="5309961"/>
              <a:ext cx="681990" cy="17270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2" name="AutoShape 46"/>
            <p:cNvSpPr>
              <a:spLocks noChangeShapeType="1"/>
            </p:cNvSpPr>
            <p:nvPr/>
          </p:nvSpPr>
          <p:spPr bwMode="auto">
            <a:xfrm>
              <a:off x="7501920" y="5309961"/>
              <a:ext cx="111760" cy="74670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7383175" y="6056667"/>
              <a:ext cx="460375" cy="2279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0" name="AutoShape 44"/>
            <p:cNvSpPr>
              <a:spLocks noChangeShapeType="1"/>
            </p:cNvSpPr>
            <p:nvPr/>
          </p:nvSpPr>
          <p:spPr bwMode="auto">
            <a:xfrm rot="5400000" flipH="1" flipV="1">
              <a:off x="6840945" y="5393770"/>
              <a:ext cx="1663580" cy="117475"/>
            </a:xfrm>
            <a:prstGeom prst="bentConnector5">
              <a:avLst>
                <a:gd name="adj1" fmla="val -13704"/>
                <a:gd name="adj2" fmla="val 489731"/>
                <a:gd name="adj3" fmla="val 11374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256" name="Group 40"/>
            <p:cNvGrpSpPr>
              <a:grpSpLocks/>
            </p:cNvGrpSpPr>
            <p:nvPr/>
          </p:nvGrpSpPr>
          <p:grpSpPr bwMode="auto">
            <a:xfrm>
              <a:off x="4786660" y="3302236"/>
              <a:ext cx="229235" cy="227948"/>
              <a:chOff x="2718" y="5926"/>
              <a:chExt cx="1440" cy="1440"/>
            </a:xfrm>
          </p:grpSpPr>
          <p:sp>
            <p:nvSpPr>
              <p:cNvPr id="9259" name="Oval 43"/>
              <p:cNvSpPr>
                <a:spLocks noChangeArrowheads="1"/>
              </p:cNvSpPr>
              <p:nvPr/>
            </p:nvSpPr>
            <p:spPr bwMode="auto">
              <a:xfrm>
                <a:off x="2718" y="5926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7" name="Line 41"/>
              <p:cNvSpPr>
                <a:spLocks noChangeShapeType="1"/>
              </p:cNvSpPr>
              <p:nvPr/>
            </p:nvSpPr>
            <p:spPr bwMode="auto">
              <a:xfrm flipH="1"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52" name="Group 36"/>
            <p:cNvGrpSpPr>
              <a:grpSpLocks/>
            </p:cNvGrpSpPr>
            <p:nvPr/>
          </p:nvGrpSpPr>
          <p:grpSpPr bwMode="auto">
            <a:xfrm>
              <a:off x="5347365" y="3563837"/>
              <a:ext cx="229235" cy="228583"/>
              <a:chOff x="2718" y="5926"/>
              <a:chExt cx="1440" cy="1440"/>
            </a:xfrm>
          </p:grpSpPr>
          <p:sp>
            <p:nvSpPr>
              <p:cNvPr id="9255" name="Oval 39"/>
              <p:cNvSpPr>
                <a:spLocks noChangeArrowheads="1"/>
              </p:cNvSpPr>
              <p:nvPr/>
            </p:nvSpPr>
            <p:spPr bwMode="auto">
              <a:xfrm>
                <a:off x="2718" y="5926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3" name="Line 37"/>
              <p:cNvSpPr>
                <a:spLocks noChangeShapeType="1"/>
              </p:cNvSpPr>
              <p:nvPr/>
            </p:nvSpPr>
            <p:spPr bwMode="auto">
              <a:xfrm flipH="1"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248" name="Group 32"/>
            <p:cNvGrpSpPr>
              <a:grpSpLocks/>
            </p:cNvGrpSpPr>
            <p:nvPr/>
          </p:nvGrpSpPr>
          <p:grpSpPr bwMode="auto">
            <a:xfrm>
              <a:off x="8361710" y="4881367"/>
              <a:ext cx="228600" cy="229218"/>
              <a:chOff x="2718" y="5926"/>
              <a:chExt cx="1440" cy="1440"/>
            </a:xfrm>
          </p:grpSpPr>
          <p:sp>
            <p:nvSpPr>
              <p:cNvPr id="9251" name="Oval 35"/>
              <p:cNvSpPr>
                <a:spLocks noChangeArrowheads="1"/>
              </p:cNvSpPr>
              <p:nvPr/>
            </p:nvSpPr>
            <p:spPr bwMode="auto">
              <a:xfrm>
                <a:off x="2718" y="5926"/>
                <a:ext cx="1440" cy="14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0" name="Line 34"/>
              <p:cNvSpPr>
                <a:spLocks noChangeShapeType="1"/>
              </p:cNvSpPr>
              <p:nvPr/>
            </p:nvSpPr>
            <p:spPr bwMode="auto">
              <a:xfrm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9" name="Line 33"/>
              <p:cNvSpPr>
                <a:spLocks noChangeShapeType="1"/>
              </p:cNvSpPr>
              <p:nvPr/>
            </p:nvSpPr>
            <p:spPr bwMode="auto">
              <a:xfrm flipH="1">
                <a:off x="2928" y="6134"/>
                <a:ext cx="1020" cy="1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247" name="AutoShape 31"/>
            <p:cNvSpPr>
              <a:spLocks noChangeShapeType="1"/>
            </p:cNvSpPr>
            <p:nvPr/>
          </p:nvSpPr>
          <p:spPr bwMode="auto">
            <a:xfrm>
              <a:off x="5435630" y="2412031"/>
              <a:ext cx="5080" cy="2000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4572000" y="3357562"/>
              <a:ext cx="300990" cy="19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5143504" y="3643314"/>
              <a:ext cx="300990" cy="19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6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8557290" y="4880733"/>
              <a:ext cx="372428" cy="19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6126510" y="3221597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5212110" y="2986029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>
              <a:off x="5542945" y="2340281"/>
              <a:ext cx="114300" cy="114292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5212110" y="2340281"/>
              <a:ext cx="114300" cy="114292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5015895" y="3269219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5266720" y="3496532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6697375" y="3496532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6358920" y="3496532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7262525" y="3762578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6924070" y="3762578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6920260" y="4800728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6581805" y="4800728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7387620" y="5138523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7049165" y="5138523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>
              <a:off x="6355110" y="4233079"/>
              <a:ext cx="114300" cy="114292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7843550" y="4564525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8247410" y="4848349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6358920" y="4119422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6588155" y="5596325"/>
              <a:ext cx="114300" cy="114292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6591965" y="5482668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6014750" y="5482668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6014115" y="5596325"/>
              <a:ext cx="114300" cy="114292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7842280" y="6172228"/>
              <a:ext cx="114300" cy="114292"/>
            </a:xfrm>
            <a:prstGeom prst="diamond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7846090" y="6058571"/>
              <a:ext cx="114300" cy="1136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9" name="Oval 3"/>
            <p:cNvSpPr>
              <a:spLocks noChangeArrowheads="1"/>
            </p:cNvSpPr>
            <p:nvPr/>
          </p:nvSpPr>
          <p:spPr bwMode="auto">
            <a:xfrm>
              <a:off x="7268875" y="6058571"/>
              <a:ext cx="114300" cy="1136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8" name="AutoShape 2"/>
            <p:cNvSpPr>
              <a:spLocks noChangeArrowheads="1"/>
            </p:cNvSpPr>
            <p:nvPr/>
          </p:nvSpPr>
          <p:spPr bwMode="auto">
            <a:xfrm>
              <a:off x="7268240" y="6172228"/>
              <a:ext cx="114300" cy="114292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" name="Freeform 81"/>
          <p:cNvSpPr/>
          <p:nvPr/>
        </p:nvSpPr>
        <p:spPr>
          <a:xfrm>
            <a:off x="5500694" y="2073645"/>
            <a:ext cx="584886" cy="1235676"/>
          </a:xfrm>
          <a:custGeom>
            <a:avLst/>
            <a:gdLst>
              <a:gd name="connsiteX0" fmla="*/ 0 w 584886"/>
              <a:gd name="connsiteY0" fmla="*/ 0 h 1235676"/>
              <a:gd name="connsiteX1" fmla="*/ 8238 w 584886"/>
              <a:gd name="connsiteY1" fmla="*/ 708455 h 1235676"/>
              <a:gd name="connsiteX2" fmla="*/ 584886 w 584886"/>
              <a:gd name="connsiteY2" fmla="*/ 716692 h 1235676"/>
              <a:gd name="connsiteX3" fmla="*/ 576649 w 584886"/>
              <a:gd name="connsiteY3" fmla="*/ 988541 h 1235676"/>
              <a:gd name="connsiteX4" fmla="*/ 16476 w 584886"/>
              <a:gd name="connsiteY4" fmla="*/ 980303 h 1235676"/>
              <a:gd name="connsiteX5" fmla="*/ 16476 w 584886"/>
              <a:gd name="connsiteY5" fmla="*/ 1235676 h 123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86" h="1235676">
                <a:moveTo>
                  <a:pt x="0" y="0"/>
                </a:moveTo>
                <a:lnTo>
                  <a:pt x="8238" y="708455"/>
                </a:lnTo>
                <a:lnTo>
                  <a:pt x="584886" y="716692"/>
                </a:lnTo>
                <a:lnTo>
                  <a:pt x="576649" y="988541"/>
                </a:lnTo>
                <a:lnTo>
                  <a:pt x="16476" y="980303"/>
                </a:lnTo>
                <a:lnTo>
                  <a:pt x="16476" y="1235676"/>
                </a:lnTo>
              </a:path>
            </a:pathLst>
          </a:cu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5108579" y="2409504"/>
            <a:ext cx="642942" cy="1588"/>
          </a:xfrm>
          <a:prstGeom prst="straightConnector1">
            <a:avLst/>
          </a:pr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561842" y="2075055"/>
            <a:ext cx="1145060" cy="1194487"/>
          </a:xfrm>
          <a:custGeom>
            <a:avLst/>
            <a:gdLst>
              <a:gd name="connsiteX0" fmla="*/ 0 w 1145060"/>
              <a:gd name="connsiteY0" fmla="*/ 0 h 1194487"/>
              <a:gd name="connsiteX1" fmla="*/ 8238 w 1145060"/>
              <a:gd name="connsiteY1" fmla="*/ 659027 h 1194487"/>
              <a:gd name="connsiteX2" fmla="*/ 601362 w 1145060"/>
              <a:gd name="connsiteY2" fmla="*/ 675503 h 1194487"/>
              <a:gd name="connsiteX3" fmla="*/ 601362 w 1145060"/>
              <a:gd name="connsiteY3" fmla="*/ 939114 h 1194487"/>
              <a:gd name="connsiteX4" fmla="*/ 1145060 w 1145060"/>
              <a:gd name="connsiteY4" fmla="*/ 939114 h 1194487"/>
              <a:gd name="connsiteX5" fmla="*/ 1145060 w 1145060"/>
              <a:gd name="connsiteY5" fmla="*/ 1194487 h 11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060" h="1194487">
                <a:moveTo>
                  <a:pt x="0" y="0"/>
                </a:moveTo>
                <a:lnTo>
                  <a:pt x="8238" y="659027"/>
                </a:lnTo>
                <a:lnTo>
                  <a:pt x="601362" y="675503"/>
                </a:lnTo>
                <a:lnTo>
                  <a:pt x="601362" y="939114"/>
                </a:lnTo>
                <a:lnTo>
                  <a:pt x="1145060" y="939114"/>
                </a:lnTo>
                <a:lnTo>
                  <a:pt x="1145060" y="1194487"/>
                </a:lnTo>
              </a:path>
            </a:pathLst>
          </a:cu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Freeform 86"/>
          <p:cNvSpPr/>
          <p:nvPr/>
        </p:nvSpPr>
        <p:spPr>
          <a:xfrm>
            <a:off x="5612800" y="2090121"/>
            <a:ext cx="1622854" cy="1491049"/>
          </a:xfrm>
          <a:custGeom>
            <a:avLst/>
            <a:gdLst>
              <a:gd name="connsiteX0" fmla="*/ 0 w 1622854"/>
              <a:gd name="connsiteY0" fmla="*/ 0 h 1491049"/>
              <a:gd name="connsiteX1" fmla="*/ 8238 w 1622854"/>
              <a:gd name="connsiteY1" fmla="*/ 601362 h 1491049"/>
              <a:gd name="connsiteX2" fmla="*/ 593125 w 1622854"/>
              <a:gd name="connsiteY2" fmla="*/ 609600 h 1491049"/>
              <a:gd name="connsiteX3" fmla="*/ 593125 w 1622854"/>
              <a:gd name="connsiteY3" fmla="*/ 873211 h 1491049"/>
              <a:gd name="connsiteX4" fmla="*/ 1153298 w 1622854"/>
              <a:gd name="connsiteY4" fmla="*/ 873211 h 1491049"/>
              <a:gd name="connsiteX5" fmla="*/ 1153298 w 1622854"/>
              <a:gd name="connsiteY5" fmla="*/ 1219200 h 1491049"/>
              <a:gd name="connsiteX6" fmla="*/ 1614617 w 1622854"/>
              <a:gd name="connsiteY6" fmla="*/ 1227438 h 1491049"/>
              <a:gd name="connsiteX7" fmla="*/ 1622854 w 1622854"/>
              <a:gd name="connsiteY7" fmla="*/ 1491049 h 149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854" h="1491049">
                <a:moveTo>
                  <a:pt x="0" y="0"/>
                </a:moveTo>
                <a:lnTo>
                  <a:pt x="8238" y="601362"/>
                </a:lnTo>
                <a:lnTo>
                  <a:pt x="593125" y="609600"/>
                </a:lnTo>
                <a:lnTo>
                  <a:pt x="593125" y="873211"/>
                </a:lnTo>
                <a:lnTo>
                  <a:pt x="1153298" y="873211"/>
                </a:lnTo>
                <a:lnTo>
                  <a:pt x="1153298" y="1219200"/>
                </a:lnTo>
                <a:lnTo>
                  <a:pt x="1614617" y="1227438"/>
                </a:lnTo>
                <a:lnTo>
                  <a:pt x="1622854" y="1491049"/>
                </a:lnTo>
              </a:path>
            </a:pathLst>
          </a:cu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Freeform 87"/>
          <p:cNvSpPr/>
          <p:nvPr/>
        </p:nvSpPr>
        <p:spPr>
          <a:xfrm>
            <a:off x="5645752" y="2090121"/>
            <a:ext cx="2183027" cy="2479589"/>
          </a:xfrm>
          <a:custGeom>
            <a:avLst/>
            <a:gdLst>
              <a:gd name="connsiteX0" fmla="*/ 0 w 2183027"/>
              <a:gd name="connsiteY0" fmla="*/ 0 h 2479589"/>
              <a:gd name="connsiteX1" fmla="*/ 16475 w 2183027"/>
              <a:gd name="connsiteY1" fmla="*/ 749643 h 2479589"/>
              <a:gd name="connsiteX2" fmla="*/ 477794 w 2183027"/>
              <a:gd name="connsiteY2" fmla="*/ 757881 h 2479589"/>
              <a:gd name="connsiteX3" fmla="*/ 469556 w 2183027"/>
              <a:gd name="connsiteY3" fmla="*/ 980303 h 2479589"/>
              <a:gd name="connsiteX4" fmla="*/ 1013254 w 2183027"/>
              <a:gd name="connsiteY4" fmla="*/ 980303 h 2479589"/>
              <a:gd name="connsiteX5" fmla="*/ 1013254 w 2183027"/>
              <a:gd name="connsiteY5" fmla="*/ 1227438 h 2479589"/>
              <a:gd name="connsiteX6" fmla="*/ 626075 w 2183027"/>
              <a:gd name="connsiteY6" fmla="*/ 1227438 h 2479589"/>
              <a:gd name="connsiteX7" fmla="*/ 634313 w 2183027"/>
              <a:gd name="connsiteY7" fmla="*/ 2051222 h 2479589"/>
              <a:gd name="connsiteX8" fmla="*/ 2174789 w 2183027"/>
              <a:gd name="connsiteY8" fmla="*/ 2051222 h 2479589"/>
              <a:gd name="connsiteX9" fmla="*/ 2183027 w 2183027"/>
              <a:gd name="connsiteY9" fmla="*/ 2257168 h 2479589"/>
              <a:gd name="connsiteX10" fmla="*/ 1227438 w 2183027"/>
              <a:gd name="connsiteY10" fmla="*/ 2273643 h 2479589"/>
              <a:gd name="connsiteX11" fmla="*/ 1227438 w 2183027"/>
              <a:gd name="connsiteY11" fmla="*/ 2479589 h 247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3027" h="2479589">
                <a:moveTo>
                  <a:pt x="0" y="0"/>
                </a:moveTo>
                <a:lnTo>
                  <a:pt x="16475" y="749643"/>
                </a:lnTo>
                <a:lnTo>
                  <a:pt x="477794" y="757881"/>
                </a:lnTo>
                <a:lnTo>
                  <a:pt x="469556" y="980303"/>
                </a:lnTo>
                <a:lnTo>
                  <a:pt x="1013254" y="980303"/>
                </a:lnTo>
                <a:lnTo>
                  <a:pt x="1013254" y="1227438"/>
                </a:lnTo>
                <a:lnTo>
                  <a:pt x="626075" y="1227438"/>
                </a:lnTo>
                <a:lnTo>
                  <a:pt x="634313" y="2051222"/>
                </a:lnTo>
                <a:lnTo>
                  <a:pt x="2174789" y="2051222"/>
                </a:lnTo>
                <a:lnTo>
                  <a:pt x="2183027" y="2257168"/>
                </a:lnTo>
                <a:lnTo>
                  <a:pt x="1227438" y="2273643"/>
                </a:lnTo>
                <a:lnTo>
                  <a:pt x="1227438" y="2479589"/>
                </a:lnTo>
              </a:path>
            </a:pathLst>
          </a:cu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Freeform 88"/>
          <p:cNvSpPr/>
          <p:nvPr/>
        </p:nvSpPr>
        <p:spPr>
          <a:xfrm>
            <a:off x="6461298" y="5335829"/>
            <a:ext cx="1136821" cy="510746"/>
          </a:xfrm>
          <a:custGeom>
            <a:avLst/>
            <a:gdLst>
              <a:gd name="connsiteX0" fmla="*/ 0 w 1136821"/>
              <a:gd name="connsiteY0" fmla="*/ 0 h 510746"/>
              <a:gd name="connsiteX1" fmla="*/ 8237 w 1136821"/>
              <a:gd name="connsiteY1" fmla="*/ 238898 h 510746"/>
              <a:gd name="connsiteX2" fmla="*/ 1136821 w 1136821"/>
              <a:gd name="connsiteY2" fmla="*/ 238898 h 510746"/>
              <a:gd name="connsiteX3" fmla="*/ 1136821 w 1136821"/>
              <a:gd name="connsiteY3" fmla="*/ 510746 h 5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821" h="510746">
                <a:moveTo>
                  <a:pt x="0" y="0"/>
                </a:moveTo>
                <a:lnTo>
                  <a:pt x="8237" y="238898"/>
                </a:lnTo>
                <a:lnTo>
                  <a:pt x="1136821" y="238898"/>
                </a:lnTo>
                <a:lnTo>
                  <a:pt x="1136821" y="510746"/>
                </a:lnTo>
              </a:path>
            </a:pathLst>
          </a:custGeom>
          <a:ln w="412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Freeform 89"/>
          <p:cNvSpPr/>
          <p:nvPr/>
        </p:nvSpPr>
        <p:spPr>
          <a:xfrm>
            <a:off x="6955568" y="4108391"/>
            <a:ext cx="1334530" cy="2042984"/>
          </a:xfrm>
          <a:custGeom>
            <a:avLst/>
            <a:gdLst>
              <a:gd name="connsiteX0" fmla="*/ 683740 w 1334530"/>
              <a:gd name="connsiteY0" fmla="*/ 1804087 h 2042984"/>
              <a:gd name="connsiteX1" fmla="*/ 691978 w 1334530"/>
              <a:gd name="connsiteY1" fmla="*/ 2042984 h 2042984"/>
              <a:gd name="connsiteX2" fmla="*/ 1326292 w 1334530"/>
              <a:gd name="connsiteY2" fmla="*/ 2042984 h 2042984"/>
              <a:gd name="connsiteX3" fmla="*/ 1334530 w 1334530"/>
              <a:gd name="connsiteY3" fmla="*/ 0 h 2042984"/>
              <a:gd name="connsiteX4" fmla="*/ 947351 w 1334530"/>
              <a:gd name="connsiteY4" fmla="*/ 0 h 2042984"/>
              <a:gd name="connsiteX5" fmla="*/ 947351 w 1334530"/>
              <a:gd name="connsiteY5" fmla="*/ 288325 h 2042984"/>
              <a:gd name="connsiteX6" fmla="*/ 0 w 1334530"/>
              <a:gd name="connsiteY6" fmla="*/ 296563 h 2042984"/>
              <a:gd name="connsiteX7" fmla="*/ 0 w 1334530"/>
              <a:gd name="connsiteY7" fmla="*/ 502509 h 204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4530" h="2042984">
                <a:moveTo>
                  <a:pt x="683740" y="1804087"/>
                </a:moveTo>
                <a:lnTo>
                  <a:pt x="691978" y="2042984"/>
                </a:lnTo>
                <a:lnTo>
                  <a:pt x="1326292" y="2042984"/>
                </a:lnTo>
                <a:lnTo>
                  <a:pt x="1334530" y="0"/>
                </a:lnTo>
                <a:lnTo>
                  <a:pt x="947351" y="0"/>
                </a:lnTo>
                <a:lnTo>
                  <a:pt x="947351" y="288325"/>
                </a:lnTo>
                <a:lnTo>
                  <a:pt x="0" y="296563"/>
                </a:lnTo>
                <a:lnTo>
                  <a:pt x="0" y="502509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Freeform 90"/>
          <p:cNvSpPr/>
          <p:nvPr/>
        </p:nvSpPr>
        <p:spPr>
          <a:xfrm>
            <a:off x="6453060" y="4067202"/>
            <a:ext cx="1878227" cy="2150076"/>
          </a:xfrm>
          <a:custGeom>
            <a:avLst/>
            <a:gdLst>
              <a:gd name="connsiteX0" fmla="*/ 1227438 w 1878227"/>
              <a:gd name="connsiteY0" fmla="*/ 1853514 h 2150076"/>
              <a:gd name="connsiteX1" fmla="*/ 1235675 w 1878227"/>
              <a:gd name="connsiteY1" fmla="*/ 2150076 h 2150076"/>
              <a:gd name="connsiteX2" fmla="*/ 1869989 w 1878227"/>
              <a:gd name="connsiteY2" fmla="*/ 2150076 h 2150076"/>
              <a:gd name="connsiteX3" fmla="*/ 1878227 w 1878227"/>
              <a:gd name="connsiteY3" fmla="*/ 0 h 2150076"/>
              <a:gd name="connsiteX4" fmla="*/ 1408670 w 1878227"/>
              <a:gd name="connsiteY4" fmla="*/ 0 h 2150076"/>
              <a:gd name="connsiteX5" fmla="*/ 1408670 w 1878227"/>
              <a:gd name="connsiteY5" fmla="*/ 378941 h 2150076"/>
              <a:gd name="connsiteX6" fmla="*/ 362465 w 1878227"/>
              <a:gd name="connsiteY6" fmla="*/ 387179 h 2150076"/>
              <a:gd name="connsiteX7" fmla="*/ 354227 w 1878227"/>
              <a:gd name="connsiteY7" fmla="*/ 584887 h 2150076"/>
              <a:gd name="connsiteX8" fmla="*/ 0 w 1878227"/>
              <a:gd name="connsiteY8" fmla="*/ 593125 h 2150076"/>
              <a:gd name="connsiteX9" fmla="*/ 8238 w 1878227"/>
              <a:gd name="connsiteY9" fmla="*/ 1145060 h 215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227" h="2150076">
                <a:moveTo>
                  <a:pt x="1227438" y="1853514"/>
                </a:moveTo>
                <a:lnTo>
                  <a:pt x="1235675" y="2150076"/>
                </a:lnTo>
                <a:lnTo>
                  <a:pt x="1869989" y="2150076"/>
                </a:lnTo>
                <a:lnTo>
                  <a:pt x="1878227" y="0"/>
                </a:lnTo>
                <a:lnTo>
                  <a:pt x="1408670" y="0"/>
                </a:lnTo>
                <a:lnTo>
                  <a:pt x="1408670" y="378941"/>
                </a:lnTo>
                <a:lnTo>
                  <a:pt x="362465" y="387179"/>
                </a:lnTo>
                <a:lnTo>
                  <a:pt x="354227" y="584887"/>
                </a:lnTo>
                <a:lnTo>
                  <a:pt x="0" y="593125"/>
                </a:lnTo>
                <a:lnTo>
                  <a:pt x="8238" y="1145060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Freeform 91"/>
          <p:cNvSpPr/>
          <p:nvPr/>
        </p:nvSpPr>
        <p:spPr>
          <a:xfrm>
            <a:off x="7013233" y="4157818"/>
            <a:ext cx="1235675" cy="1960606"/>
          </a:xfrm>
          <a:custGeom>
            <a:avLst/>
            <a:gdLst>
              <a:gd name="connsiteX0" fmla="*/ 708454 w 1235675"/>
              <a:gd name="connsiteY0" fmla="*/ 1771136 h 1960606"/>
              <a:gd name="connsiteX1" fmla="*/ 716692 w 1235675"/>
              <a:gd name="connsiteY1" fmla="*/ 1952368 h 1960606"/>
              <a:gd name="connsiteX2" fmla="*/ 1219200 w 1235675"/>
              <a:gd name="connsiteY2" fmla="*/ 1960606 h 1960606"/>
              <a:gd name="connsiteX3" fmla="*/ 1235675 w 1235675"/>
              <a:gd name="connsiteY3" fmla="*/ 0 h 1960606"/>
              <a:gd name="connsiteX4" fmla="*/ 930875 w 1235675"/>
              <a:gd name="connsiteY4" fmla="*/ 8238 h 1960606"/>
              <a:gd name="connsiteX5" fmla="*/ 930875 w 1235675"/>
              <a:gd name="connsiteY5" fmla="*/ 313038 h 1960606"/>
              <a:gd name="connsiteX6" fmla="*/ 930875 w 1235675"/>
              <a:gd name="connsiteY6" fmla="*/ 354227 h 1960606"/>
              <a:gd name="connsiteX7" fmla="*/ 8238 w 1235675"/>
              <a:gd name="connsiteY7" fmla="*/ 354227 h 1960606"/>
              <a:gd name="connsiteX8" fmla="*/ 0 w 1235675"/>
              <a:gd name="connsiteY8" fmla="*/ 494271 h 1960606"/>
              <a:gd name="connsiteX9" fmla="*/ 337751 w 1235675"/>
              <a:gd name="connsiteY9" fmla="*/ 502509 h 1960606"/>
              <a:gd name="connsiteX10" fmla="*/ 337751 w 1235675"/>
              <a:gd name="connsiteY10" fmla="*/ 708455 h 196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5675" h="1960606">
                <a:moveTo>
                  <a:pt x="708454" y="1771136"/>
                </a:moveTo>
                <a:lnTo>
                  <a:pt x="716692" y="1952368"/>
                </a:lnTo>
                <a:lnTo>
                  <a:pt x="1219200" y="1960606"/>
                </a:lnTo>
                <a:lnTo>
                  <a:pt x="1235675" y="0"/>
                </a:lnTo>
                <a:lnTo>
                  <a:pt x="930875" y="8238"/>
                </a:lnTo>
                <a:lnTo>
                  <a:pt x="930875" y="313038"/>
                </a:lnTo>
                <a:lnTo>
                  <a:pt x="930875" y="354227"/>
                </a:lnTo>
                <a:lnTo>
                  <a:pt x="8238" y="354227"/>
                </a:lnTo>
                <a:lnTo>
                  <a:pt x="0" y="494271"/>
                </a:lnTo>
                <a:lnTo>
                  <a:pt x="337751" y="502509"/>
                </a:lnTo>
                <a:lnTo>
                  <a:pt x="337751" y="708455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Freeform 92"/>
          <p:cNvSpPr/>
          <p:nvPr/>
        </p:nvSpPr>
        <p:spPr>
          <a:xfrm>
            <a:off x="7062660" y="4199008"/>
            <a:ext cx="1128584" cy="1878227"/>
          </a:xfrm>
          <a:custGeom>
            <a:avLst/>
            <a:gdLst>
              <a:gd name="connsiteX0" fmla="*/ 708454 w 1128584"/>
              <a:gd name="connsiteY0" fmla="*/ 1721708 h 1878227"/>
              <a:gd name="connsiteX1" fmla="*/ 716692 w 1128584"/>
              <a:gd name="connsiteY1" fmla="*/ 1869989 h 1878227"/>
              <a:gd name="connsiteX2" fmla="*/ 1120346 w 1128584"/>
              <a:gd name="connsiteY2" fmla="*/ 1878227 h 1878227"/>
              <a:gd name="connsiteX3" fmla="*/ 1128584 w 1128584"/>
              <a:gd name="connsiteY3" fmla="*/ 0 h 1878227"/>
              <a:gd name="connsiteX4" fmla="*/ 922638 w 1128584"/>
              <a:gd name="connsiteY4" fmla="*/ 8237 h 1878227"/>
              <a:gd name="connsiteX5" fmla="*/ 922638 w 1128584"/>
              <a:gd name="connsiteY5" fmla="*/ 370702 h 1878227"/>
              <a:gd name="connsiteX6" fmla="*/ 0 w 1128584"/>
              <a:gd name="connsiteY6" fmla="*/ 362465 h 1878227"/>
              <a:gd name="connsiteX7" fmla="*/ 0 w 1128584"/>
              <a:gd name="connsiteY7" fmla="*/ 403654 h 1878227"/>
              <a:gd name="connsiteX8" fmla="*/ 313038 w 1128584"/>
              <a:gd name="connsiteY8" fmla="*/ 411892 h 1878227"/>
              <a:gd name="connsiteX9" fmla="*/ 304800 w 1128584"/>
              <a:gd name="connsiteY9" fmla="*/ 766119 h 1878227"/>
              <a:gd name="connsiteX10" fmla="*/ 650789 w 1128584"/>
              <a:gd name="connsiteY10" fmla="*/ 757881 h 1878227"/>
              <a:gd name="connsiteX11" fmla="*/ 650789 w 1128584"/>
              <a:gd name="connsiteY11" fmla="*/ 1556951 h 187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8584" h="1878227">
                <a:moveTo>
                  <a:pt x="708454" y="1721708"/>
                </a:moveTo>
                <a:lnTo>
                  <a:pt x="716692" y="1869989"/>
                </a:lnTo>
                <a:lnTo>
                  <a:pt x="1120346" y="1878227"/>
                </a:lnTo>
                <a:lnTo>
                  <a:pt x="1128584" y="0"/>
                </a:lnTo>
                <a:lnTo>
                  <a:pt x="922638" y="8237"/>
                </a:lnTo>
                <a:lnTo>
                  <a:pt x="922638" y="370702"/>
                </a:lnTo>
                <a:lnTo>
                  <a:pt x="0" y="362465"/>
                </a:lnTo>
                <a:lnTo>
                  <a:pt x="0" y="403654"/>
                </a:lnTo>
                <a:lnTo>
                  <a:pt x="313038" y="411892"/>
                </a:lnTo>
                <a:lnTo>
                  <a:pt x="304800" y="766119"/>
                </a:lnTo>
                <a:lnTo>
                  <a:pt x="650789" y="757881"/>
                </a:lnTo>
                <a:lnTo>
                  <a:pt x="650789" y="1556951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Freeform 93"/>
          <p:cNvSpPr/>
          <p:nvPr/>
        </p:nvSpPr>
        <p:spPr>
          <a:xfrm>
            <a:off x="7581644" y="4017775"/>
            <a:ext cx="1079156" cy="2265406"/>
          </a:xfrm>
          <a:custGeom>
            <a:avLst/>
            <a:gdLst>
              <a:gd name="connsiteX0" fmla="*/ 0 w 1079156"/>
              <a:gd name="connsiteY0" fmla="*/ 1902941 h 2265406"/>
              <a:gd name="connsiteX1" fmla="*/ 0 w 1079156"/>
              <a:gd name="connsiteY1" fmla="*/ 2265406 h 2265406"/>
              <a:gd name="connsiteX2" fmla="*/ 815546 w 1079156"/>
              <a:gd name="connsiteY2" fmla="*/ 2265406 h 2265406"/>
              <a:gd name="connsiteX3" fmla="*/ 815546 w 1079156"/>
              <a:gd name="connsiteY3" fmla="*/ 0 h 2265406"/>
              <a:gd name="connsiteX4" fmla="*/ 420129 w 1079156"/>
              <a:gd name="connsiteY4" fmla="*/ 8238 h 2265406"/>
              <a:gd name="connsiteX5" fmla="*/ 420129 w 1079156"/>
              <a:gd name="connsiteY5" fmla="*/ 378941 h 2265406"/>
              <a:gd name="connsiteX6" fmla="*/ 1079156 w 1079156"/>
              <a:gd name="connsiteY6" fmla="*/ 378941 h 2265406"/>
              <a:gd name="connsiteX7" fmla="*/ 1079156 w 1079156"/>
              <a:gd name="connsiteY7" fmla="*/ 617838 h 226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156" h="2265406">
                <a:moveTo>
                  <a:pt x="0" y="1902941"/>
                </a:moveTo>
                <a:lnTo>
                  <a:pt x="0" y="2265406"/>
                </a:lnTo>
                <a:lnTo>
                  <a:pt x="815546" y="2265406"/>
                </a:lnTo>
                <a:lnTo>
                  <a:pt x="815546" y="0"/>
                </a:lnTo>
                <a:lnTo>
                  <a:pt x="420129" y="8238"/>
                </a:lnTo>
                <a:lnTo>
                  <a:pt x="420129" y="378941"/>
                </a:lnTo>
                <a:lnTo>
                  <a:pt x="1079156" y="378941"/>
                </a:lnTo>
                <a:lnTo>
                  <a:pt x="1079156" y="617838"/>
                </a:lnTo>
              </a:path>
            </a:pathLst>
          </a:custGeom>
          <a:ln w="412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автоматов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Состояния</a:t>
            </a:r>
          </a:p>
          <a:p>
            <a:r>
              <a:rPr lang="ru-RU" dirty="0" smtClean="0"/>
              <a:t>Переходы</a:t>
            </a:r>
          </a:p>
          <a:p>
            <a:r>
              <a:rPr lang="ru-RU" dirty="0" smtClean="0"/>
              <a:t>Цепочки переходов</a:t>
            </a:r>
          </a:p>
          <a:p>
            <a:r>
              <a:rPr lang="ru-RU" dirty="0" smtClean="0"/>
              <a:t>Простые пути</a:t>
            </a:r>
          </a:p>
          <a:p>
            <a:r>
              <a:rPr lang="ru-RU" dirty="0" smtClean="0"/>
              <a:t>Простые циклы с продолжением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8431" y="1521034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21109" y="2449728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92679" y="2449728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64315" y="2449728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35357" y="337842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555" y="337842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78563" y="337842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4" name="Curved Connector 8"/>
          <p:cNvCxnSpPr>
            <a:stCxn id="5" idx="1"/>
            <a:endCxn id="6" idx="0"/>
          </p:cNvCxnSpPr>
          <p:nvPr/>
        </p:nvCxnSpPr>
        <p:spPr>
          <a:xfrm rot="10800000" flipV="1">
            <a:off x="5799705" y="1699628"/>
            <a:ext cx="1178727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8"/>
          <p:cNvCxnSpPr>
            <a:stCxn id="5" idx="2"/>
            <a:endCxn id="8" idx="0"/>
          </p:cNvCxnSpPr>
          <p:nvPr/>
        </p:nvCxnSpPr>
        <p:spPr>
          <a:xfrm rot="5400000">
            <a:off x="6728398" y="2021100"/>
            <a:ext cx="571504" cy="285752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8"/>
          <p:cNvCxnSpPr>
            <a:stCxn id="5" idx="3"/>
            <a:endCxn id="9" idx="0"/>
          </p:cNvCxnSpPr>
          <p:nvPr/>
        </p:nvCxnSpPr>
        <p:spPr>
          <a:xfrm>
            <a:off x="7335621" y="1699629"/>
            <a:ext cx="1107289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8"/>
          <p:cNvCxnSpPr>
            <a:stCxn id="10" idx="0"/>
            <a:endCxn id="8" idx="1"/>
          </p:cNvCxnSpPr>
          <p:nvPr/>
        </p:nvCxnSpPr>
        <p:spPr>
          <a:xfrm rot="5400000" flipH="1" flipV="1">
            <a:off x="5728266" y="2414010"/>
            <a:ext cx="750099" cy="1178727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6549803" y="4307116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7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3" name="Curved Connector 8"/>
          <p:cNvCxnSpPr>
            <a:stCxn id="6" idx="2"/>
            <a:endCxn id="10" idx="0"/>
          </p:cNvCxnSpPr>
          <p:nvPr/>
        </p:nvCxnSpPr>
        <p:spPr>
          <a:xfrm rot="5400000">
            <a:off x="5371076" y="2949794"/>
            <a:ext cx="571504" cy="285752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8"/>
          <p:cNvCxnSpPr>
            <a:stCxn id="6" idx="3"/>
            <a:endCxn id="11" idx="0"/>
          </p:cNvCxnSpPr>
          <p:nvPr/>
        </p:nvCxnSpPr>
        <p:spPr>
          <a:xfrm>
            <a:off x="5978299" y="2628323"/>
            <a:ext cx="1035851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8"/>
          <p:cNvCxnSpPr>
            <a:stCxn id="8" idx="3"/>
            <a:endCxn id="12" idx="0"/>
          </p:cNvCxnSpPr>
          <p:nvPr/>
        </p:nvCxnSpPr>
        <p:spPr>
          <a:xfrm>
            <a:off x="7049869" y="2628323"/>
            <a:ext cx="1107289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8"/>
          <p:cNvCxnSpPr>
            <a:stCxn id="9" idx="2"/>
            <a:endCxn id="12" idx="0"/>
          </p:cNvCxnSpPr>
          <p:nvPr/>
        </p:nvCxnSpPr>
        <p:spPr>
          <a:xfrm rot="5400000">
            <a:off x="8014282" y="2949794"/>
            <a:ext cx="571504" cy="285752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8"/>
          <p:cNvCxnSpPr>
            <a:stCxn id="26" idx="0"/>
            <a:endCxn id="10" idx="3"/>
          </p:cNvCxnSpPr>
          <p:nvPr/>
        </p:nvCxnSpPr>
        <p:spPr>
          <a:xfrm rot="16200000" flipV="1">
            <a:off x="5835424" y="3414141"/>
            <a:ext cx="750099" cy="103585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8"/>
          <p:cNvCxnSpPr>
            <a:stCxn id="11" idx="0"/>
            <a:endCxn id="9" idx="1"/>
          </p:cNvCxnSpPr>
          <p:nvPr/>
        </p:nvCxnSpPr>
        <p:spPr>
          <a:xfrm rot="5400000" flipH="1" flipV="1">
            <a:off x="7264183" y="2378291"/>
            <a:ext cx="750099" cy="1250165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8"/>
          <p:cNvCxnSpPr>
            <a:stCxn id="12" idx="1"/>
            <a:endCxn id="26" idx="0"/>
          </p:cNvCxnSpPr>
          <p:nvPr/>
        </p:nvCxnSpPr>
        <p:spPr>
          <a:xfrm rot="10800000" flipV="1">
            <a:off x="6728399" y="3557016"/>
            <a:ext cx="1250165" cy="750099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"/>
          <p:cNvCxnSpPr>
            <a:stCxn id="11" idx="2"/>
            <a:endCxn id="26" idx="0"/>
          </p:cNvCxnSpPr>
          <p:nvPr/>
        </p:nvCxnSpPr>
        <p:spPr>
          <a:xfrm rot="5400000">
            <a:off x="6585522" y="3878488"/>
            <a:ext cx="571504" cy="285752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Полилиния 221"/>
          <p:cNvSpPr/>
          <p:nvPr/>
        </p:nvSpPr>
        <p:spPr>
          <a:xfrm>
            <a:off x="5495249" y="1542809"/>
            <a:ext cx="3148717" cy="2886323"/>
          </a:xfrm>
          <a:custGeom>
            <a:avLst/>
            <a:gdLst>
              <a:gd name="connsiteX0" fmla="*/ 1685677 w 3148717"/>
              <a:gd name="connsiteY0" fmla="*/ 0 h 2886323"/>
              <a:gd name="connsiteX1" fmla="*/ 3148717 w 3148717"/>
              <a:gd name="connsiteY1" fmla="*/ 962108 h 2886323"/>
              <a:gd name="connsiteX2" fmla="*/ 2592125 w 3148717"/>
              <a:gd name="connsiteY2" fmla="*/ 2051436 h 2886323"/>
              <a:gd name="connsiteX3" fmla="*/ 1208599 w 3148717"/>
              <a:gd name="connsiteY3" fmla="*/ 2886323 h 2886323"/>
              <a:gd name="connsiteX4" fmla="*/ 0 w 3148717"/>
              <a:gd name="connsiteY4" fmla="*/ 1987826 h 2886323"/>
              <a:gd name="connsiteX5" fmla="*/ 1319917 w 3148717"/>
              <a:gd name="connsiteY5" fmla="*/ 1129085 h 2886323"/>
              <a:gd name="connsiteX6" fmla="*/ 1796995 w 3148717"/>
              <a:gd name="connsiteY6" fmla="*/ 190831 h 2886323"/>
              <a:gd name="connsiteX7" fmla="*/ 341906 w 3148717"/>
              <a:gd name="connsiteY7" fmla="*/ 1065475 h 2886323"/>
              <a:gd name="connsiteX8" fmla="*/ 1550505 w 3148717"/>
              <a:gd name="connsiteY8" fmla="*/ 2003729 h 288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8717" h="2886323">
                <a:moveTo>
                  <a:pt x="1685677" y="0"/>
                </a:moveTo>
                <a:lnTo>
                  <a:pt x="3148717" y="962108"/>
                </a:lnTo>
                <a:lnTo>
                  <a:pt x="2592125" y="2051436"/>
                </a:lnTo>
                <a:lnTo>
                  <a:pt x="1208599" y="2886323"/>
                </a:lnTo>
                <a:lnTo>
                  <a:pt x="0" y="1987826"/>
                </a:lnTo>
                <a:lnTo>
                  <a:pt x="1319917" y="1129085"/>
                </a:lnTo>
                <a:lnTo>
                  <a:pt x="1796995" y="190831"/>
                </a:lnTo>
                <a:lnTo>
                  <a:pt x="341906" y="1065475"/>
                </a:lnTo>
                <a:lnTo>
                  <a:pt x="1550505" y="2003729"/>
                </a:lnTo>
              </a:path>
            </a:pathLst>
          </a:cu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Полилиния 222"/>
          <p:cNvSpPr/>
          <p:nvPr/>
        </p:nvSpPr>
        <p:spPr>
          <a:xfrm>
            <a:off x="5169246" y="1607780"/>
            <a:ext cx="2067339" cy="2035534"/>
          </a:xfrm>
          <a:custGeom>
            <a:avLst/>
            <a:gdLst>
              <a:gd name="connsiteX0" fmla="*/ 1876508 w 2067339"/>
              <a:gd name="connsiteY0" fmla="*/ 0 h 2035534"/>
              <a:gd name="connsiteX1" fmla="*/ 564542 w 2067339"/>
              <a:gd name="connsiteY1" fmla="*/ 818984 h 2035534"/>
              <a:gd name="connsiteX2" fmla="*/ 0 w 2067339"/>
              <a:gd name="connsiteY2" fmla="*/ 2035534 h 2035534"/>
              <a:gd name="connsiteX3" fmla="*/ 1606163 w 2067339"/>
              <a:gd name="connsiteY3" fmla="*/ 1017767 h 2035534"/>
              <a:gd name="connsiteX4" fmla="*/ 2067339 w 2067339"/>
              <a:gd name="connsiteY4" fmla="*/ 71562 h 2035534"/>
              <a:gd name="connsiteX5" fmla="*/ 667909 w 2067339"/>
              <a:gd name="connsiteY5" fmla="*/ 985962 h 20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339" h="2035534">
                <a:moveTo>
                  <a:pt x="1876508" y="0"/>
                </a:moveTo>
                <a:lnTo>
                  <a:pt x="564542" y="818984"/>
                </a:lnTo>
                <a:lnTo>
                  <a:pt x="0" y="2035534"/>
                </a:lnTo>
                <a:lnTo>
                  <a:pt x="1606163" y="1017767"/>
                </a:lnTo>
                <a:lnTo>
                  <a:pt x="2067339" y="71562"/>
                </a:lnTo>
                <a:lnTo>
                  <a:pt x="667909" y="985962"/>
                </a:lnTo>
              </a:path>
            </a:pathLst>
          </a:cu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олилиния 223"/>
          <p:cNvSpPr/>
          <p:nvPr/>
        </p:nvSpPr>
        <p:spPr>
          <a:xfrm>
            <a:off x="5328520" y="1603541"/>
            <a:ext cx="3172570" cy="1852654"/>
          </a:xfrm>
          <a:custGeom>
            <a:avLst/>
            <a:gdLst>
              <a:gd name="connsiteX0" fmla="*/ 1820848 w 3172570"/>
              <a:gd name="connsiteY0" fmla="*/ 23854 h 1852654"/>
              <a:gd name="connsiteX1" fmla="*/ 500932 w 3172570"/>
              <a:gd name="connsiteY1" fmla="*/ 858741 h 1852654"/>
              <a:gd name="connsiteX2" fmla="*/ 0 w 3172570"/>
              <a:gd name="connsiteY2" fmla="*/ 1852654 h 1852654"/>
              <a:gd name="connsiteX3" fmla="*/ 1439186 w 3172570"/>
              <a:gd name="connsiteY3" fmla="*/ 938254 h 1852654"/>
              <a:gd name="connsiteX4" fmla="*/ 1884459 w 3172570"/>
              <a:gd name="connsiteY4" fmla="*/ 0 h 1852654"/>
              <a:gd name="connsiteX5" fmla="*/ 3172570 w 3172570"/>
              <a:gd name="connsiteY5" fmla="*/ 882595 h 18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2570" h="1852654">
                <a:moveTo>
                  <a:pt x="1820848" y="23854"/>
                </a:moveTo>
                <a:lnTo>
                  <a:pt x="500932" y="858741"/>
                </a:lnTo>
                <a:lnTo>
                  <a:pt x="0" y="1852654"/>
                </a:lnTo>
                <a:lnTo>
                  <a:pt x="1439186" y="938254"/>
                </a:lnTo>
                <a:lnTo>
                  <a:pt x="1884459" y="0"/>
                </a:lnTo>
                <a:lnTo>
                  <a:pt x="3172570" y="882595"/>
                </a:lnTo>
              </a:path>
            </a:pathLst>
          </a:custGeom>
          <a:ln w="412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22" grpId="0" animBg="1"/>
      <p:bldP spid="223" grpId="0" animBg="1"/>
      <p:bldP spid="2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Проблемная модель – мутанты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323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Операторы мутации</a:t>
            </a:r>
          </a:p>
          <a:p>
            <a:pPr lvl="1"/>
            <a:r>
              <a:rPr lang="en-US" sz="1800" dirty="0" smtClean="0"/>
              <a:t>if(A) B else C</a:t>
            </a:r>
          </a:p>
          <a:p>
            <a:pPr lvl="2"/>
            <a:r>
              <a:rPr lang="en-US" sz="1800" dirty="0" smtClean="0">
                <a:sym typeface="Symbol"/>
              </a:rPr>
              <a:t> if(A) B</a:t>
            </a:r>
          </a:p>
          <a:p>
            <a:pPr lvl="2"/>
            <a:r>
              <a:rPr lang="en-US" sz="1800" dirty="0" smtClean="0">
                <a:sym typeface="Symbol"/>
              </a:rPr>
              <a:t> if(A) C</a:t>
            </a:r>
          </a:p>
          <a:p>
            <a:pPr lvl="2"/>
            <a:r>
              <a:rPr lang="en-US" sz="1800" dirty="0" smtClean="0">
                <a:sym typeface="Symbol"/>
              </a:rPr>
              <a:t> if(A) C else B</a:t>
            </a:r>
          </a:p>
          <a:p>
            <a:pPr lvl="2"/>
            <a:r>
              <a:rPr lang="en-US" sz="1800" dirty="0" smtClean="0">
                <a:sym typeface="Symbol"/>
              </a:rPr>
              <a:t> B</a:t>
            </a:r>
          </a:p>
          <a:p>
            <a:pPr lvl="2"/>
            <a:r>
              <a:rPr lang="en-US" sz="1800" dirty="0" smtClean="0">
                <a:sym typeface="Symbol"/>
              </a:rPr>
              <a:t> C</a:t>
            </a:r>
          </a:p>
          <a:p>
            <a:r>
              <a:rPr lang="ru-RU" dirty="0" smtClean="0">
                <a:sym typeface="Symbol"/>
              </a:rPr>
              <a:t>Программа </a:t>
            </a:r>
            <a:r>
              <a:rPr lang="en-US" dirty="0" smtClean="0">
                <a:sym typeface="Symbol"/>
              </a:rPr>
              <a:t>P</a:t>
            </a:r>
          </a:p>
          <a:p>
            <a:pPr lvl="1"/>
            <a:r>
              <a:rPr lang="en-US" dirty="0" smtClean="0">
                <a:sym typeface="Symbol"/>
              </a:rPr>
              <a:t> </a:t>
            </a:r>
            <a:r>
              <a:rPr lang="ru-RU" dirty="0" smtClean="0">
                <a:sym typeface="Symbol"/>
              </a:rPr>
              <a:t>мутанты </a:t>
            </a:r>
            <a:r>
              <a:rPr lang="en-US" dirty="0" smtClean="0">
                <a:sym typeface="Symbol"/>
              </a:rPr>
              <a:t>{P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 P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…, 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}</a:t>
            </a:r>
          </a:p>
          <a:p>
            <a:pPr lvl="1"/>
            <a:r>
              <a:rPr lang="ru-RU" dirty="0" smtClean="0">
                <a:sym typeface="Symbol"/>
              </a:rPr>
              <a:t>устраняем эквивалентные</a:t>
            </a:r>
          </a:p>
          <a:p>
            <a:pPr lvl="1"/>
            <a:r>
              <a:rPr lang="ru-RU" dirty="0" smtClean="0">
                <a:sym typeface="Symbol"/>
              </a:rPr>
              <a:t>выполняем тесты</a:t>
            </a:r>
          </a:p>
          <a:p>
            <a:pPr lvl="1"/>
            <a:r>
              <a:rPr lang="ru-RU" dirty="0" smtClean="0">
                <a:sym typeface="Symbol"/>
              </a:rPr>
              <a:t>определяем «неубитых» мутантов</a:t>
            </a: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6" name="Picture 67" descr="turtleg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1873249" cy="1873250"/>
          </a:xfrm>
          <a:prstGeom prst="rect">
            <a:avLst/>
          </a:prstGeom>
          <a:noFill/>
        </p:spPr>
      </p:pic>
      <p:pic>
        <p:nvPicPr>
          <p:cNvPr id="7" name="Picture 62" descr="brownbirdsqui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500174"/>
            <a:ext cx="1576387" cy="1875566"/>
          </a:xfrm>
          <a:prstGeom prst="rect">
            <a:avLst/>
          </a:prstGeom>
          <a:noFill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505060" y="2024093"/>
            <a:ext cx="2924196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4E5B6F"/>
                </a:solidFill>
              </a:rPr>
              <a:t>X := Y + Z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4E5B6F"/>
                </a:solidFill>
                <a:sym typeface="Symbol"/>
              </a:rPr>
              <a:t> X := Y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4E5B6F"/>
                </a:solidFill>
                <a:sym typeface="Symbol"/>
              </a:rPr>
              <a:t> X := Z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4E5B6F"/>
                </a:solidFill>
                <a:sym typeface="Symbol"/>
              </a:rPr>
              <a:t> X := Y – Z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rgbClr val="D6ECFF">
                  <a:lumMod val="25000"/>
                </a:srgbClr>
              </a:buClr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4E5B6F"/>
                </a:solidFill>
                <a:sym typeface="Symbol"/>
              </a:rPr>
              <a:t> Y := Y + Z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построения тестов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Вероятностные</a:t>
            </a:r>
          </a:p>
          <a:p>
            <a:r>
              <a:rPr lang="ru-RU" dirty="0" smtClean="0"/>
              <a:t>Комбинаторные</a:t>
            </a:r>
          </a:p>
          <a:p>
            <a:pPr lvl="1"/>
            <a:r>
              <a:rPr lang="ru-RU" dirty="0" smtClean="0"/>
              <a:t>Автоматные</a:t>
            </a:r>
          </a:p>
          <a:p>
            <a:r>
              <a:rPr lang="ru-RU" dirty="0" smtClean="0"/>
              <a:t>Нацеленные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onkey-te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81158"/>
            <a:ext cx="2984518" cy="2205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Вероятностные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Тестовые ситуации строятся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на основе вероятностных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распределений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Модель ситуаций представляет собой распределения для различных элементов ситуаций</a:t>
            </a:r>
          </a:p>
          <a:p>
            <a:pPr lvl="1"/>
            <a:r>
              <a:rPr lang="ru-RU" sz="2400" dirty="0" smtClean="0"/>
              <a:t>По частоте использования</a:t>
            </a:r>
          </a:p>
          <a:p>
            <a:pPr lvl="1"/>
            <a:r>
              <a:rPr lang="ru-RU" sz="2400" dirty="0" smtClean="0"/>
              <a:t>По связанным рискам</a:t>
            </a:r>
          </a:p>
          <a:p>
            <a:pPr lvl="1"/>
            <a:r>
              <a:rPr lang="ru-RU" sz="2400" dirty="0" smtClean="0"/>
              <a:t>По отлаженности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1513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Позволяет получить много тестов с минимальными затратами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Хорошо автоматизируется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Хорошо находятся случайные ошибки (опечатки)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Полнота полученного набора тестов непредсказуема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Плохо находятся серьезные ошибки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Исходные распределения часто неизвестны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5600" y="1285860"/>
            <a:ext cx="472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Вероятностное тестирование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Комбинаторные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Тестовые воздействия разбиваются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на некоторые элементы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Тестовые ситуации строятся как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всевозможные комбинации этих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dirty="0" smtClean="0"/>
              <a:t>элементов по определенным правилам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Дерево классификации</a:t>
            </a:r>
          </a:p>
          <a:p>
            <a:r>
              <a:rPr lang="ru-RU" dirty="0" smtClean="0"/>
              <a:t>Тестирование на основе грамматик</a:t>
            </a:r>
          </a:p>
          <a:p>
            <a:r>
              <a:rPr lang="ru-RU" dirty="0" smtClean="0"/>
              <a:t>Покрывающие наборы</a:t>
            </a:r>
          </a:p>
          <a:p>
            <a:r>
              <a:rPr lang="ru-RU" dirty="0" smtClean="0"/>
              <a:t>Пути в автоматах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Picture 31" descr="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505" y="4437050"/>
            <a:ext cx="485775" cy="704850"/>
          </a:xfrm>
          <a:prstGeom prst="rect">
            <a:avLst/>
          </a:prstGeom>
          <a:noFill/>
        </p:spPr>
      </p:pic>
      <p:pic>
        <p:nvPicPr>
          <p:cNvPr id="6" name="Picture 32" descr="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618" y="4437050"/>
            <a:ext cx="485775" cy="704850"/>
          </a:xfrm>
          <a:prstGeom prst="rect">
            <a:avLst/>
          </a:prstGeom>
          <a:noFill/>
        </p:spPr>
      </p:pic>
      <p:pic>
        <p:nvPicPr>
          <p:cNvPr id="7" name="Picture 33" descr="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4443" y="4437050"/>
            <a:ext cx="485775" cy="704850"/>
          </a:xfrm>
          <a:prstGeom prst="rect">
            <a:avLst/>
          </a:prstGeom>
          <a:noFill/>
        </p:spPr>
      </p:pic>
      <p:pic>
        <p:nvPicPr>
          <p:cNvPr id="8" name="Picture 34" descr="q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7680" y="4437050"/>
            <a:ext cx="485775" cy="704850"/>
          </a:xfrm>
          <a:prstGeom prst="rect">
            <a:avLst/>
          </a:prstGeom>
          <a:noFill/>
        </p:spPr>
      </p:pic>
      <p:pic>
        <p:nvPicPr>
          <p:cNvPr id="9" name="Picture 35" descr="10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2505" y="1571612"/>
            <a:ext cx="485775" cy="704850"/>
          </a:xfrm>
          <a:prstGeom prst="rect">
            <a:avLst/>
          </a:prstGeom>
          <a:noFill/>
        </p:spPr>
      </p:pic>
      <p:pic>
        <p:nvPicPr>
          <p:cNvPr id="10" name="Picture 36" descr="j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7680" y="1571612"/>
            <a:ext cx="485775" cy="704850"/>
          </a:xfrm>
          <a:prstGeom prst="rect">
            <a:avLst/>
          </a:prstGeom>
          <a:noFill/>
        </p:spPr>
      </p:pic>
      <p:pic>
        <p:nvPicPr>
          <p:cNvPr id="11" name="Picture 37" descr="k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9618" y="1571612"/>
            <a:ext cx="485775" cy="704850"/>
          </a:xfrm>
          <a:prstGeom prst="rect">
            <a:avLst/>
          </a:prstGeom>
          <a:noFill/>
        </p:spPr>
      </p:pic>
      <p:pic>
        <p:nvPicPr>
          <p:cNvPr id="12" name="Picture 38" descr="q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4443" y="1571612"/>
            <a:ext cx="485775" cy="704850"/>
          </a:xfrm>
          <a:prstGeom prst="rect">
            <a:avLst/>
          </a:prstGeom>
          <a:noFill/>
        </p:spPr>
      </p:pic>
      <p:pic>
        <p:nvPicPr>
          <p:cNvPr id="13" name="Picture 39" descr="5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7680" y="2292337"/>
            <a:ext cx="485775" cy="704850"/>
          </a:xfrm>
          <a:prstGeom prst="rect">
            <a:avLst/>
          </a:prstGeom>
          <a:noFill/>
        </p:spPr>
      </p:pic>
      <p:pic>
        <p:nvPicPr>
          <p:cNvPr id="14" name="Picture 40" descr="3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4443" y="2292337"/>
            <a:ext cx="485775" cy="704850"/>
          </a:xfrm>
          <a:prstGeom prst="rect">
            <a:avLst/>
          </a:prstGeom>
          <a:noFill/>
        </p:spPr>
      </p:pic>
      <p:pic>
        <p:nvPicPr>
          <p:cNvPr id="15" name="Picture 41" descr="4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72505" y="2292337"/>
            <a:ext cx="485775" cy="704850"/>
          </a:xfrm>
          <a:prstGeom prst="rect">
            <a:avLst/>
          </a:prstGeom>
          <a:noFill/>
        </p:spPr>
      </p:pic>
      <p:pic>
        <p:nvPicPr>
          <p:cNvPr id="16" name="Picture 42" descr="2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9618" y="2292337"/>
            <a:ext cx="485775" cy="704850"/>
          </a:xfrm>
          <a:prstGeom prst="rect">
            <a:avLst/>
          </a:prstGeom>
          <a:noFill/>
        </p:spPr>
      </p:pic>
      <p:pic>
        <p:nvPicPr>
          <p:cNvPr id="17" name="Picture 43" descr="10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72505" y="3011475"/>
            <a:ext cx="485775" cy="704850"/>
          </a:xfrm>
          <a:prstGeom prst="rect">
            <a:avLst/>
          </a:prstGeom>
          <a:noFill/>
        </p:spPr>
      </p:pic>
      <p:pic>
        <p:nvPicPr>
          <p:cNvPr id="18" name="Picture 44" descr="10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9618" y="3011475"/>
            <a:ext cx="485775" cy="704850"/>
          </a:xfrm>
          <a:prstGeom prst="rect">
            <a:avLst/>
          </a:prstGeom>
          <a:noFill/>
        </p:spPr>
      </p:pic>
      <p:pic>
        <p:nvPicPr>
          <p:cNvPr id="19" name="Picture 45" descr="10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64443" y="3011475"/>
            <a:ext cx="485775" cy="704850"/>
          </a:xfrm>
          <a:prstGeom prst="rect">
            <a:avLst/>
          </a:prstGeom>
          <a:noFill/>
        </p:spPr>
      </p:pic>
      <p:pic>
        <p:nvPicPr>
          <p:cNvPr id="20" name="Picture 46" descr="10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67680" y="3011475"/>
            <a:ext cx="485775" cy="704850"/>
          </a:xfrm>
          <a:prstGeom prst="rect">
            <a:avLst/>
          </a:prstGeom>
          <a:noFill/>
        </p:spPr>
      </p:pic>
      <p:pic>
        <p:nvPicPr>
          <p:cNvPr id="21" name="Picture 47" descr="9c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67680" y="3716325"/>
            <a:ext cx="485775" cy="704850"/>
          </a:xfrm>
          <a:prstGeom prst="rect">
            <a:avLst/>
          </a:prstGeom>
          <a:noFill/>
        </p:spPr>
      </p:pic>
      <p:pic>
        <p:nvPicPr>
          <p:cNvPr id="22" name="Picture 48" descr="9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72505" y="3716325"/>
            <a:ext cx="485775" cy="704850"/>
          </a:xfrm>
          <a:prstGeom prst="rect">
            <a:avLst/>
          </a:prstGeom>
          <a:noFill/>
        </p:spPr>
      </p:pic>
      <p:pic>
        <p:nvPicPr>
          <p:cNvPr id="23" name="Picture 49" descr="j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4443" y="3716325"/>
            <a:ext cx="485775" cy="704850"/>
          </a:xfrm>
          <a:prstGeom prst="rect">
            <a:avLst/>
          </a:prstGeom>
          <a:noFill/>
        </p:spPr>
      </p:pic>
      <p:pic>
        <p:nvPicPr>
          <p:cNvPr id="24" name="Picture 51" descr="j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9618" y="3716325"/>
            <a:ext cx="485775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интерфейса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9" descr="Columbia cockp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7898" y="1071546"/>
            <a:ext cx="7248205" cy="576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96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Во многих случаях достаточно дешево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Хорошо автоматизируется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Более систематично, чем вероятностное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Некоторые виды ошибок находятся плохо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При учете многих факторов построение набора тестов требует гораздо больше ресурсов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87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Комбинаторное тестирование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Печать </a:t>
            </a:r>
            <a:r>
              <a:rPr lang="en-US" dirty="0" smtClean="0"/>
              <a:t>web-</a:t>
            </a:r>
            <a:r>
              <a:rPr lang="ru-RU" dirty="0" smtClean="0"/>
              <a:t>страницы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33516"/>
                <a:gridCol w="1285884"/>
                <a:gridCol w="1143008"/>
                <a:gridCol w="1500198"/>
                <a:gridCol w="17763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Размер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Цвета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Формат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Принтер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Браузер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1 страница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Нет цветных рисунков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A4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HP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Internet Explorer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Windows XP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2 страницы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Есть цветные рисунки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A3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Epson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Mozilla Firefox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Windows Vista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7 страниц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A5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Canon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Opera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Linux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Ubuntu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B5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Xerox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Linux SUSE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Letter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Linux RHEL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4800" y="4500570"/>
            <a:ext cx="8686800" cy="15795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3·2·5·4·3·5 = 1800 вариантов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4838704" cy="496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34"/>
                <a:gridCol w="714380"/>
                <a:gridCol w="1214446"/>
                <a:gridCol w="357190"/>
                <a:gridCol w="428628"/>
                <a:gridCol w="928694"/>
                <a:gridCol w="1000132"/>
              </a:tblGrid>
              <a:tr h="223861"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3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страница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страницы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цветных рисунков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Xerox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Mozilla Firefox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SUSE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Ubuntu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Linux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RHEL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B5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XP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страниц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цветные рисунки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Internet Explorer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Windows </a:t>
                      </a:r>
                      <a:r>
                        <a:rPr lang="en-US" sz="9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Vista</a:t>
                      </a:r>
                      <a:endParaRPr lang="en-US" sz="9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214942" y="1714488"/>
            <a:ext cx="3786214" cy="436563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25 вариантов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Покрытие пар –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b="1" dirty="0" smtClean="0">
                <a:solidFill>
                  <a:schemeClr val="tx2"/>
                </a:solidFill>
              </a:rPr>
              <a:t>покрывающий набор силы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Можно построить</a:t>
            </a: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комбинации всех троек –</a:t>
            </a: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b="1" dirty="0" smtClean="0">
                <a:solidFill>
                  <a:schemeClr val="tx2"/>
                </a:solidFill>
              </a:rPr>
              <a:t>покрывающий набор силы 3</a:t>
            </a:r>
          </a:p>
          <a:p>
            <a:pPr marL="342900" lvl="0" indent="-342900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– 100 вариантов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Покрывающие наборы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Покрывающий набор силы </a:t>
            </a:r>
            <a:r>
              <a:rPr lang="en-US" dirty="0" smtClean="0"/>
              <a:t>t </a:t>
            </a:r>
            <a:r>
              <a:rPr lang="ru-RU" dirty="0" smtClean="0"/>
              <a:t>для </a:t>
            </a:r>
            <a:r>
              <a:rPr lang="en-US" dirty="0" smtClean="0"/>
              <a:t>k </a:t>
            </a:r>
            <a:r>
              <a:rPr lang="ru-RU" dirty="0" smtClean="0"/>
              <a:t>параметров, имеющих значения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	– </a:t>
            </a:r>
            <a:r>
              <a:rPr lang="ru-RU" dirty="0" smtClean="0"/>
              <a:t>матрица </a:t>
            </a:r>
            <a:r>
              <a:rPr lang="en-US" dirty="0" smtClean="0"/>
              <a:t>{</a:t>
            </a:r>
            <a:r>
              <a:rPr lang="ru-RU" dirty="0" smtClean="0"/>
              <a:t>С</a:t>
            </a:r>
            <a:r>
              <a:rPr lang="en-US" baseline="-25000" dirty="0" err="1" smtClean="0"/>
              <a:t>ij</a:t>
            </a:r>
            <a:r>
              <a:rPr lang="en-US" dirty="0" smtClean="0"/>
              <a:t>} </a:t>
            </a:r>
            <a:r>
              <a:rPr lang="en-US" dirty="0" err="1" smtClean="0"/>
              <a:t>i</a:t>
            </a:r>
            <a:r>
              <a:rPr lang="en-US" dirty="0" smtClean="0">
                <a:sym typeface="Symbol"/>
              </a:rPr>
              <a:t>[1..N], j[1..k],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ij</a:t>
            </a:r>
            <a:r>
              <a:rPr lang="en-US" dirty="0" smtClean="0">
                <a:sym typeface="Symbol"/>
              </a:rPr>
              <a:t>[1..n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]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j1, …, </a:t>
            </a:r>
            <a:r>
              <a:rPr lang="en-US" dirty="0" err="1" smtClean="0">
                <a:sym typeface="Symbol"/>
              </a:rPr>
              <a:t>jt</a:t>
            </a:r>
            <a:r>
              <a:rPr lang="en-US" dirty="0" smtClean="0">
                <a:sym typeface="Symbol"/>
              </a:rPr>
              <a:t>  </a:t>
            </a:r>
            <a:r>
              <a:rPr lang="en-US" dirty="0" err="1" smtClean="0">
                <a:sym typeface="Symbol"/>
              </a:rPr>
              <a:t>jl</a:t>
            </a:r>
            <a:r>
              <a:rPr lang="en-US" dirty="0" smtClean="0">
                <a:sym typeface="Symbol"/>
              </a:rPr>
              <a:t>[1..k] v</a:t>
            </a:r>
            <a:r>
              <a:rPr lang="en-US" baseline="-25000" dirty="0" smtClean="0">
                <a:sym typeface="Symbol"/>
              </a:rPr>
              <a:t>j1</a:t>
            </a:r>
            <a:r>
              <a:rPr lang="en-US" dirty="0" smtClean="0">
                <a:sym typeface="Symbol"/>
              </a:rPr>
              <a:t>, …,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jt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jl</a:t>
            </a:r>
            <a:r>
              <a:rPr lang="en-US" dirty="0" smtClean="0">
                <a:sym typeface="Symbol"/>
              </a:rPr>
              <a:t>[1..n</a:t>
            </a:r>
            <a:r>
              <a:rPr lang="en-US" baseline="-25000" dirty="0" smtClean="0">
                <a:sym typeface="Symbol"/>
              </a:rPr>
              <a:t>jl</a:t>
            </a:r>
            <a:r>
              <a:rPr lang="en-US" dirty="0" smtClean="0">
                <a:sym typeface="Symbol"/>
              </a:rPr>
              <a:t>]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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[1..N] l[1..t] </a:t>
            </a:r>
            <a:r>
              <a:rPr lang="ru-RU" dirty="0" smtClean="0"/>
              <a:t>С</a:t>
            </a:r>
            <a:r>
              <a:rPr lang="en-US" baseline="-25000" dirty="0" err="1" smtClean="0"/>
              <a:t>ijl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jl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 	</a:t>
            </a:r>
            <a:r>
              <a:rPr lang="ru-RU" dirty="0" smtClean="0"/>
              <a:t>множество таких наборов</a:t>
            </a:r>
            <a:r>
              <a:rPr lang="en-US" dirty="0" smtClean="0"/>
              <a:t> – CA(t; n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  <a:endParaRPr lang="en-US" baseline="-25000" dirty="0" smtClean="0"/>
          </a:p>
          <a:p>
            <a:r>
              <a:rPr lang="ru-RU" dirty="0" smtClean="0"/>
              <a:t>Однородные наборы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= … 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=n, CA(t; k, n) </a:t>
            </a:r>
          </a:p>
          <a:p>
            <a:r>
              <a:rPr lang="ru-RU" dirty="0" smtClean="0"/>
              <a:t>Минимальное число строк в однородном наборе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en-US" dirty="0" smtClean="0"/>
              <a:t>~</a:t>
            </a:r>
            <a:r>
              <a:rPr lang="en-US" dirty="0" smtClean="0"/>
              <a:t>tn</a:t>
            </a:r>
            <a:r>
              <a:rPr lang="en-US" baseline="30000" dirty="0" smtClean="0"/>
              <a:t>t</a:t>
            </a:r>
            <a:r>
              <a:rPr lang="en-US" dirty="0" smtClean="0"/>
              <a:t>log</a:t>
            </a:r>
            <a:r>
              <a:rPr lang="en-US" baseline="30000" dirty="0" smtClean="0"/>
              <a:t>1+</a:t>
            </a:r>
            <a:r>
              <a:rPr lang="en-US" baseline="30000" dirty="0" smtClean="0">
                <a:sym typeface="Symbol"/>
              </a:rPr>
              <a:t></a:t>
            </a:r>
            <a:r>
              <a:rPr lang="en-US" dirty="0" smtClean="0"/>
              <a:t>(k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Построение минимальных однородных наборов из </a:t>
            </a:r>
            <a:br>
              <a:rPr lang="ru-RU" dirty="0" smtClean="0"/>
            </a:br>
            <a:r>
              <a:rPr lang="en-US" dirty="0" smtClean="0"/>
              <a:t>CA(t; k, 2) </a:t>
            </a:r>
            <a:r>
              <a:rPr lang="ru-RU" dirty="0" smtClean="0"/>
              <a:t>или </a:t>
            </a:r>
            <a:r>
              <a:rPr lang="en-US" dirty="0" smtClean="0"/>
              <a:t>CA(2; k, n &gt; 2) – NP-</a:t>
            </a:r>
            <a:r>
              <a:rPr lang="ru-RU" dirty="0" smtClean="0"/>
              <a:t>полная задача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Бинарные покрывающие наборы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90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Алгоритм построения </a:t>
            </a:r>
            <a:r>
              <a:rPr lang="en-US" dirty="0" smtClean="0"/>
              <a:t>CA(</a:t>
            </a:r>
            <a:r>
              <a:rPr lang="ru-RU" dirty="0" smtClean="0"/>
              <a:t>2</a:t>
            </a:r>
            <a:r>
              <a:rPr lang="en-US" dirty="0" smtClean="0"/>
              <a:t>; k, 2)</a:t>
            </a:r>
            <a:endParaRPr lang="ru-RU" dirty="0" smtClean="0"/>
          </a:p>
          <a:p>
            <a:r>
              <a:rPr lang="ru-RU" dirty="0" smtClean="0"/>
              <a:t>Выбрать </a:t>
            </a:r>
            <a:r>
              <a:rPr lang="en-US" dirty="0" smtClean="0"/>
              <a:t>N :</a:t>
            </a:r>
            <a:r>
              <a:rPr lang="ru-RU" dirty="0" smtClean="0"/>
              <a:t> </a:t>
            </a:r>
            <a:r>
              <a:rPr lang="en-US" dirty="0" smtClean="0"/>
              <a:t>k ≤ C</a:t>
            </a:r>
            <a:r>
              <a:rPr lang="en-US" baseline="-25000" dirty="0" smtClean="0"/>
              <a:t>N-1</a:t>
            </a:r>
            <a:r>
              <a:rPr lang="en-US" baseline="30000" dirty="0" smtClean="0">
                <a:sym typeface="Symbol"/>
              </a:rPr>
              <a:t>N/2</a:t>
            </a:r>
            <a:endParaRPr lang="ru-RU" baseline="30000" dirty="0" smtClean="0"/>
          </a:p>
          <a:p>
            <a:r>
              <a:rPr lang="ru-RU" dirty="0" smtClean="0"/>
              <a:t>Можно построить набор из </a:t>
            </a:r>
            <a:r>
              <a:rPr lang="en-US" dirty="0" smtClean="0"/>
              <a:t>N </a:t>
            </a:r>
            <a:r>
              <a:rPr lang="ru-RU" dirty="0" smtClean="0"/>
              <a:t>строк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071810"/>
          <a:ext cx="20717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851"/>
                <a:gridCol w="10358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2-3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5-10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11-15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16-35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36-56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57-126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127-210</a:t>
                      </a:r>
                      <a:endParaRPr lang="ru-RU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00496" y="3071810"/>
          <a:ext cx="47149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  <a:gridCol w="2946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Геометрические конструкции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624654" cy="36607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Алгоритм построения CA(2; p</a:t>
            </a:r>
            <a:r>
              <a:rPr lang="ru-RU" baseline="30000" dirty="0" smtClean="0"/>
              <a:t>k</a:t>
            </a:r>
            <a:r>
              <a:rPr lang="ru-RU" dirty="0" smtClean="0"/>
              <a:t>+1, </a:t>
            </a:r>
            <a:r>
              <a:rPr lang="ru-RU" dirty="0" err="1" smtClean="0"/>
              <a:t>p</a:t>
            </a:r>
            <a:r>
              <a:rPr lang="ru-RU" baseline="30000" dirty="0" err="1" smtClean="0"/>
              <a:t>k</a:t>
            </a:r>
            <a:r>
              <a:rPr lang="ru-RU" dirty="0" smtClean="0"/>
              <a:t>)</a:t>
            </a:r>
          </a:p>
          <a:p>
            <a:r>
              <a:rPr lang="en-US" dirty="0" smtClean="0"/>
              <a:t>n=</a:t>
            </a:r>
            <a:r>
              <a:rPr lang="en-US" dirty="0" err="1" smtClean="0"/>
              <a:t>p</a:t>
            </a:r>
            <a:r>
              <a:rPr lang="en-US" baseline="30000" dirty="0" err="1" smtClean="0"/>
              <a:t>k</a:t>
            </a:r>
            <a:r>
              <a:rPr lang="en-US" dirty="0" smtClean="0"/>
              <a:t>, p – </a:t>
            </a:r>
            <a:r>
              <a:rPr lang="ru-RU" dirty="0" smtClean="0"/>
              <a:t>простое</a:t>
            </a:r>
            <a:endParaRPr lang="en-US" dirty="0" smtClean="0"/>
          </a:p>
          <a:p>
            <a:r>
              <a:rPr lang="ru-RU" dirty="0" smtClean="0"/>
              <a:t>Первый столбец (∞)– блоки по </a:t>
            </a:r>
            <a:r>
              <a:rPr lang="en-US" dirty="0" smtClean="0"/>
              <a:t>n </a:t>
            </a:r>
            <a:r>
              <a:rPr lang="ru-RU" dirty="0" smtClean="0"/>
              <a:t>одинаковых значений </a:t>
            </a:r>
            <a:r>
              <a:rPr lang="en-US" dirty="0" err="1" smtClean="0"/>
              <a:t>i</a:t>
            </a:r>
            <a:endParaRPr lang="ru-RU" dirty="0" smtClean="0"/>
          </a:p>
          <a:p>
            <a:r>
              <a:rPr lang="ru-RU" dirty="0" smtClean="0"/>
              <a:t>Второй столбец (0) – все </a:t>
            </a:r>
            <a:r>
              <a:rPr lang="en-US" dirty="0" smtClean="0"/>
              <a:t>n</a:t>
            </a:r>
            <a:r>
              <a:rPr lang="ru-RU" dirty="0" smtClean="0"/>
              <a:t> значений </a:t>
            </a:r>
            <a:r>
              <a:rPr lang="en-US" dirty="0" smtClean="0"/>
              <a:t>j </a:t>
            </a:r>
            <a:r>
              <a:rPr lang="ru-RU" dirty="0" smtClean="0"/>
              <a:t>в каждом блоке</a:t>
            </a:r>
            <a:endParaRPr lang="en-US" dirty="0" smtClean="0"/>
          </a:p>
          <a:p>
            <a:r>
              <a:rPr lang="ru-RU" dirty="0" smtClean="0"/>
              <a:t>В столбце с номером </a:t>
            </a:r>
            <a:r>
              <a:rPr lang="en-US" dirty="0" smtClean="0"/>
              <a:t>m</a:t>
            </a:r>
            <a:r>
              <a:rPr lang="en-US" dirty="0" smtClean="0">
                <a:sym typeface="Symbol"/>
              </a:rPr>
              <a:t>1..(n-1)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 err="1" smtClean="0"/>
              <a:t>i</a:t>
            </a:r>
            <a:r>
              <a:rPr lang="en-US" dirty="0" smtClean="0"/>
              <a:t>*</a:t>
            </a:r>
            <a:r>
              <a:rPr lang="en-US" dirty="0" err="1" smtClean="0"/>
              <a:t>m+j</a:t>
            </a:r>
            <a:r>
              <a:rPr lang="en-US" dirty="0" smtClean="0"/>
              <a:t>) </a:t>
            </a:r>
            <a:r>
              <a:rPr lang="ru-RU" dirty="0" smtClean="0"/>
              <a:t>в поле </a:t>
            </a:r>
            <a:r>
              <a:rPr lang="en-US" dirty="0" smtClean="0"/>
              <a:t>GF(</a:t>
            </a:r>
            <a:r>
              <a:rPr lang="en-US" dirty="0" err="1" smtClean="0"/>
              <a:t>p</a:t>
            </a:r>
            <a:r>
              <a:rPr lang="en-US" baseline="30000" dirty="0" err="1" smtClean="0"/>
              <a:t>k</a:t>
            </a:r>
            <a:r>
              <a:rPr lang="en-US" dirty="0" smtClean="0"/>
              <a:t>)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6971046" y="1716075"/>
          <a:ext cx="1887234" cy="468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34"/>
                <a:gridCol w="252000"/>
                <a:gridCol w="288000"/>
                <a:gridCol w="288000"/>
                <a:gridCol w="288000"/>
                <a:gridCol w="288000"/>
                <a:gridCol w="288000"/>
              </a:tblGrid>
              <a:tr h="209384"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∞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0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0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Рекурсивные конструкции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890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Алгоритм построения </a:t>
            </a:r>
            <a:r>
              <a:rPr lang="en-US" dirty="0" smtClean="0"/>
              <a:t>CA(2; mn+1, n=</a:t>
            </a:r>
            <a:r>
              <a:rPr lang="en-US" dirty="0" err="1" smtClean="0"/>
              <a:t>p</a:t>
            </a:r>
            <a:r>
              <a:rPr lang="en-US" baseline="30000" dirty="0" err="1" smtClean="0"/>
              <a:t>k</a:t>
            </a:r>
            <a:r>
              <a:rPr lang="en-US" dirty="0" smtClean="0"/>
              <a:t>) </a:t>
            </a:r>
            <a:r>
              <a:rPr lang="ru-RU" dirty="0" smtClean="0"/>
              <a:t>из </a:t>
            </a:r>
            <a:r>
              <a:rPr lang="en-US" dirty="0" smtClean="0"/>
              <a:t>CA(2; m, n)</a:t>
            </a:r>
          </a:p>
          <a:p>
            <a:r>
              <a:rPr lang="ru-RU" dirty="0" smtClean="0"/>
              <a:t>Исходный набор </a:t>
            </a:r>
            <a:r>
              <a:rPr lang="en-US" dirty="0" smtClean="0"/>
              <a:t>{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ij</a:t>
            </a:r>
            <a:r>
              <a:rPr lang="en-US" dirty="0" smtClean="0"/>
              <a:t>} </a:t>
            </a:r>
            <a:r>
              <a:rPr lang="en-US" dirty="0" err="1" smtClean="0"/>
              <a:t>i</a:t>
            </a:r>
            <a:r>
              <a:rPr lang="en-US" dirty="0" smtClean="0">
                <a:sym typeface="Symbol"/>
              </a:rPr>
              <a:t>[1..N], j[1..m]</a:t>
            </a:r>
          </a:p>
          <a:p>
            <a:r>
              <a:rPr lang="ru-RU" dirty="0" smtClean="0">
                <a:sym typeface="Symbol"/>
              </a:rPr>
              <a:t>Вспомогательная матрица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{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ij</a:t>
            </a:r>
            <a:r>
              <a:rPr lang="en-US" dirty="0" smtClean="0"/>
              <a:t>} </a:t>
            </a:r>
            <a:r>
              <a:rPr lang="en-US" dirty="0" err="1" smtClean="0"/>
              <a:t>i</a:t>
            </a:r>
            <a:r>
              <a:rPr lang="en-US" dirty="0" smtClean="0">
                <a:sym typeface="Symbol"/>
              </a:rPr>
              <a:t>[1..z=(n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-n)], j[1..(n+1)]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163274"/>
          <a:ext cx="6522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3960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32000"/>
                <a:gridCol w="612000"/>
                <a:gridCol w="406400"/>
                <a:gridCol w="612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21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21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22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2m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2m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2m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13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13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1(n+1)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1(n+1)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z1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z2</a:t>
                      </a:r>
                      <a:endParaRPr lang="ru-RU" sz="14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z2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z3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z3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(n+1)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400" baseline="-250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z</a:t>
                      </a:r>
                      <a:r>
                        <a:rPr lang="ru-RU" sz="1400" baseline="-25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(n+1)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Times New Roman"/>
                        </a:rPr>
                        <a:t>m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14942" y="2071678"/>
          <a:ext cx="3751307" cy="446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  <a:gridCol w="263639"/>
              </a:tblGrid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3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4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5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6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7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8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9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13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14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8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2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1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</a:rPr>
                        <a:t>0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</a:rPr>
                        <a:t>0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покрывающие наборы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Неоднородные</a:t>
            </a:r>
          </a:p>
          <a:p>
            <a:r>
              <a:rPr lang="ru-RU" dirty="0" smtClean="0"/>
              <a:t>Переменной силы</a:t>
            </a:r>
          </a:p>
          <a:p>
            <a:r>
              <a:rPr lang="ru-RU" dirty="0" smtClean="0"/>
              <a:t>С ограничениями на сочетания значений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err="1" smtClean="0"/>
              <a:t>Переборно-оптимизационные</a:t>
            </a:r>
            <a:r>
              <a:rPr lang="ru-RU" dirty="0" smtClean="0"/>
              <a:t> алгоритмы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Нацеленные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338770" cy="11604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Тестовые ситуации,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определяемые критерием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полноты, строятся прямо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5" name="Picture 22" descr="beef-sch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68" y="1500174"/>
            <a:ext cx="3333750" cy="141922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02654" y="3286124"/>
            <a:ext cx="8627064" cy="28575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Источники выделяемых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ситуаций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Разбиения на классы эквивалентности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Ограничения на элементы ситуаций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Граничные случаи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Функции системы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Длинные сценарии использования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9601"/>
            <a:ext cx="8686800" cy="428548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Позволяет находить практически любые виды ошибок</a:t>
            </a:r>
          </a:p>
          <a:p>
            <a:pPr>
              <a:lnSpc>
                <a:spcPct val="90000"/>
              </a:lnSpc>
              <a:buClr>
                <a:srgbClr val="008000"/>
              </a:buClr>
              <a:buSzPct val="90000"/>
              <a:buFont typeface="Wingdings 2" pitchFamily="18" charset="2"/>
              <a:buChar char="Ì"/>
            </a:pPr>
            <a:r>
              <a:rPr lang="ru-RU" dirty="0" smtClean="0"/>
              <a:t>Позволяет концентрировать усилия на различных целях 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Плохо автоматизируется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Требует трудоемкого построения разбиений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Arial Black" pitchFamily="34" charset="0"/>
              <a:buChar char="−"/>
            </a:pPr>
            <a:r>
              <a:rPr lang="ru-RU" dirty="0" smtClean="0"/>
              <a:t>Требует анализа осуществимости вариантов и подбора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29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Нацеленное тестирование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SB D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650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создания тестов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Разрешение ограничений</a:t>
            </a:r>
          </a:p>
          <a:p>
            <a:r>
              <a:rPr lang="ru-RU" dirty="0" smtClean="0"/>
              <a:t>Перебор данных с проверкой попадания в нужную ситуацию</a:t>
            </a:r>
          </a:p>
          <a:p>
            <a:r>
              <a:rPr lang="ru-RU" dirty="0" smtClean="0"/>
              <a:t>Использование решателей (</a:t>
            </a:r>
            <a:r>
              <a:rPr lang="en-US" dirty="0" smtClean="0"/>
              <a:t>SMT-solvers)</a:t>
            </a:r>
          </a:p>
          <a:p>
            <a:r>
              <a:rPr lang="ru-RU" dirty="0" smtClean="0"/>
              <a:t>Оптимизационные алгоритмы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00504"/>
            <a:ext cx="5767398" cy="20796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Всегда ли реализация ведет себя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/>
              <a:t>как спецификация?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04" y="1785926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2" name="Curved Connector 8"/>
          <p:cNvCxnSpPr>
            <a:stCxn id="5" idx="1"/>
            <a:endCxn id="6" idx="0"/>
          </p:cNvCxnSpPr>
          <p:nvPr/>
        </p:nvCxnSpPr>
        <p:spPr>
          <a:xfrm rot="10800000" flipV="1">
            <a:off x="1178696" y="1964520"/>
            <a:ext cx="392909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8"/>
          <p:cNvCxnSpPr>
            <a:stCxn id="5" idx="3"/>
            <a:endCxn id="7" idx="0"/>
          </p:cNvCxnSpPr>
          <p:nvPr/>
        </p:nvCxnSpPr>
        <p:spPr>
          <a:xfrm>
            <a:off x="1928794" y="1964521"/>
            <a:ext cx="321471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8"/>
          <p:cNvCxnSpPr>
            <a:stCxn id="5" idx="1"/>
            <a:endCxn id="5" idx="0"/>
          </p:cNvCxnSpPr>
          <p:nvPr/>
        </p:nvCxnSpPr>
        <p:spPr>
          <a:xfrm rot="10800000" flipH="1">
            <a:off x="1571603" y="178592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8"/>
          <p:cNvCxnSpPr>
            <a:stCxn id="6" idx="2"/>
            <a:endCxn id="6" idx="1"/>
          </p:cNvCxnSpPr>
          <p:nvPr/>
        </p:nvCxnSpPr>
        <p:spPr>
          <a:xfrm rot="5400000" flipH="1">
            <a:off x="1000100" y="2821778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8"/>
          <p:cNvCxnSpPr>
            <a:stCxn id="6" idx="3"/>
            <a:endCxn id="7" idx="1"/>
          </p:cNvCxnSpPr>
          <p:nvPr/>
        </p:nvCxnSpPr>
        <p:spPr>
          <a:xfrm>
            <a:off x="1357290" y="2821777"/>
            <a:ext cx="714380" cy="1588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8"/>
          <p:cNvCxnSpPr>
            <a:stCxn id="7" idx="2"/>
            <a:endCxn id="7" idx="3"/>
          </p:cNvCxnSpPr>
          <p:nvPr/>
        </p:nvCxnSpPr>
        <p:spPr>
          <a:xfrm rot="5400000" flipH="1" flipV="1">
            <a:off x="2250264" y="282177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7224" y="3488296"/>
            <a:ext cx="16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Спецификация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4" name="Picture 4" descr="autom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667000" cy="412750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000100" y="12858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7224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8728" y="278605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3108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43174" y="285749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20" y="285749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50882" y="1785926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779378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850948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4" name="Curved Connector 8"/>
          <p:cNvCxnSpPr>
            <a:stCxn id="51" idx="1"/>
            <a:endCxn id="52" idx="0"/>
          </p:cNvCxnSpPr>
          <p:nvPr/>
        </p:nvCxnSpPr>
        <p:spPr>
          <a:xfrm rot="10800000" flipV="1">
            <a:off x="3957974" y="1964520"/>
            <a:ext cx="392909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8"/>
          <p:cNvCxnSpPr>
            <a:stCxn id="51" idx="3"/>
            <a:endCxn id="53" idx="0"/>
          </p:cNvCxnSpPr>
          <p:nvPr/>
        </p:nvCxnSpPr>
        <p:spPr>
          <a:xfrm>
            <a:off x="4708072" y="1964521"/>
            <a:ext cx="321471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8"/>
          <p:cNvCxnSpPr>
            <a:stCxn id="51" idx="1"/>
            <a:endCxn id="51" idx="0"/>
          </p:cNvCxnSpPr>
          <p:nvPr/>
        </p:nvCxnSpPr>
        <p:spPr>
          <a:xfrm rot="10800000" flipH="1">
            <a:off x="4350881" y="178592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8"/>
          <p:cNvCxnSpPr>
            <a:stCxn id="52" idx="2"/>
            <a:endCxn id="52" idx="1"/>
          </p:cNvCxnSpPr>
          <p:nvPr/>
        </p:nvCxnSpPr>
        <p:spPr>
          <a:xfrm rot="5400000" flipH="1">
            <a:off x="3779378" y="2821778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8"/>
          <p:cNvCxnSpPr>
            <a:stCxn id="52" idx="3"/>
            <a:endCxn id="53" idx="1"/>
          </p:cNvCxnSpPr>
          <p:nvPr/>
        </p:nvCxnSpPr>
        <p:spPr>
          <a:xfrm>
            <a:off x="4136568" y="2821777"/>
            <a:ext cx="714380" cy="1588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8"/>
          <p:cNvCxnSpPr>
            <a:stCxn id="53" idx="2"/>
            <a:endCxn id="53" idx="3"/>
          </p:cNvCxnSpPr>
          <p:nvPr/>
        </p:nvCxnSpPr>
        <p:spPr>
          <a:xfrm rot="5400000" flipH="1" flipV="1">
            <a:off x="5029542" y="282177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784093" y="3488296"/>
            <a:ext cx="135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Реализация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79378" y="12858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6502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08006" y="278605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22386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22452" y="285749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64998" y="285749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7" name="Двойная стрелка влево/вправо 66"/>
          <p:cNvSpPr/>
          <p:nvPr/>
        </p:nvSpPr>
        <p:spPr>
          <a:xfrm rot="810353">
            <a:off x="5753206" y="2665921"/>
            <a:ext cx="857256" cy="428628"/>
          </a:xfrm>
          <a:prstGeom prst="left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блако 67"/>
          <p:cNvSpPr/>
          <p:nvPr/>
        </p:nvSpPr>
        <p:spPr>
          <a:xfrm>
            <a:off x="3143240" y="1357298"/>
            <a:ext cx="2714644" cy="221457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60" grpId="0"/>
      <p:bldP spid="61" grpId="0"/>
      <p:bldP spid="61" grpId="1"/>
      <p:bldP spid="62" grpId="0"/>
      <p:bldP spid="63" grpId="0"/>
      <p:bldP spid="64" grpId="0"/>
      <p:bldP spid="65" grpId="0"/>
      <p:bldP spid="65" grpId="1"/>
      <p:bldP spid="66" grpId="0"/>
      <p:bldP spid="66" grpId="1"/>
      <p:bldP spid="67" grpId="0" animBg="1"/>
      <p:bldP spid="6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Требования к спецификации</a:t>
            </a:r>
          </a:p>
          <a:p>
            <a:pPr lvl="1"/>
            <a:r>
              <a:rPr lang="ru-RU" dirty="0" smtClean="0"/>
              <a:t>Детерминизм</a:t>
            </a:r>
          </a:p>
          <a:p>
            <a:pPr lvl="1"/>
            <a:r>
              <a:rPr lang="ru-RU" dirty="0" smtClean="0"/>
              <a:t>Полная определенность </a:t>
            </a:r>
          </a:p>
          <a:p>
            <a:pPr lvl="1"/>
            <a:r>
              <a:rPr lang="ru-RU" dirty="0" smtClean="0"/>
              <a:t>Минимальность</a:t>
            </a:r>
          </a:p>
          <a:p>
            <a:pPr lvl="1"/>
            <a:r>
              <a:rPr lang="ru-RU" dirty="0" smtClean="0"/>
              <a:t>Сильная связность или наличие </a:t>
            </a:r>
            <a:r>
              <a:rPr lang="en-US" dirty="0" smtClean="0"/>
              <a:t>reset (R)</a:t>
            </a:r>
            <a:endParaRPr lang="ru-RU" dirty="0" smtClean="0"/>
          </a:p>
          <a:p>
            <a:r>
              <a:rPr lang="ru-RU" dirty="0" smtClean="0"/>
              <a:t>Гипотезы о реализации</a:t>
            </a:r>
          </a:p>
          <a:p>
            <a:pPr lvl="1"/>
            <a:r>
              <a:rPr lang="ru-RU" dirty="0" smtClean="0"/>
              <a:t>Реализация – конечный детерминированный автомат с теми же стимулами </a:t>
            </a:r>
            <a:r>
              <a:rPr lang="en-US" dirty="0" smtClean="0"/>
              <a:t>I </a:t>
            </a:r>
            <a:r>
              <a:rPr lang="ru-RU" dirty="0" smtClean="0"/>
              <a:t>и реакциями</a:t>
            </a:r>
            <a:r>
              <a:rPr lang="en-US" dirty="0" smtClean="0"/>
              <a:t> O</a:t>
            </a:r>
            <a:endParaRPr lang="ru-RU" dirty="0" smtClean="0"/>
          </a:p>
          <a:p>
            <a:pPr lvl="1"/>
            <a:r>
              <a:rPr lang="ru-RU" dirty="0" smtClean="0"/>
              <a:t>Полная определенность</a:t>
            </a:r>
            <a:endParaRPr lang="en-US" dirty="0" smtClean="0"/>
          </a:p>
          <a:p>
            <a:pPr lvl="1"/>
            <a:r>
              <a:rPr lang="ru-RU" dirty="0" smtClean="0"/>
              <a:t>Сильная связность или наличие </a:t>
            </a:r>
            <a:r>
              <a:rPr lang="en-US" dirty="0" smtClean="0"/>
              <a:t>reset (R)</a:t>
            </a:r>
            <a:endParaRPr lang="ru-RU" dirty="0" smtClean="0"/>
          </a:p>
          <a:p>
            <a:pPr lvl="1"/>
            <a:r>
              <a:rPr lang="ru-RU" dirty="0" smtClean="0"/>
              <a:t>В начале находимся в начальном состоянии</a:t>
            </a:r>
          </a:p>
          <a:p>
            <a:pPr lvl="1"/>
            <a:r>
              <a:rPr lang="ru-RU" dirty="0" smtClean="0"/>
              <a:t>Число состояний ограничено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</a:t>
            </a:r>
            <a:r>
              <a:rPr lang="ru-RU" dirty="0" smtClean="0"/>
              <a:t>метод и </a:t>
            </a:r>
            <a:r>
              <a:rPr lang="en-US" dirty="0" smtClean="0"/>
              <a:t>D-</a:t>
            </a:r>
            <a:r>
              <a:rPr lang="ru-RU" dirty="0" smtClean="0"/>
              <a:t>метод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338902" cy="201771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Покрывающее множество </a:t>
            </a:r>
            <a:r>
              <a:rPr lang="en-US" dirty="0" smtClean="0"/>
              <a:t>C</a:t>
            </a:r>
          </a:p>
          <a:p>
            <a:pPr lvl="1"/>
            <a:r>
              <a:rPr lang="ru-RU" dirty="0" smtClean="0"/>
              <a:t>Пример: </a:t>
            </a:r>
            <a:r>
              <a:rPr lang="en-US" dirty="0" smtClean="0"/>
              <a:t>C = {</a:t>
            </a:r>
            <a:r>
              <a:rPr lang="en-US" dirty="0" smtClean="0">
                <a:sym typeface="Symbol"/>
              </a:rPr>
              <a:t>, b, bb</a:t>
            </a:r>
            <a:r>
              <a:rPr lang="en-US" dirty="0" smtClean="0"/>
              <a:t>}</a:t>
            </a:r>
            <a:endParaRPr lang="ru-RU" dirty="0" smtClean="0"/>
          </a:p>
          <a:p>
            <a:r>
              <a:rPr lang="ru-RU" dirty="0" smtClean="0"/>
              <a:t>Различающая последовательность </a:t>
            </a:r>
            <a:r>
              <a:rPr lang="en-US" dirty="0" smtClean="0"/>
              <a:t>d</a:t>
            </a:r>
          </a:p>
          <a:p>
            <a:pPr lvl="1"/>
            <a:r>
              <a:rPr lang="ru-RU" dirty="0" smtClean="0"/>
              <a:t>Есть не всегда</a:t>
            </a:r>
            <a:r>
              <a:rPr lang="en-US" dirty="0" smtClean="0"/>
              <a:t>, </a:t>
            </a:r>
            <a:r>
              <a:rPr lang="ru-RU" dirty="0" smtClean="0"/>
              <a:t>м.б. экспоненциальной длины</a:t>
            </a:r>
          </a:p>
          <a:p>
            <a:pPr lvl="1"/>
            <a:r>
              <a:rPr lang="ru-RU" dirty="0" smtClean="0"/>
              <a:t>Пример: </a:t>
            </a:r>
            <a:r>
              <a:rPr lang="en-US" dirty="0" smtClean="0"/>
              <a:t>d = </a:t>
            </a:r>
            <a:r>
              <a:rPr lang="en-US" dirty="0" err="1" smtClean="0"/>
              <a:t>ab</a:t>
            </a:r>
            <a:r>
              <a:rPr lang="en-US" dirty="0" smtClean="0"/>
              <a:t> (0</a:t>
            </a:r>
            <a:r>
              <a:rPr lang="en-US" dirty="0" smtClean="0">
                <a:sym typeface="Symbol"/>
              </a:rPr>
              <a:t>xy</a:t>
            </a:r>
            <a:r>
              <a:rPr lang="en-US" dirty="0" smtClean="0"/>
              <a:t>, 1</a:t>
            </a:r>
            <a:r>
              <a:rPr lang="en-US" dirty="0" smtClean="0">
                <a:sym typeface="Symbol"/>
              </a:rPr>
              <a:t>xx</a:t>
            </a:r>
            <a:r>
              <a:rPr lang="en-US" dirty="0" smtClean="0"/>
              <a:t>, 2</a:t>
            </a:r>
            <a:r>
              <a:rPr lang="en-US" dirty="0" smtClean="0">
                <a:sym typeface="Symbol"/>
              </a:rPr>
              <a:t>yy</a:t>
            </a:r>
            <a:r>
              <a:rPr lang="en-US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22716" y="1785926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1212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2782" y="2643182"/>
            <a:ext cx="357190" cy="357190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8" name="Curved Connector 8"/>
          <p:cNvCxnSpPr>
            <a:stCxn id="5" idx="1"/>
            <a:endCxn id="6" idx="0"/>
          </p:cNvCxnSpPr>
          <p:nvPr/>
        </p:nvCxnSpPr>
        <p:spPr>
          <a:xfrm rot="10800000" flipV="1">
            <a:off x="7029808" y="1964520"/>
            <a:ext cx="392909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5" idx="3"/>
            <a:endCxn id="7" idx="0"/>
          </p:cNvCxnSpPr>
          <p:nvPr/>
        </p:nvCxnSpPr>
        <p:spPr>
          <a:xfrm>
            <a:off x="7779906" y="1964521"/>
            <a:ext cx="321471" cy="678661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8"/>
          <p:cNvCxnSpPr>
            <a:stCxn id="5" idx="1"/>
            <a:endCxn id="5" idx="0"/>
          </p:cNvCxnSpPr>
          <p:nvPr/>
        </p:nvCxnSpPr>
        <p:spPr>
          <a:xfrm rot="10800000" flipH="1">
            <a:off x="7422715" y="178592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8"/>
          <p:cNvCxnSpPr>
            <a:stCxn id="6" idx="2"/>
            <a:endCxn id="6" idx="1"/>
          </p:cNvCxnSpPr>
          <p:nvPr/>
        </p:nvCxnSpPr>
        <p:spPr>
          <a:xfrm rot="5400000" flipH="1">
            <a:off x="6851212" y="2821778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8"/>
          <p:cNvCxnSpPr>
            <a:stCxn id="6" idx="3"/>
            <a:endCxn id="7" idx="1"/>
          </p:cNvCxnSpPr>
          <p:nvPr/>
        </p:nvCxnSpPr>
        <p:spPr>
          <a:xfrm>
            <a:off x="7208402" y="2821777"/>
            <a:ext cx="714380" cy="1588"/>
          </a:xfrm>
          <a:prstGeom prst="straightConnector1">
            <a:avLst/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8"/>
          <p:cNvCxnSpPr>
            <a:stCxn id="7" idx="2"/>
            <a:endCxn id="7" idx="3"/>
          </p:cNvCxnSpPr>
          <p:nvPr/>
        </p:nvCxnSpPr>
        <p:spPr>
          <a:xfrm rot="5400000" flipH="1" flipV="1">
            <a:off x="8101376" y="2821777"/>
            <a:ext cx="178595" cy="178595"/>
          </a:xfrm>
          <a:prstGeom prst="curvedConnector4">
            <a:avLst>
              <a:gd name="adj1" fmla="val -127999"/>
              <a:gd name="adj2" fmla="val 227999"/>
            </a:avLst>
          </a:prstGeom>
          <a:ln w="22225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1212" y="12858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8336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9840" y="278605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4220" y="20716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4286" y="285749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6832" y="285749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a/x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02654" y="3214686"/>
            <a:ext cx="8841346" cy="335758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D-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всегда применим,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экспоненциален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{R}CI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N–n+1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{d}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RaabRbabRbaabRbbabRbbaabRbbbab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				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xxy.yxx.yxxx.yxyy.yxyyy.yxyxy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Характеристическое множество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всегда, строится за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O(pn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= {a, b}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W-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 (применим всегда, сложность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O(pn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{R}CI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N–n+1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RaaRabRbaRbbRbaaRbabRbbaRbbbRbbaaRbbabRbbbaRbbbb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	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xx.xy.yx.yx.yxx.yxx.yxy.yxy.yxyy.yxyy.yxyx.yxyy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автоматные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Недетерминизм</a:t>
            </a:r>
            <a:endParaRPr lang="en-US" dirty="0" smtClean="0"/>
          </a:p>
          <a:p>
            <a:r>
              <a:rPr lang="ru-RU" dirty="0" smtClean="0"/>
              <a:t>Неполная определенность</a:t>
            </a:r>
          </a:p>
          <a:p>
            <a:r>
              <a:rPr lang="ru-RU" dirty="0" smtClean="0"/>
              <a:t>Различные тестовые возможности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Модели – </a:t>
            </a:r>
            <a:r>
              <a:rPr lang="en-US" dirty="0" smtClean="0"/>
              <a:t>Labeled Transition Systems (LTS)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Сложные отношения согласованности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Теория разработана плохо </a:t>
            </a:r>
          </a:p>
          <a:p>
            <a:pPr>
              <a:buNone/>
            </a:pPr>
            <a:r>
              <a:rPr lang="ru-RU" dirty="0" smtClean="0"/>
              <a:t>– нет финитных моделей ситуаций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ИСП РАН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/>
              <a:t>Разработка тестов и тестирование</a:t>
            </a:r>
          </a:p>
          <a:p>
            <a:pPr lvl="1"/>
            <a:r>
              <a:rPr lang="ru-RU" dirty="0" smtClean="0"/>
              <a:t>Операционные системы реального времени</a:t>
            </a:r>
          </a:p>
          <a:p>
            <a:pPr lvl="1"/>
            <a:r>
              <a:rPr lang="ru-RU" dirty="0" smtClean="0"/>
              <a:t>Базовые библиотеки </a:t>
            </a:r>
            <a:r>
              <a:rPr lang="en-US" dirty="0" smtClean="0"/>
              <a:t>Linux (Linux Standard Base)</a:t>
            </a:r>
          </a:p>
          <a:p>
            <a:pPr lvl="1"/>
            <a:r>
              <a:rPr lang="ru-RU" dirty="0" smtClean="0"/>
              <a:t>Протоколы </a:t>
            </a:r>
            <a:r>
              <a:rPr lang="en-US" dirty="0" smtClean="0"/>
              <a:t>IPv6, Mobile IPv6, </a:t>
            </a:r>
            <a:r>
              <a:rPr lang="en-US" dirty="0" err="1" smtClean="0"/>
              <a:t>IPsec</a:t>
            </a:r>
            <a:endParaRPr lang="ru-RU" dirty="0" smtClean="0"/>
          </a:p>
          <a:p>
            <a:pPr lvl="1"/>
            <a:r>
              <a:rPr lang="ru-RU" dirty="0" smtClean="0"/>
              <a:t>Отдельные модули компиляторов </a:t>
            </a:r>
            <a:r>
              <a:rPr lang="en-US" dirty="0" smtClean="0"/>
              <a:t>Intel</a:t>
            </a:r>
          </a:p>
          <a:p>
            <a:pPr lvl="1"/>
            <a:r>
              <a:rPr lang="ru-RU" dirty="0" smtClean="0"/>
              <a:t>Микропроцессоры архитектуры </a:t>
            </a:r>
            <a:r>
              <a:rPr lang="en-US" dirty="0" smtClean="0"/>
              <a:t>MIPS</a:t>
            </a:r>
            <a:endParaRPr lang="ru-RU" dirty="0" smtClean="0"/>
          </a:p>
          <a:p>
            <a:r>
              <a:rPr lang="ru-RU" b="1" u="sng" dirty="0" smtClean="0"/>
              <a:t>Создание технологий и инструментов</a:t>
            </a:r>
          </a:p>
          <a:p>
            <a:pPr lvl="1"/>
            <a:r>
              <a:rPr lang="ru-RU" dirty="0" smtClean="0"/>
              <a:t>Тестирование на основе моделей </a:t>
            </a:r>
            <a:r>
              <a:rPr lang="en-US" dirty="0" smtClean="0"/>
              <a:t>(</a:t>
            </a:r>
            <a:r>
              <a:rPr lang="en-US" dirty="0" err="1" smtClean="0"/>
              <a:t>UniTESK</a:t>
            </a:r>
            <a:r>
              <a:rPr lang="en-US" dirty="0" smtClean="0"/>
              <a:t>)</a:t>
            </a:r>
            <a:endParaRPr lang="ru-RU" dirty="0" smtClean="0"/>
          </a:p>
          <a:p>
            <a:pPr lvl="1"/>
            <a:r>
              <a:rPr lang="ru-RU" dirty="0" smtClean="0"/>
              <a:t>Проверка соответствия стандарту </a:t>
            </a:r>
            <a:r>
              <a:rPr lang="en-US" dirty="0" smtClean="0"/>
              <a:t>LSB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схема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67175" y="3717925"/>
            <a:ext cx="1584325" cy="669925"/>
          </a:xfrm>
          <a:prstGeom prst="cube">
            <a:avLst>
              <a:gd name="adj" fmla="val 16079"/>
            </a:avLst>
          </a:prstGeom>
          <a:gradFill rotWithShape="1">
            <a:gsLst>
              <a:gs pos="0">
                <a:srgbClr val="B3B3FF">
                  <a:gamma/>
                  <a:shade val="86275"/>
                  <a:invGamma/>
                </a:srgbClr>
              </a:gs>
              <a:gs pos="50000">
                <a:srgbClr val="B3B3FF"/>
              </a:gs>
              <a:gs pos="100000">
                <a:srgbClr val="B3B3FF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/>
              <a:t>Тестируемая система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40200" y="4870450"/>
            <a:ext cx="1439863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200" b="1"/>
              <a:t>Модель состояния </a:t>
            </a:r>
          </a:p>
          <a:p>
            <a:pPr algn="ctr"/>
            <a:r>
              <a:rPr lang="ru-RU" sz="1200" b="1"/>
              <a:t>+ оракул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00113" y="4868863"/>
            <a:ext cx="1439862" cy="576262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dirty="0"/>
              <a:t>Модель поведения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00563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716463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140200" y="1701800"/>
            <a:ext cx="1439863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chemeClr val="bg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/>
              <a:t>Генератор воздействий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148263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13" name="AutoShape 11"/>
          <p:cNvCxnSpPr>
            <a:cxnSpLocks noChangeShapeType="1"/>
            <a:stCxn id="9" idx="0"/>
            <a:endCxn id="14" idx="0"/>
          </p:cNvCxnSpPr>
          <p:nvPr/>
        </p:nvCxnSpPr>
        <p:spPr bwMode="auto">
          <a:xfrm rot="5400000" flipV="1">
            <a:off x="5094288" y="2763838"/>
            <a:ext cx="684212" cy="1871662"/>
          </a:xfrm>
          <a:prstGeom prst="curvedConnector3">
            <a:avLst>
              <a:gd name="adj1" fmla="val 45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227763" y="4041775"/>
            <a:ext cx="287337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15" name="AutoShape 13"/>
          <p:cNvCxnSpPr>
            <a:cxnSpLocks noChangeShapeType="1"/>
            <a:stCxn id="10" idx="0"/>
            <a:endCxn id="16" idx="0"/>
          </p:cNvCxnSpPr>
          <p:nvPr/>
        </p:nvCxnSpPr>
        <p:spPr bwMode="auto">
          <a:xfrm rot="5400000" flipV="1">
            <a:off x="5273676" y="2800350"/>
            <a:ext cx="684212" cy="1798637"/>
          </a:xfrm>
          <a:prstGeom prst="curvedConnector3">
            <a:avLst>
              <a:gd name="adj1" fmla="val 3642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370638" y="4041775"/>
            <a:ext cx="287337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17" name="AutoShape 15"/>
          <p:cNvCxnSpPr>
            <a:cxnSpLocks noChangeShapeType="1"/>
            <a:stCxn id="12" idx="0"/>
            <a:endCxn id="32" idx="0"/>
          </p:cNvCxnSpPr>
          <p:nvPr/>
        </p:nvCxnSpPr>
        <p:spPr bwMode="auto">
          <a:xfrm rot="5400000" flipV="1">
            <a:off x="5634038" y="2871788"/>
            <a:ext cx="684212" cy="1655762"/>
          </a:xfrm>
          <a:prstGeom prst="curvedConnector3">
            <a:avLst>
              <a:gd name="adj1" fmla="val 2064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15100" y="4041775"/>
            <a:ext cx="288925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19" name="AutoShape 17"/>
          <p:cNvCxnSpPr>
            <a:cxnSpLocks noChangeShapeType="1"/>
            <a:stCxn id="42" idx="1"/>
            <a:endCxn id="14" idx="2"/>
          </p:cNvCxnSpPr>
          <p:nvPr/>
        </p:nvCxnSpPr>
        <p:spPr bwMode="auto">
          <a:xfrm rot="5400000" flipH="1" flipV="1">
            <a:off x="5076031" y="3502820"/>
            <a:ext cx="720725" cy="1871662"/>
          </a:xfrm>
          <a:prstGeom prst="curvedConnector3">
            <a:avLst>
              <a:gd name="adj1" fmla="val 5462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0" name="AutoShape 18"/>
          <p:cNvCxnSpPr>
            <a:cxnSpLocks noChangeShapeType="1"/>
            <a:stCxn id="43" idx="1"/>
            <a:endCxn id="16" idx="2"/>
          </p:cNvCxnSpPr>
          <p:nvPr/>
        </p:nvCxnSpPr>
        <p:spPr bwMode="auto">
          <a:xfrm rot="5400000" flipH="1" flipV="1">
            <a:off x="5256212" y="3540126"/>
            <a:ext cx="720725" cy="1797050"/>
          </a:xfrm>
          <a:prstGeom prst="curvedConnector3">
            <a:avLst>
              <a:gd name="adj1" fmla="val 4933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1" name="AutoShape 19"/>
          <p:cNvCxnSpPr>
            <a:cxnSpLocks noChangeShapeType="1"/>
            <a:stCxn id="41" idx="1"/>
            <a:endCxn id="18" idx="2"/>
          </p:cNvCxnSpPr>
          <p:nvPr/>
        </p:nvCxnSpPr>
        <p:spPr bwMode="auto">
          <a:xfrm rot="5400000" flipH="1" flipV="1">
            <a:off x="5435600" y="3575051"/>
            <a:ext cx="720725" cy="1727200"/>
          </a:xfrm>
          <a:prstGeom prst="curvedConnector3">
            <a:avLst>
              <a:gd name="adj1" fmla="val 42509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427538" y="5949950"/>
            <a:ext cx="144462" cy="144463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4643438" y="5949950"/>
            <a:ext cx="144462" cy="144463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 rot="-2600265">
            <a:off x="4859338" y="5949950"/>
            <a:ext cx="144462" cy="144463"/>
          </a:xfrm>
          <a:prstGeom prst="plus">
            <a:avLst>
              <a:gd name="adj" fmla="val 34523"/>
            </a:avLst>
          </a:prstGeom>
          <a:solidFill>
            <a:srgbClr val="FF66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932363" y="2349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500563" y="2349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4716463" y="2349500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flipH="1">
            <a:off x="2916238" y="4941888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9" name="AutoShape 27"/>
          <p:cNvCxnSpPr>
            <a:cxnSpLocks noChangeShapeType="1"/>
            <a:stCxn id="31" idx="0"/>
            <a:endCxn id="18" idx="0"/>
          </p:cNvCxnSpPr>
          <p:nvPr/>
        </p:nvCxnSpPr>
        <p:spPr bwMode="auto">
          <a:xfrm rot="5400000" flipV="1">
            <a:off x="5453857" y="2836069"/>
            <a:ext cx="684212" cy="1727200"/>
          </a:xfrm>
          <a:prstGeom prst="curvedConnector3">
            <a:avLst>
              <a:gd name="adj1" fmla="val 303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28"/>
          <p:cNvCxnSpPr>
            <a:cxnSpLocks noChangeShapeType="1"/>
            <a:stCxn id="44" idx="1"/>
            <a:endCxn id="32" idx="2"/>
          </p:cNvCxnSpPr>
          <p:nvPr/>
        </p:nvCxnSpPr>
        <p:spPr bwMode="auto">
          <a:xfrm rot="5400000" flipH="1" flipV="1">
            <a:off x="5616575" y="3611563"/>
            <a:ext cx="720725" cy="1654175"/>
          </a:xfrm>
          <a:prstGeom prst="curvedConnector3">
            <a:avLst>
              <a:gd name="adj1" fmla="val 33037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4932363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659563" y="4041775"/>
            <a:ext cx="288925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140200" y="2709863"/>
            <a:ext cx="14398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/>
              <a:t>Метрика покрытия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759450" y="2254250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12%</a:t>
            </a:r>
          </a:p>
        </p:txBody>
      </p:sp>
      <p:sp>
        <p:nvSpPr>
          <p:cNvPr id="35" name="AutoShape 33"/>
          <p:cNvSpPr>
            <a:spLocks noChangeArrowheads="1"/>
          </p:cNvSpPr>
          <p:nvPr/>
        </p:nvSpPr>
        <p:spPr bwMode="auto">
          <a:xfrm>
            <a:off x="5076825" y="5949950"/>
            <a:ext cx="142875" cy="142875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5148263" y="2349500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932363" y="55181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4500563" y="55181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>
            <a:off x="4716463" y="5518150"/>
            <a:ext cx="1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5148263" y="5518150"/>
            <a:ext cx="15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4932363" y="4510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500563" y="45100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4716463" y="4510088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5148263" y="4510088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900113" y="2708275"/>
            <a:ext cx="1439862" cy="576263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dirty="0" smtClean="0"/>
              <a:t>Модель ситуаций</a:t>
            </a:r>
            <a:endParaRPr lang="ru-RU" sz="1600" dirty="0"/>
          </a:p>
        </p:txBody>
      </p:sp>
      <p:sp>
        <p:nvSpPr>
          <p:cNvPr id="46" name="AutoShape 44"/>
          <p:cNvSpPr>
            <a:spLocks noChangeArrowheads="1"/>
          </p:cNvSpPr>
          <p:nvPr/>
        </p:nvSpPr>
        <p:spPr bwMode="auto">
          <a:xfrm flipH="1">
            <a:off x="2916238" y="2781300"/>
            <a:ext cx="431800" cy="414338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 rot="16201399" flipH="1">
            <a:off x="1394619" y="3869531"/>
            <a:ext cx="431800" cy="414338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 rot="10800000" flipH="1" flipV="1">
            <a:off x="1476375" y="1844675"/>
            <a:ext cx="792163" cy="5762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47"/>
          <p:cNvSpPr>
            <a:spLocks noChangeArrowheads="1"/>
          </p:cNvSpPr>
          <p:nvPr/>
        </p:nvSpPr>
        <p:spPr bwMode="auto">
          <a:xfrm rot="16200000" flipV="1">
            <a:off x="5759451" y="2636837"/>
            <a:ext cx="360362" cy="3603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48"/>
          <p:cNvSpPr>
            <a:spLocks noChangeArrowheads="1"/>
          </p:cNvSpPr>
          <p:nvPr/>
        </p:nvSpPr>
        <p:spPr bwMode="auto">
          <a:xfrm rot="10800000" flipV="1">
            <a:off x="5724525" y="1844675"/>
            <a:ext cx="360363" cy="3603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1" name="AutoShape 49"/>
          <p:cNvCxnSpPr>
            <a:cxnSpLocks noChangeShapeType="1"/>
            <a:stCxn id="7" idx="1"/>
            <a:endCxn id="33" idx="1"/>
          </p:cNvCxnSpPr>
          <p:nvPr/>
        </p:nvCxnSpPr>
        <p:spPr bwMode="auto">
          <a:xfrm rot="10800000" flipH="1">
            <a:off x="4140200" y="2998788"/>
            <a:ext cx="1588" cy="2160587"/>
          </a:xfrm>
          <a:prstGeom prst="bentConnector3">
            <a:avLst>
              <a:gd name="adj1" fmla="val -192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5753100" y="2257425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36%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5767388" y="2257425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57%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5762625" y="2257425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87%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4140200" y="4868863"/>
            <a:ext cx="14398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600"/>
              <a:t>Модель состояния</a:t>
            </a:r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4500563" y="3357563"/>
            <a:ext cx="0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4716463" y="3357563"/>
            <a:ext cx="0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4932363" y="3357563"/>
            <a:ext cx="0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5148263" y="3357563"/>
            <a:ext cx="0" cy="143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0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31" grpId="0" animBg="1"/>
      <p:bldP spid="31" grpId="1" animBg="1"/>
      <p:bldP spid="33" grpId="0" animBg="1"/>
      <p:bldP spid="34" grpId="0"/>
      <p:bldP spid="34" grpId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2" grpId="0"/>
      <p:bldP spid="52" grpId="1"/>
      <p:bldP spid="53" grpId="0"/>
      <p:bldP spid="53" grpId="1"/>
      <p:bldP spid="54" grpId="0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Расширения языков программирования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4643438" y="1446213"/>
            <a:ext cx="3960812" cy="2159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431800" y="1773238"/>
            <a:ext cx="3960813" cy="2159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" name="Rectangle 66"/>
          <p:cNvSpPr>
            <a:spLocks noChangeArrowheads="1"/>
          </p:cNvSpPr>
          <p:nvPr/>
        </p:nvSpPr>
        <p:spPr bwMode="auto">
          <a:xfrm>
            <a:off x="4643438" y="1644650"/>
            <a:ext cx="3960812" cy="2714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431800" y="1944688"/>
            <a:ext cx="3960813" cy="331787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4643438" y="1917700"/>
            <a:ext cx="3960812" cy="2159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431800" y="2228850"/>
            <a:ext cx="3960813" cy="2159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4643438" y="2119313"/>
            <a:ext cx="3960812" cy="11652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auto">
          <a:xfrm>
            <a:off x="431800" y="2439988"/>
            <a:ext cx="3960813" cy="70643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" name="Rectangle 74"/>
          <p:cNvSpPr>
            <a:spLocks noChangeArrowheads="1"/>
          </p:cNvSpPr>
          <p:nvPr/>
        </p:nvSpPr>
        <p:spPr bwMode="auto">
          <a:xfrm>
            <a:off x="431800" y="3198813"/>
            <a:ext cx="3960813" cy="684212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" name="Rectangle 72"/>
          <p:cNvSpPr>
            <a:spLocks noChangeArrowheads="1"/>
          </p:cNvSpPr>
          <p:nvPr/>
        </p:nvSpPr>
        <p:spPr bwMode="auto">
          <a:xfrm>
            <a:off x="431800" y="3714752"/>
            <a:ext cx="3960813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431800" y="3929066"/>
            <a:ext cx="3960813" cy="865188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4643438" y="3251200"/>
            <a:ext cx="3960812" cy="17653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" name="Rectangle 77"/>
          <p:cNvSpPr>
            <a:spLocks noChangeArrowheads="1"/>
          </p:cNvSpPr>
          <p:nvPr/>
        </p:nvSpPr>
        <p:spPr bwMode="auto">
          <a:xfrm>
            <a:off x="4643438" y="5516563"/>
            <a:ext cx="3960812" cy="28733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>
                <a:solidFill>
                  <a:srgbClr val="000000"/>
                </a:solidFill>
              </a:rPr>
              <a:t>постусловие</a:t>
            </a:r>
          </a:p>
        </p:txBody>
      </p:sp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431800" y="2942693"/>
            <a:ext cx="3960813" cy="2159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" name="Rectangle 78"/>
          <p:cNvSpPr txBox="1">
            <a:spLocks noChangeArrowheads="1"/>
          </p:cNvSpPr>
          <p:nvPr/>
        </p:nvSpPr>
        <p:spPr>
          <a:xfrm>
            <a:off x="215900" y="1446213"/>
            <a:ext cx="4427538" cy="4525962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specification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class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SqrtSpecification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specification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static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double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double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reads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pre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{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&gt;=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0;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post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==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0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branch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"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Zero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argument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";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==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0;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else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{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branch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"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Positive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argument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";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&gt;=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0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&amp;&amp;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Math.abs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((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sqrt</a:t>
            </a:r>
            <a:r>
              <a:rPr kumimoji="0" lang="ru-R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)/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x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  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&lt;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epsilon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Georgia" pitchFamily="18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4643438" y="1446213"/>
            <a:ext cx="43576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specification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 double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SQRT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(double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reads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 (double)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x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pre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{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x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&gt;=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0.; }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coverage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ZP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{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if(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==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0.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ZERO, "Zero argument"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else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POS, "Positive argument"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post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{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if(</a:t>
            </a:r>
            <a:r>
              <a:rPr lang="ru-RU" sz="1000" b="1">
                <a:solidFill>
                  <a:srgbClr val="0000FF"/>
                </a:solidFill>
                <a:latin typeface="Courier New" pitchFamily="49" charset="0"/>
              </a:rPr>
              <a:t>coverage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ZP, ZERO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))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SQRT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==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0.;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else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SQRT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&gt;=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0.</a:t>
            </a:r>
            <a:endParaRPr lang="en-US" sz="1000">
              <a:solidFill>
                <a:srgbClr val="000000"/>
              </a:solidFill>
              <a:latin typeface="Courier New" pitchFamily="49" charset="0"/>
            </a:endParaRP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&amp;&amp;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abs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((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*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SQRT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-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)/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sz="1000" b="1">
              <a:solidFill>
                <a:srgbClr val="000000"/>
              </a:solidFill>
              <a:latin typeface="Courier New" pitchFamily="49" charset="0"/>
            </a:endParaRP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</a:rPr>
              <a:t>               </a:t>
            </a:r>
            <a:r>
              <a:rPr lang="ru-RU" sz="1000" b="1">
                <a:solidFill>
                  <a:srgbClr val="000000"/>
                </a:solidFill>
                <a:latin typeface="Courier New" pitchFamily="49" charset="0"/>
              </a:rPr>
              <a:t> &lt;</a:t>
            </a: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epsilon;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 marL="365125" indent="-255588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sz="10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395288" y="5229225"/>
            <a:ext cx="3960812" cy="2794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/>
              <a:t>с</a:t>
            </a:r>
            <a:r>
              <a:rPr lang="en-US"/>
              <a:t>игнатура операции</a:t>
            </a:r>
            <a:endParaRPr lang="ru-RU"/>
          </a:p>
        </p:txBody>
      </p:sp>
      <p:sp>
        <p:nvSpPr>
          <p:cNvPr id="22" name="Rectangle 81"/>
          <p:cNvSpPr>
            <a:spLocks noChangeArrowheads="1"/>
          </p:cNvSpPr>
          <p:nvPr/>
        </p:nvSpPr>
        <p:spPr bwMode="auto">
          <a:xfrm>
            <a:off x="395288" y="5805488"/>
            <a:ext cx="3960812" cy="287337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>
                <a:solidFill>
                  <a:srgbClr val="000000"/>
                </a:solidFill>
              </a:rPr>
              <a:t>предусловие</a:t>
            </a: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395288" y="5516563"/>
            <a:ext cx="3960812" cy="288925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>
                <a:solidFill>
                  <a:srgbClr val="000000"/>
                </a:solidFill>
              </a:rPr>
              <a:t>ограничения доступа</a:t>
            </a: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4643438" y="5229225"/>
            <a:ext cx="3960812" cy="2889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>
                <a:solidFill>
                  <a:srgbClr val="000000"/>
                </a:solidFill>
              </a:rPr>
              <a:t>ветви функциональности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конечного автомата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5" name="Freeform 4" descr="10%"/>
          <p:cNvSpPr>
            <a:spLocks/>
          </p:cNvSpPr>
          <p:nvPr/>
        </p:nvSpPr>
        <p:spPr bwMode="auto">
          <a:xfrm>
            <a:off x="2484438" y="2278063"/>
            <a:ext cx="3348037" cy="2051050"/>
          </a:xfrm>
          <a:custGeom>
            <a:avLst/>
            <a:gdLst/>
            <a:ahLst/>
            <a:cxnLst>
              <a:cxn ang="0">
                <a:pos x="0" y="1292"/>
              </a:cxn>
              <a:cxn ang="0">
                <a:pos x="2109" y="1292"/>
              </a:cxn>
              <a:cxn ang="0">
                <a:pos x="1950" y="136"/>
              </a:cxn>
              <a:cxn ang="0">
                <a:pos x="0" y="0"/>
              </a:cxn>
              <a:cxn ang="0">
                <a:pos x="0" y="1292"/>
              </a:cxn>
            </a:cxnLst>
            <a:rect l="0" t="0" r="r" b="b"/>
            <a:pathLst>
              <a:path w="2109" h="1292">
                <a:moveTo>
                  <a:pt x="0" y="1292"/>
                </a:moveTo>
                <a:lnTo>
                  <a:pt x="2109" y="1292"/>
                </a:lnTo>
                <a:lnTo>
                  <a:pt x="1950" y="136"/>
                </a:lnTo>
                <a:lnTo>
                  <a:pt x="0" y="0"/>
                </a:lnTo>
                <a:lnTo>
                  <a:pt x="0" y="1292"/>
                </a:lnTo>
                <a:close/>
              </a:path>
            </a:pathLst>
          </a:custGeom>
          <a:pattFill prst="pct10">
            <a:fgClr>
              <a:srgbClr val="0066FF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" name="Freeform 5" descr="10%"/>
          <p:cNvSpPr>
            <a:spLocks/>
          </p:cNvSpPr>
          <p:nvPr/>
        </p:nvSpPr>
        <p:spPr bwMode="auto">
          <a:xfrm>
            <a:off x="2484438" y="2276475"/>
            <a:ext cx="2016125" cy="2052638"/>
          </a:xfrm>
          <a:custGeom>
            <a:avLst/>
            <a:gdLst/>
            <a:ahLst/>
            <a:cxnLst>
              <a:cxn ang="0">
                <a:pos x="1270" y="91"/>
              </a:cxn>
              <a:cxn ang="0">
                <a:pos x="1202" y="159"/>
              </a:cxn>
              <a:cxn ang="0">
                <a:pos x="1134" y="227"/>
              </a:cxn>
              <a:cxn ang="0">
                <a:pos x="1111" y="318"/>
              </a:cxn>
              <a:cxn ang="0">
                <a:pos x="1111" y="431"/>
              </a:cxn>
              <a:cxn ang="0">
                <a:pos x="1134" y="522"/>
              </a:cxn>
              <a:cxn ang="0">
                <a:pos x="1111" y="613"/>
              </a:cxn>
              <a:cxn ang="0">
                <a:pos x="1021" y="681"/>
              </a:cxn>
              <a:cxn ang="0">
                <a:pos x="885" y="749"/>
              </a:cxn>
              <a:cxn ang="0">
                <a:pos x="817" y="817"/>
              </a:cxn>
              <a:cxn ang="0">
                <a:pos x="794" y="885"/>
              </a:cxn>
              <a:cxn ang="0">
                <a:pos x="771" y="930"/>
              </a:cxn>
              <a:cxn ang="0">
                <a:pos x="770" y="1000"/>
              </a:cxn>
              <a:cxn ang="0">
                <a:pos x="907" y="1021"/>
              </a:cxn>
              <a:cxn ang="0">
                <a:pos x="1009" y="1055"/>
              </a:cxn>
              <a:cxn ang="0">
                <a:pos x="1106" y="1111"/>
              </a:cxn>
              <a:cxn ang="0">
                <a:pos x="1157" y="1199"/>
              </a:cxn>
              <a:cxn ang="0">
                <a:pos x="1157" y="1293"/>
              </a:cxn>
              <a:cxn ang="0">
                <a:pos x="0" y="1293"/>
              </a:cxn>
              <a:cxn ang="0">
                <a:pos x="0" y="0"/>
              </a:cxn>
              <a:cxn ang="0">
                <a:pos x="1270" y="91"/>
              </a:cxn>
            </a:cxnLst>
            <a:rect l="0" t="0" r="r" b="b"/>
            <a:pathLst>
              <a:path w="1270" h="1293">
                <a:moveTo>
                  <a:pt x="1270" y="91"/>
                </a:moveTo>
                <a:lnTo>
                  <a:pt x="1202" y="159"/>
                </a:lnTo>
                <a:lnTo>
                  <a:pt x="1134" y="227"/>
                </a:lnTo>
                <a:lnTo>
                  <a:pt x="1111" y="318"/>
                </a:lnTo>
                <a:lnTo>
                  <a:pt x="1111" y="431"/>
                </a:lnTo>
                <a:lnTo>
                  <a:pt x="1134" y="522"/>
                </a:lnTo>
                <a:lnTo>
                  <a:pt x="1111" y="613"/>
                </a:lnTo>
                <a:lnTo>
                  <a:pt x="1021" y="681"/>
                </a:lnTo>
                <a:lnTo>
                  <a:pt x="885" y="749"/>
                </a:lnTo>
                <a:lnTo>
                  <a:pt x="817" y="817"/>
                </a:lnTo>
                <a:lnTo>
                  <a:pt x="794" y="885"/>
                </a:lnTo>
                <a:lnTo>
                  <a:pt x="771" y="930"/>
                </a:lnTo>
                <a:lnTo>
                  <a:pt x="770" y="1000"/>
                </a:lnTo>
                <a:lnTo>
                  <a:pt x="907" y="1021"/>
                </a:lnTo>
                <a:lnTo>
                  <a:pt x="1009" y="1055"/>
                </a:lnTo>
                <a:lnTo>
                  <a:pt x="1106" y="1111"/>
                </a:lnTo>
                <a:lnTo>
                  <a:pt x="1157" y="1199"/>
                </a:lnTo>
                <a:lnTo>
                  <a:pt x="1157" y="1293"/>
                </a:lnTo>
                <a:lnTo>
                  <a:pt x="0" y="1293"/>
                </a:lnTo>
                <a:lnTo>
                  <a:pt x="0" y="0"/>
                </a:lnTo>
                <a:lnTo>
                  <a:pt x="1270" y="91"/>
                </a:lnTo>
                <a:close/>
              </a:path>
            </a:pathLst>
          </a:custGeom>
          <a:pattFill prst="pct10">
            <a:fgClr>
              <a:srgbClr val="33CC33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Freeform 6" descr="10%"/>
          <p:cNvSpPr>
            <a:spLocks/>
          </p:cNvSpPr>
          <p:nvPr/>
        </p:nvSpPr>
        <p:spPr bwMode="auto">
          <a:xfrm>
            <a:off x="2484438" y="2781300"/>
            <a:ext cx="1836737" cy="1547813"/>
          </a:xfrm>
          <a:custGeom>
            <a:avLst/>
            <a:gdLst/>
            <a:ahLst/>
            <a:cxnLst>
              <a:cxn ang="0">
                <a:pos x="1157" y="975"/>
              </a:cxn>
              <a:cxn ang="0">
                <a:pos x="0" y="975"/>
              </a:cxn>
              <a:cxn ang="0">
                <a:pos x="0" y="0"/>
              </a:cxn>
              <a:cxn ang="0">
                <a:pos x="91" y="22"/>
              </a:cxn>
              <a:cxn ang="0">
                <a:pos x="159" y="68"/>
              </a:cxn>
              <a:cxn ang="0">
                <a:pos x="227" y="90"/>
              </a:cxn>
              <a:cxn ang="0">
                <a:pos x="273" y="136"/>
              </a:cxn>
              <a:cxn ang="0">
                <a:pos x="318" y="204"/>
              </a:cxn>
              <a:cxn ang="0">
                <a:pos x="363" y="272"/>
              </a:cxn>
              <a:cxn ang="0">
                <a:pos x="386" y="317"/>
              </a:cxn>
              <a:cxn ang="0">
                <a:pos x="409" y="385"/>
              </a:cxn>
              <a:cxn ang="0">
                <a:pos x="431" y="476"/>
              </a:cxn>
              <a:cxn ang="0">
                <a:pos x="454" y="544"/>
              </a:cxn>
              <a:cxn ang="0">
                <a:pos x="499" y="589"/>
              </a:cxn>
              <a:cxn ang="0">
                <a:pos x="590" y="612"/>
              </a:cxn>
              <a:cxn ang="0">
                <a:pos x="658" y="657"/>
              </a:cxn>
              <a:cxn ang="0">
                <a:pos x="749" y="680"/>
              </a:cxn>
              <a:cxn ang="0">
                <a:pos x="908" y="703"/>
              </a:cxn>
              <a:cxn ang="0">
                <a:pos x="1009" y="737"/>
              </a:cxn>
              <a:cxn ang="0">
                <a:pos x="1104" y="792"/>
              </a:cxn>
              <a:cxn ang="0">
                <a:pos x="1157" y="884"/>
              </a:cxn>
              <a:cxn ang="0">
                <a:pos x="1157" y="975"/>
              </a:cxn>
            </a:cxnLst>
            <a:rect l="0" t="0" r="r" b="b"/>
            <a:pathLst>
              <a:path w="1157" h="975">
                <a:moveTo>
                  <a:pt x="1157" y="975"/>
                </a:moveTo>
                <a:lnTo>
                  <a:pt x="0" y="975"/>
                </a:lnTo>
                <a:lnTo>
                  <a:pt x="0" y="0"/>
                </a:lnTo>
                <a:lnTo>
                  <a:pt x="91" y="22"/>
                </a:lnTo>
                <a:lnTo>
                  <a:pt x="159" y="68"/>
                </a:lnTo>
                <a:lnTo>
                  <a:pt x="227" y="90"/>
                </a:lnTo>
                <a:lnTo>
                  <a:pt x="273" y="136"/>
                </a:lnTo>
                <a:lnTo>
                  <a:pt x="318" y="204"/>
                </a:lnTo>
                <a:lnTo>
                  <a:pt x="363" y="272"/>
                </a:lnTo>
                <a:lnTo>
                  <a:pt x="386" y="317"/>
                </a:lnTo>
                <a:lnTo>
                  <a:pt x="409" y="385"/>
                </a:lnTo>
                <a:lnTo>
                  <a:pt x="431" y="476"/>
                </a:lnTo>
                <a:lnTo>
                  <a:pt x="454" y="544"/>
                </a:lnTo>
                <a:lnTo>
                  <a:pt x="499" y="589"/>
                </a:lnTo>
                <a:lnTo>
                  <a:pt x="590" y="612"/>
                </a:lnTo>
                <a:lnTo>
                  <a:pt x="658" y="657"/>
                </a:lnTo>
                <a:lnTo>
                  <a:pt x="749" y="680"/>
                </a:lnTo>
                <a:lnTo>
                  <a:pt x="908" y="703"/>
                </a:lnTo>
                <a:lnTo>
                  <a:pt x="1009" y="737"/>
                </a:lnTo>
                <a:lnTo>
                  <a:pt x="1104" y="792"/>
                </a:lnTo>
                <a:lnTo>
                  <a:pt x="1157" y="884"/>
                </a:lnTo>
                <a:lnTo>
                  <a:pt x="1157" y="975"/>
                </a:lnTo>
                <a:close/>
              </a:path>
            </a:pathLst>
          </a:custGeom>
          <a:pattFill prst="pct10">
            <a:fgClr>
              <a:srgbClr val="FF0000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484438" y="5481638"/>
            <a:ext cx="12239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484438" y="2060575"/>
            <a:ext cx="0" cy="226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484438" y="4329113"/>
            <a:ext cx="349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38750" y="4278313"/>
            <a:ext cx="149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состояния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42963" y="2060575"/>
            <a:ext cx="15890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параметры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4438" y="2278063"/>
            <a:ext cx="3095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580063" y="2493963"/>
            <a:ext cx="252412" cy="183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400675" y="2517775"/>
            <a:ext cx="1011238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868988" y="2060575"/>
            <a:ext cx="26638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>
                <a:latin typeface="Times New Roman" pitchFamily="18" charset="0"/>
              </a:rPr>
              <a:t>область определения операции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879725" y="3573463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55988" y="2636838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CC33"/>
                </a:solidFill>
                <a:latin typeface="Times New Roman" pitchFamily="18" charset="0"/>
              </a:rPr>
              <a:t>2</a:t>
            </a:r>
            <a:endParaRPr lang="ru-RU" sz="240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43438" y="321310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66FF"/>
                </a:solidFill>
                <a:latin typeface="Times New Roman" pitchFamily="18" charset="0"/>
              </a:rPr>
              <a:t>3</a:t>
            </a:r>
            <a:endParaRPr lang="ru-RU" sz="24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4176713" y="2735263"/>
            <a:ext cx="223520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3995738" y="3681413"/>
            <a:ext cx="2416175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5551488" y="3573463"/>
            <a:ext cx="86042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372225" y="3452813"/>
            <a:ext cx="21605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>
                <a:latin typeface="Times New Roman" pitchFamily="18" charset="0"/>
              </a:rPr>
              <a:t>цели покрытия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319588" y="4221163"/>
            <a:ext cx="0" cy="2524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2484438" y="4473575"/>
            <a:ext cx="18351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4535488" y="2493963"/>
            <a:ext cx="0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2484438" y="4652963"/>
            <a:ext cx="2051050" cy="0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3708400" y="3860800"/>
            <a:ext cx="0" cy="974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3708400" y="4835525"/>
            <a:ext cx="2124075" cy="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319588" y="4513263"/>
            <a:ext cx="0" cy="968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2484438" y="4351338"/>
            <a:ext cx="0" cy="113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5832475" y="4351338"/>
            <a:ext cx="0" cy="1130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708400" y="4835525"/>
            <a:ext cx="0" cy="646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535488" y="4652963"/>
            <a:ext cx="0" cy="828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 flipV="1">
            <a:off x="3708400" y="5481638"/>
            <a:ext cx="611188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4319588" y="5481638"/>
            <a:ext cx="215900" cy="0"/>
          </a:xfrm>
          <a:prstGeom prst="line">
            <a:avLst/>
          </a:prstGeom>
          <a:noFill/>
          <a:ln w="50800">
            <a:solidFill>
              <a:srgbClr val="33CC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 flipV="1">
            <a:off x="4535488" y="5481638"/>
            <a:ext cx="1296987" cy="0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8" name="Oval 37" descr="20%"/>
          <p:cNvSpPr>
            <a:spLocks noChangeArrowheads="1"/>
          </p:cNvSpPr>
          <p:nvPr/>
        </p:nvSpPr>
        <p:spPr bwMode="auto">
          <a:xfrm>
            <a:off x="2889250" y="5300663"/>
            <a:ext cx="336550" cy="336550"/>
          </a:xfrm>
          <a:prstGeom prst="ellipse">
            <a:avLst/>
          </a:prstGeom>
          <a:pattFill prst="pct20">
            <a:fgClr>
              <a:srgbClr val="FF00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9" name="Oval 38" descr="20%"/>
          <p:cNvSpPr>
            <a:spLocks noChangeArrowheads="1"/>
          </p:cNvSpPr>
          <p:nvPr/>
        </p:nvSpPr>
        <p:spPr bwMode="auto">
          <a:xfrm>
            <a:off x="3851275" y="5300663"/>
            <a:ext cx="336550" cy="336550"/>
          </a:xfrm>
          <a:prstGeom prst="ellipse">
            <a:avLst/>
          </a:prstGeom>
          <a:pattFill prst="pct20">
            <a:fgClr>
              <a:srgbClr val="FFFF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0" name="Oval 39" descr="20%"/>
          <p:cNvSpPr>
            <a:spLocks noChangeArrowheads="1"/>
          </p:cNvSpPr>
          <p:nvPr/>
        </p:nvSpPr>
        <p:spPr bwMode="auto">
          <a:xfrm>
            <a:off x="4979988" y="5300663"/>
            <a:ext cx="336550" cy="336550"/>
          </a:xfrm>
          <a:prstGeom prst="ellipse">
            <a:avLst/>
          </a:prstGeom>
          <a:pattFill prst="pct20">
            <a:fgClr>
              <a:srgbClr val="0066FF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1" name="Oval 40" descr="20%"/>
          <p:cNvSpPr>
            <a:spLocks noChangeArrowheads="1"/>
          </p:cNvSpPr>
          <p:nvPr/>
        </p:nvSpPr>
        <p:spPr bwMode="auto">
          <a:xfrm>
            <a:off x="4248150" y="5300663"/>
            <a:ext cx="336550" cy="336550"/>
          </a:xfrm>
          <a:prstGeom prst="ellipse">
            <a:avLst/>
          </a:prstGeom>
          <a:pattFill prst="pct20">
            <a:fgClr>
              <a:srgbClr val="33CC33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3060700" y="4473575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4032250" y="4473575"/>
            <a:ext cx="0" cy="827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4427538" y="4652963"/>
            <a:ext cx="0" cy="642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5148263" y="4835525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2735263" y="5564188"/>
            <a:ext cx="188912" cy="252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3189288" y="5564188"/>
            <a:ext cx="122237" cy="252412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3694113" y="5564188"/>
            <a:ext cx="188912" cy="252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4032250" y="5637213"/>
            <a:ext cx="0" cy="312737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4162425" y="5565775"/>
            <a:ext cx="122238" cy="252413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>
            <a:off x="4437063" y="5624513"/>
            <a:ext cx="0" cy="312737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548188" y="5565775"/>
            <a:ext cx="171450" cy="252413"/>
          </a:xfrm>
          <a:prstGeom prst="line">
            <a:avLst/>
          </a:prstGeom>
          <a:noFill/>
          <a:ln w="25400">
            <a:solidFill>
              <a:srgbClr val="33CC33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H="1">
            <a:off x="5148263" y="5624513"/>
            <a:ext cx="0" cy="312737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 type="triangle" w="med" len="lg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00"/>
                            </p:stCondLst>
                            <p:childTnLst>
                              <p:par>
                                <p:cTn id="20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5" grpId="0" animBg="1"/>
      <p:bldP spid="15" grpId="1" animBg="1"/>
      <p:bldP spid="16" grpId="0"/>
      <p:bldP spid="16" grpId="1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компонентов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2625" y="3284538"/>
            <a:ext cx="2447925" cy="108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 dirty="0" smtClean="0"/>
              <a:t>Модель ситуаций</a:t>
            </a:r>
            <a:endParaRPr lang="ru-RU" sz="1300" b="1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68763" y="1700213"/>
            <a:ext cx="2735262" cy="2016125"/>
          </a:xfrm>
          <a:prstGeom prst="roundRect">
            <a:avLst>
              <a:gd name="adj" fmla="val 8764"/>
            </a:avLst>
          </a:prstGeom>
          <a:noFill/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2625" y="4940300"/>
            <a:ext cx="24479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/>
              <a:t>Модель поведения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2625" y="5157788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Структуры данных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2625" y="5589588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Инварианты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6588" y="5589588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ru-RU" sz="1300" b="1"/>
              <a:t>Пред- и постусловия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6588" y="5157788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Операции и события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2625" y="3498850"/>
            <a:ext cx="2449513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Варианты исполнения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06588" y="3930650"/>
            <a:ext cx="1223962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Виды состояний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>
            <a:off x="3348038" y="5084763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6201399" flipH="1">
            <a:off x="1681957" y="4445794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11638" y="5084763"/>
            <a:ext cx="1223962" cy="43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Модель состояния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11638" y="2132013"/>
            <a:ext cx="1223962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Обходчик автоматов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5084763"/>
            <a:ext cx="1223963" cy="43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Оракулы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4213" y="3930650"/>
            <a:ext cx="1222375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ru-RU" sz="1300" b="1"/>
              <a:t>Виды параметров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789488" y="1700213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Генератор</a:t>
            </a: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flipH="1">
            <a:off x="3348038" y="3213100"/>
            <a:ext cx="431800" cy="414338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35600" y="2132013"/>
            <a:ext cx="1223963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Итераторы данных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rot="16201399" flipH="1">
            <a:off x="1681957" y="2790031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2625" y="2058988"/>
            <a:ext cx="24479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/>
              <a:t>Описание автомата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06588" y="2274888"/>
            <a:ext cx="1223962" cy="433387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Действия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4213" y="2274888"/>
            <a:ext cx="1222375" cy="433387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ru-RU" sz="1300" b="1"/>
              <a:t>Состояния</a:t>
            </a: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flipH="1">
            <a:off x="3346450" y="2205038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211638" y="3213100"/>
            <a:ext cx="12239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/>
              <a:t>Метрика покрытия</a:t>
            </a: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4643438" y="4149725"/>
            <a:ext cx="1584325" cy="503238"/>
          </a:xfrm>
          <a:prstGeom prst="cube">
            <a:avLst>
              <a:gd name="adj" fmla="val 16079"/>
            </a:avLst>
          </a:prstGeom>
          <a:gradFill rotWithShape="1">
            <a:gsLst>
              <a:gs pos="0">
                <a:srgbClr val="B3B3FF">
                  <a:gamma/>
                  <a:shade val="86275"/>
                  <a:invGamma/>
                </a:srgbClr>
              </a:gs>
              <a:gs pos="50000">
                <a:srgbClr val="B3B3FF"/>
              </a:gs>
              <a:gs pos="100000">
                <a:srgbClr val="B3B3FF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dirty="0"/>
              <a:t>Тестируемая система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948488" y="1628775"/>
            <a:ext cx="20177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/>
              <a:t>Генерация тестовой последовательности на лету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977188" y="2528888"/>
            <a:ext cx="144462" cy="1444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616825" y="3284538"/>
            <a:ext cx="144463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977188" y="2960688"/>
            <a:ext cx="144462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8335963" y="3284538"/>
            <a:ext cx="144462" cy="1444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cxnSp>
        <p:nvCxnSpPr>
          <p:cNvPr id="35" name="AutoShape 34"/>
          <p:cNvCxnSpPr>
            <a:cxnSpLocks noChangeShapeType="1"/>
            <a:stCxn id="31" idx="3"/>
            <a:endCxn id="32" idx="0"/>
          </p:cNvCxnSpPr>
          <p:nvPr/>
        </p:nvCxnSpPr>
        <p:spPr bwMode="auto">
          <a:xfrm flipH="1">
            <a:off x="7689850" y="2652713"/>
            <a:ext cx="307975" cy="631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35"/>
          <p:cNvCxnSpPr>
            <a:cxnSpLocks noChangeShapeType="1"/>
            <a:stCxn id="32" idx="4"/>
            <a:endCxn id="32" idx="2"/>
          </p:cNvCxnSpPr>
          <p:nvPr/>
        </p:nvCxnSpPr>
        <p:spPr bwMode="auto">
          <a:xfrm rot="16200000" flipV="1">
            <a:off x="7617619" y="3356769"/>
            <a:ext cx="71437" cy="73025"/>
          </a:xfrm>
          <a:prstGeom prst="curvedConnector4">
            <a:avLst>
              <a:gd name="adj1" fmla="val -180000"/>
              <a:gd name="adj2" fmla="val 286954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36"/>
          <p:cNvCxnSpPr>
            <a:cxnSpLocks noChangeShapeType="1"/>
            <a:stCxn id="32" idx="6"/>
            <a:endCxn id="34" idx="2"/>
          </p:cNvCxnSpPr>
          <p:nvPr/>
        </p:nvCxnSpPr>
        <p:spPr bwMode="auto">
          <a:xfrm>
            <a:off x="7761288" y="3357563"/>
            <a:ext cx="574675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AutoShape 37"/>
          <p:cNvCxnSpPr>
            <a:cxnSpLocks noChangeShapeType="1"/>
            <a:stCxn id="34" idx="1"/>
            <a:endCxn id="33" idx="5"/>
          </p:cNvCxnSpPr>
          <p:nvPr/>
        </p:nvCxnSpPr>
        <p:spPr bwMode="auto">
          <a:xfrm flipH="1" flipV="1">
            <a:off x="8101013" y="3084513"/>
            <a:ext cx="255587" cy="2206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38"/>
          <p:cNvCxnSpPr>
            <a:cxnSpLocks noChangeShapeType="1"/>
            <a:stCxn id="34" idx="3"/>
            <a:endCxn id="32" idx="5"/>
          </p:cNvCxnSpPr>
          <p:nvPr/>
        </p:nvCxnSpPr>
        <p:spPr bwMode="auto">
          <a:xfrm rot="5400000">
            <a:off x="8047831" y="3101182"/>
            <a:ext cx="1587" cy="615950"/>
          </a:xfrm>
          <a:prstGeom prst="curvedConnector3">
            <a:avLst>
              <a:gd name="adj1" fmla="val 680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39"/>
          <p:cNvCxnSpPr>
            <a:cxnSpLocks noChangeShapeType="1"/>
            <a:stCxn id="34" idx="0"/>
            <a:endCxn id="31" idx="5"/>
          </p:cNvCxnSpPr>
          <p:nvPr/>
        </p:nvCxnSpPr>
        <p:spPr bwMode="auto">
          <a:xfrm flipH="1" flipV="1">
            <a:off x="8101013" y="2652713"/>
            <a:ext cx="307975" cy="63182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40"/>
          <p:cNvCxnSpPr>
            <a:cxnSpLocks noChangeShapeType="1"/>
            <a:stCxn id="31" idx="0"/>
            <a:endCxn id="31" idx="2"/>
          </p:cNvCxnSpPr>
          <p:nvPr/>
        </p:nvCxnSpPr>
        <p:spPr bwMode="auto">
          <a:xfrm rot="16200000" flipH="1" flipV="1">
            <a:off x="7977188" y="2528888"/>
            <a:ext cx="73025" cy="73025"/>
          </a:xfrm>
          <a:prstGeom prst="curvedConnector4">
            <a:avLst>
              <a:gd name="adj1" fmla="val -191306"/>
              <a:gd name="adj2" fmla="val 273912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41"/>
          <p:cNvCxnSpPr>
            <a:cxnSpLocks noChangeShapeType="1"/>
            <a:stCxn id="33" idx="0"/>
            <a:endCxn id="31" idx="4"/>
          </p:cNvCxnSpPr>
          <p:nvPr/>
        </p:nvCxnSpPr>
        <p:spPr bwMode="auto">
          <a:xfrm flipV="1">
            <a:off x="8050213" y="2673350"/>
            <a:ext cx="0" cy="28733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42"/>
          <p:cNvCxnSpPr>
            <a:cxnSpLocks noChangeShapeType="1"/>
            <a:stCxn id="31" idx="0"/>
          </p:cNvCxnSpPr>
          <p:nvPr/>
        </p:nvCxnSpPr>
        <p:spPr bwMode="auto">
          <a:xfrm flipH="1" flipV="1">
            <a:off x="8048625" y="2384425"/>
            <a:ext cx="1588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43"/>
          <p:cNvCxnSpPr>
            <a:cxnSpLocks noChangeShapeType="1"/>
            <a:stCxn id="33" idx="0"/>
          </p:cNvCxnSpPr>
          <p:nvPr/>
        </p:nvCxnSpPr>
        <p:spPr bwMode="auto">
          <a:xfrm flipH="1" flipV="1">
            <a:off x="8048625" y="2817813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44"/>
          <p:cNvCxnSpPr>
            <a:cxnSpLocks noChangeShapeType="1"/>
            <a:stCxn id="31" idx="3"/>
          </p:cNvCxnSpPr>
          <p:nvPr/>
        </p:nvCxnSpPr>
        <p:spPr bwMode="auto">
          <a:xfrm flipH="1">
            <a:off x="7905750" y="2652713"/>
            <a:ext cx="92075" cy="128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45"/>
          <p:cNvCxnSpPr>
            <a:cxnSpLocks noChangeShapeType="1"/>
            <a:stCxn id="32" idx="4"/>
          </p:cNvCxnSpPr>
          <p:nvPr/>
        </p:nvCxnSpPr>
        <p:spPr bwMode="auto">
          <a:xfrm>
            <a:off x="7689850" y="3429000"/>
            <a:ext cx="0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46"/>
          <p:cNvCxnSpPr>
            <a:cxnSpLocks noChangeShapeType="1"/>
            <a:stCxn id="32" idx="6"/>
          </p:cNvCxnSpPr>
          <p:nvPr/>
        </p:nvCxnSpPr>
        <p:spPr bwMode="auto">
          <a:xfrm>
            <a:off x="7761288" y="3357563"/>
            <a:ext cx="161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47"/>
          <p:cNvCxnSpPr>
            <a:cxnSpLocks noChangeShapeType="1"/>
            <a:stCxn id="34" idx="3"/>
          </p:cNvCxnSpPr>
          <p:nvPr/>
        </p:nvCxnSpPr>
        <p:spPr bwMode="auto">
          <a:xfrm flipH="1">
            <a:off x="8264525" y="3408363"/>
            <a:ext cx="92075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48"/>
          <p:cNvCxnSpPr>
            <a:cxnSpLocks noChangeShapeType="1"/>
            <a:stCxn id="34" idx="1"/>
          </p:cNvCxnSpPr>
          <p:nvPr/>
        </p:nvCxnSpPr>
        <p:spPr bwMode="auto">
          <a:xfrm flipH="1" flipV="1">
            <a:off x="8301038" y="3176588"/>
            <a:ext cx="55562" cy="128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49"/>
          <p:cNvCxnSpPr>
            <a:cxnSpLocks noChangeShapeType="1"/>
            <a:stCxn id="34" idx="0"/>
          </p:cNvCxnSpPr>
          <p:nvPr/>
        </p:nvCxnSpPr>
        <p:spPr bwMode="auto">
          <a:xfrm flipV="1">
            <a:off x="8408988" y="31416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5292725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4859338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H="1">
            <a:off x="5076825" y="2636838"/>
            <a:ext cx="15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5508625" y="2636838"/>
            <a:ext cx="15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435600" y="3213100"/>
            <a:ext cx="1223963" cy="430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Предусловия</a:t>
            </a: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5724525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5940425" y="2636838"/>
            <a:ext cx="15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58" name="AutoShape 57"/>
          <p:cNvCxnSpPr>
            <a:cxnSpLocks noChangeShapeType="1"/>
            <a:stCxn id="16" idx="1"/>
            <a:endCxn id="28" idx="1"/>
          </p:cNvCxnSpPr>
          <p:nvPr/>
        </p:nvCxnSpPr>
        <p:spPr bwMode="auto">
          <a:xfrm rot="10800000" flipH="1">
            <a:off x="4211638" y="3429000"/>
            <a:ext cx="1587" cy="1871663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9" name="AutoShape 58"/>
          <p:cNvCxnSpPr>
            <a:cxnSpLocks noChangeShapeType="1"/>
            <a:stCxn id="16" idx="1"/>
            <a:endCxn id="17" idx="1"/>
          </p:cNvCxnSpPr>
          <p:nvPr/>
        </p:nvCxnSpPr>
        <p:spPr bwMode="auto">
          <a:xfrm rot="10800000" flipH="1">
            <a:off x="4211638" y="2349500"/>
            <a:ext cx="1587" cy="2951163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435600" y="5084763"/>
            <a:ext cx="1223963" cy="43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Постусловия</a:t>
            </a: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486092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529272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594042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64" name="AutoShape 63"/>
          <p:cNvCxnSpPr>
            <a:cxnSpLocks noChangeShapeType="1"/>
            <a:stCxn id="61" idx="0"/>
            <a:endCxn id="65" idx="0"/>
          </p:cNvCxnSpPr>
          <p:nvPr/>
        </p:nvCxnSpPr>
        <p:spPr bwMode="auto">
          <a:xfrm rot="5400000" flipV="1">
            <a:off x="5508626" y="3141662"/>
            <a:ext cx="576262" cy="1871663"/>
          </a:xfrm>
          <a:prstGeom prst="curvedConnector3">
            <a:avLst>
              <a:gd name="adj1" fmla="val 5041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6588125" y="4365625"/>
            <a:ext cx="287338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66" name="AutoShape 65"/>
          <p:cNvCxnSpPr>
            <a:cxnSpLocks noChangeShapeType="1"/>
            <a:stCxn id="62" idx="0"/>
            <a:endCxn id="67" idx="0"/>
          </p:cNvCxnSpPr>
          <p:nvPr/>
        </p:nvCxnSpPr>
        <p:spPr bwMode="auto">
          <a:xfrm rot="5400000" flipV="1">
            <a:off x="5795963" y="3286125"/>
            <a:ext cx="576262" cy="1582738"/>
          </a:xfrm>
          <a:prstGeom prst="curvedConnector3">
            <a:avLst>
              <a:gd name="adj1" fmla="val 404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6731000" y="4365625"/>
            <a:ext cx="287338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68" name="AutoShape 67"/>
          <p:cNvCxnSpPr>
            <a:cxnSpLocks noChangeShapeType="1"/>
            <a:stCxn id="63" idx="0"/>
            <a:endCxn id="76" idx="0"/>
          </p:cNvCxnSpPr>
          <p:nvPr/>
        </p:nvCxnSpPr>
        <p:spPr bwMode="auto">
          <a:xfrm rot="5400000" flipV="1">
            <a:off x="6264276" y="3465512"/>
            <a:ext cx="576262" cy="1223963"/>
          </a:xfrm>
          <a:prstGeom prst="curvedConnector3">
            <a:avLst>
              <a:gd name="adj1" fmla="val 23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6875463" y="4365625"/>
            <a:ext cx="288925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cxnSp>
        <p:nvCxnSpPr>
          <p:cNvPr id="70" name="AutoShape 69"/>
          <p:cNvCxnSpPr>
            <a:cxnSpLocks noChangeShapeType="1"/>
            <a:stCxn id="78" idx="1"/>
            <a:endCxn id="65" idx="2"/>
          </p:cNvCxnSpPr>
          <p:nvPr/>
        </p:nvCxnSpPr>
        <p:spPr bwMode="auto">
          <a:xfrm rot="5400000" flipH="1" flipV="1">
            <a:off x="5491163" y="3771900"/>
            <a:ext cx="611187" cy="1871663"/>
          </a:xfrm>
          <a:prstGeom prst="curvedConnector3">
            <a:avLst>
              <a:gd name="adj1" fmla="val 4675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1" name="AutoShape 70"/>
          <p:cNvCxnSpPr>
            <a:cxnSpLocks noChangeShapeType="1"/>
            <a:stCxn id="79" idx="1"/>
            <a:endCxn id="67" idx="2"/>
          </p:cNvCxnSpPr>
          <p:nvPr/>
        </p:nvCxnSpPr>
        <p:spPr bwMode="auto">
          <a:xfrm rot="5400000" flipH="1" flipV="1">
            <a:off x="5778500" y="3916363"/>
            <a:ext cx="611187" cy="1582738"/>
          </a:xfrm>
          <a:prstGeom prst="curvedConnector3">
            <a:avLst>
              <a:gd name="adj1" fmla="val 38958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2" name="AutoShape 71"/>
          <p:cNvCxnSpPr>
            <a:cxnSpLocks noChangeShapeType="1"/>
            <a:stCxn id="77" idx="1"/>
            <a:endCxn id="69" idx="2"/>
          </p:cNvCxnSpPr>
          <p:nvPr/>
        </p:nvCxnSpPr>
        <p:spPr bwMode="auto">
          <a:xfrm rot="5400000" flipH="1" flipV="1">
            <a:off x="5958681" y="3952082"/>
            <a:ext cx="611187" cy="1511300"/>
          </a:xfrm>
          <a:prstGeom prst="curvedConnector3">
            <a:avLst>
              <a:gd name="adj1" fmla="val 31426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73" name="AutoShape 72"/>
          <p:cNvCxnSpPr>
            <a:cxnSpLocks noChangeShapeType="1"/>
            <a:stCxn id="75" idx="0"/>
            <a:endCxn id="69" idx="0"/>
          </p:cNvCxnSpPr>
          <p:nvPr/>
        </p:nvCxnSpPr>
        <p:spPr bwMode="auto">
          <a:xfrm rot="5400000" flipV="1">
            <a:off x="5976144" y="3321844"/>
            <a:ext cx="576262" cy="1511300"/>
          </a:xfrm>
          <a:prstGeom prst="curvedConnector3">
            <a:avLst>
              <a:gd name="adj1" fmla="val 319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" name="AutoShape 73"/>
          <p:cNvCxnSpPr>
            <a:cxnSpLocks noChangeShapeType="1"/>
            <a:stCxn id="80" idx="1"/>
            <a:endCxn id="76" idx="2"/>
          </p:cNvCxnSpPr>
          <p:nvPr/>
        </p:nvCxnSpPr>
        <p:spPr bwMode="auto">
          <a:xfrm rot="5400000" flipH="1" flipV="1">
            <a:off x="6246813" y="4095750"/>
            <a:ext cx="611187" cy="1223963"/>
          </a:xfrm>
          <a:prstGeom prst="curvedConnector3">
            <a:avLst>
              <a:gd name="adj1" fmla="val 2493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5508625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7019925" y="4365625"/>
            <a:ext cx="288925" cy="36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>
            <a:off x="550862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>
            <a:off x="4860925" y="4724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 flipH="1">
            <a:off x="5291138" y="4724400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 flipH="1">
            <a:off x="5938838" y="4724400"/>
            <a:ext cx="15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1" name="Text Box 80"/>
          <p:cNvSpPr txBox="1">
            <a:spLocks noChangeArrowheads="1"/>
          </p:cNvSpPr>
          <p:nvPr/>
        </p:nvSpPr>
        <p:spPr bwMode="auto">
          <a:xfrm>
            <a:off x="7164388" y="4545013"/>
            <a:ext cx="288925" cy="3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7307263" y="4545013"/>
            <a:ext cx="288925" cy="3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83" name="Text Box 82"/>
          <p:cNvSpPr txBox="1">
            <a:spLocks noChangeArrowheads="1"/>
          </p:cNvSpPr>
          <p:nvPr/>
        </p:nvSpPr>
        <p:spPr bwMode="auto">
          <a:xfrm>
            <a:off x="7451725" y="4545013"/>
            <a:ext cx="288925" cy="36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84" name="AutoShape 83"/>
          <p:cNvSpPr>
            <a:spLocks noChangeArrowheads="1"/>
          </p:cNvSpPr>
          <p:nvPr/>
        </p:nvSpPr>
        <p:spPr bwMode="auto">
          <a:xfrm>
            <a:off x="5651500" y="5876925"/>
            <a:ext cx="144463" cy="144463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5" name="AutoShape 84"/>
          <p:cNvSpPr>
            <a:spLocks noChangeArrowheads="1"/>
          </p:cNvSpPr>
          <p:nvPr/>
        </p:nvSpPr>
        <p:spPr bwMode="auto">
          <a:xfrm>
            <a:off x="5867400" y="5876925"/>
            <a:ext cx="144463" cy="144463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6" name="AutoShape 85"/>
          <p:cNvSpPr>
            <a:spLocks noChangeArrowheads="1"/>
          </p:cNvSpPr>
          <p:nvPr/>
        </p:nvSpPr>
        <p:spPr bwMode="auto">
          <a:xfrm rot="-2600265">
            <a:off x="6083300" y="5876925"/>
            <a:ext cx="144463" cy="144463"/>
          </a:xfrm>
          <a:prstGeom prst="plus">
            <a:avLst>
              <a:gd name="adj" fmla="val 34523"/>
            </a:avLst>
          </a:prstGeom>
          <a:solidFill>
            <a:srgbClr val="FF66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7" name="AutoShape 86"/>
          <p:cNvSpPr>
            <a:spLocks noChangeArrowheads="1"/>
          </p:cNvSpPr>
          <p:nvPr/>
        </p:nvSpPr>
        <p:spPr bwMode="auto">
          <a:xfrm>
            <a:off x="6300788" y="5876925"/>
            <a:ext cx="142875" cy="142875"/>
          </a:xfrm>
          <a:prstGeom prst="plus">
            <a:avLst>
              <a:gd name="adj" fmla="val 34523"/>
            </a:avLst>
          </a:prstGeom>
          <a:solidFill>
            <a:srgbClr val="00FF00"/>
          </a:solidFill>
          <a:ln w="9525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>
            <a:off x="61563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57245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59404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>
            <a:off x="6372225" y="55895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" name="AutoShape 91"/>
          <p:cNvSpPr>
            <a:spLocks noChangeArrowheads="1"/>
          </p:cNvSpPr>
          <p:nvPr/>
        </p:nvSpPr>
        <p:spPr bwMode="auto">
          <a:xfrm rot="-2600265">
            <a:off x="5003800" y="3068638"/>
            <a:ext cx="144463" cy="144462"/>
          </a:xfrm>
          <a:prstGeom prst="plus">
            <a:avLst>
              <a:gd name="adj" fmla="val 34523"/>
            </a:avLst>
          </a:prstGeom>
          <a:solidFill>
            <a:srgbClr val="FF66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3" name="AutoShape 92"/>
          <p:cNvSpPr>
            <a:spLocks noChangeArrowheads="1"/>
          </p:cNvSpPr>
          <p:nvPr/>
        </p:nvSpPr>
        <p:spPr bwMode="auto">
          <a:xfrm rot="-2600265">
            <a:off x="5651500" y="3068638"/>
            <a:ext cx="144463" cy="144462"/>
          </a:xfrm>
          <a:prstGeom prst="plus">
            <a:avLst>
              <a:gd name="adj" fmla="val 34523"/>
            </a:avLst>
          </a:prstGeom>
          <a:solidFill>
            <a:srgbClr val="FF6600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27315 L 0.00035 1.48148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00"/>
                            </p:stCondLst>
                            <p:childTnLst>
                              <p:par>
                                <p:cTn id="1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9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4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100"/>
                            </p:stCondLst>
                            <p:childTnLst>
                              <p:par>
                                <p:cTn id="19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00"/>
                            </p:stCondLst>
                            <p:childTnLst>
                              <p:par>
                                <p:cTn id="2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7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3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3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500"/>
                            </p:stCondLst>
                            <p:childTnLst>
                              <p:par>
                                <p:cTn id="3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00"/>
                            </p:stCondLst>
                            <p:childTnLst>
                              <p:par>
                                <p:cTn id="41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5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0"/>
                            </p:stCondLst>
                            <p:childTnLst>
                              <p:par>
                                <p:cTn id="4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5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00"/>
                            </p:stCondLst>
                            <p:childTnLst>
                              <p:par>
                                <p:cTn id="4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0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600"/>
                            </p:stCondLst>
                            <p:childTnLst>
                              <p:par>
                                <p:cTn id="4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3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800"/>
                            </p:stCondLst>
                            <p:childTnLst>
                              <p:par>
                                <p:cTn id="4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200"/>
                            </p:stCondLst>
                            <p:childTnLst>
                              <p:par>
                                <p:cTn id="4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00"/>
                            </p:stCondLst>
                            <p:childTnLst>
                              <p:par>
                                <p:cTn id="46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64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600"/>
                            </p:stCondLst>
                            <p:childTnLst>
                              <p:par>
                                <p:cTn id="4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8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0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800"/>
                            </p:stCondLst>
                            <p:childTnLst>
                              <p:par>
                                <p:cTn id="4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2000"/>
                            </p:stCondLst>
                            <p:childTnLst>
                              <p:par>
                                <p:cTn id="4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2200"/>
                            </p:stCondLst>
                            <p:childTnLst>
                              <p:par>
                                <p:cTn id="48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4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5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2400"/>
                            </p:stCondLst>
                            <p:childTnLst>
                              <p:par>
                                <p:cTn id="4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600"/>
                            </p:stCondLst>
                            <p:childTnLst>
                              <p:par>
                                <p:cTn id="49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9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2800"/>
                            </p:stCondLst>
                            <p:childTnLst>
                              <p:par>
                                <p:cTn id="49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3000"/>
                            </p:stCondLst>
                            <p:childTnLst>
                              <p:par>
                                <p:cTn id="5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3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3200"/>
                            </p:stCondLst>
                            <p:childTnLst>
                              <p:par>
                                <p:cTn id="5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3400"/>
                            </p:stCondLst>
                            <p:childTnLst>
                              <p:par>
                                <p:cTn id="5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3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14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3600"/>
                            </p:stCondLst>
                            <p:childTnLst>
                              <p:par>
                                <p:cTn id="51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3800"/>
                            </p:stCondLst>
                            <p:childTnLst>
                              <p:par>
                                <p:cTn id="5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2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000"/>
                            </p:stCondLst>
                            <p:childTnLst>
                              <p:par>
                                <p:cTn id="5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200"/>
                            </p:stCondLst>
                            <p:childTnLst>
                              <p:par>
                                <p:cTn id="53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3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400"/>
                            </p:stCondLst>
                            <p:childTnLst>
                              <p:par>
                                <p:cTn id="5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8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4600"/>
                            </p:stCondLst>
                            <p:childTnLst>
                              <p:par>
                                <p:cTn id="5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4800"/>
                            </p:stCondLst>
                            <p:childTnLst>
                              <p:par>
                                <p:cTn id="54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796px-Tcp_state_diagram_fix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814" y="1071546"/>
            <a:ext cx="7392372" cy="55721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TCP-ex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3423"/>
            <a:ext cx="9144000" cy="5971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Сложность поведения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Тестирование асинхронности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1885950" y="1989138"/>
            <a:ext cx="382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s</a:t>
            </a:r>
            <a:r>
              <a:rPr lang="en-US" baseline="-25000"/>
              <a:t>11</a:t>
            </a:r>
            <a:endParaRPr lang="ru-RU" baseline="-25000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 rot="-5400000">
            <a:off x="2152650" y="2349501"/>
            <a:ext cx="2160587" cy="1439862"/>
          </a:xfrm>
          <a:prstGeom prst="rect">
            <a:avLst/>
          </a:prstGeom>
          <a:solidFill>
            <a:srgbClr val="9A9AD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Тести-руемая система</a:t>
            </a:r>
          </a:p>
        </p:txBody>
      </p:sp>
      <p:sp>
        <p:nvSpPr>
          <p:cNvPr id="7" name="Oval 60"/>
          <p:cNvSpPr>
            <a:spLocks noChangeArrowheads="1"/>
          </p:cNvSpPr>
          <p:nvPr/>
        </p:nvSpPr>
        <p:spPr bwMode="auto">
          <a:xfrm>
            <a:off x="2413000" y="2138363"/>
            <a:ext cx="2159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61"/>
          <p:cNvSpPr>
            <a:spLocks noChangeArrowheads="1"/>
          </p:cNvSpPr>
          <p:nvPr/>
        </p:nvSpPr>
        <p:spPr bwMode="auto">
          <a:xfrm>
            <a:off x="2413000" y="2894013"/>
            <a:ext cx="2159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62"/>
          <p:cNvSpPr>
            <a:spLocks noChangeArrowheads="1"/>
          </p:cNvSpPr>
          <p:nvPr/>
        </p:nvSpPr>
        <p:spPr bwMode="auto">
          <a:xfrm>
            <a:off x="2413000" y="3651250"/>
            <a:ext cx="2159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63"/>
          <p:cNvSpPr>
            <a:spLocks noChangeShapeType="1"/>
          </p:cNvSpPr>
          <p:nvPr/>
        </p:nvSpPr>
        <p:spPr bwMode="auto">
          <a:xfrm>
            <a:off x="1885950" y="2349500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>
            <a:off x="1885950" y="3076575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1885950" y="2716213"/>
            <a:ext cx="382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s</a:t>
            </a:r>
            <a:r>
              <a:rPr lang="en-US" baseline="-25000"/>
              <a:t>21</a:t>
            </a:r>
            <a:endParaRPr lang="ru-RU" baseline="-25000"/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900113" y="2355850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900113" y="1989138"/>
            <a:ext cx="3825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s</a:t>
            </a:r>
            <a:r>
              <a:rPr lang="en-US" baseline="-25000"/>
              <a:t>12</a:t>
            </a:r>
            <a:endParaRPr lang="ru-RU" baseline="-25000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>
            <a:off x="900113" y="3875088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900113" y="3508375"/>
            <a:ext cx="382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s</a:t>
            </a:r>
            <a:r>
              <a:rPr lang="en-US" baseline="-25000"/>
              <a:t>31</a:t>
            </a:r>
            <a:endParaRPr lang="ru-RU" baseline="-25000"/>
          </a:p>
        </p:txBody>
      </p:sp>
      <p:sp>
        <p:nvSpPr>
          <p:cNvPr id="17" name="Rectangle 70"/>
          <p:cNvSpPr txBox="1">
            <a:spLocks noChangeArrowheads="1"/>
          </p:cNvSpPr>
          <p:nvPr/>
        </p:nvSpPr>
        <p:spPr>
          <a:xfrm>
            <a:off x="457200" y="4652963"/>
            <a:ext cx="8543956" cy="1704995"/>
          </a:xfrm>
          <a:prstGeom prst="rect">
            <a:avLst/>
          </a:prstGeom>
          <a:noFill/>
          <a:ln/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Несколько последовательностей воздействий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Частично упорядоченное множество событий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Семантика чередования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– это множество должно вытягиваться в последовательность</a:t>
            </a:r>
          </a:p>
        </p:txBody>
      </p:sp>
      <p:sp>
        <p:nvSpPr>
          <p:cNvPr id="18" name="Oval 71"/>
          <p:cNvSpPr>
            <a:spLocks noChangeArrowheads="1"/>
          </p:cNvSpPr>
          <p:nvPr/>
        </p:nvSpPr>
        <p:spPr bwMode="auto">
          <a:xfrm>
            <a:off x="3846513" y="2528888"/>
            <a:ext cx="2159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3846513" y="3284538"/>
            <a:ext cx="2159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73"/>
          <p:cNvSpPr>
            <a:spLocks noChangeShapeType="1"/>
          </p:cNvSpPr>
          <p:nvPr/>
        </p:nvSpPr>
        <p:spPr bwMode="auto">
          <a:xfrm>
            <a:off x="5219700" y="2708275"/>
            <a:ext cx="358775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74"/>
          <p:cNvSpPr txBox="1">
            <a:spLocks noChangeArrowheads="1"/>
          </p:cNvSpPr>
          <p:nvPr/>
        </p:nvSpPr>
        <p:spPr bwMode="auto">
          <a:xfrm>
            <a:off x="5219700" y="2349500"/>
            <a:ext cx="382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-25000"/>
              <a:t>12</a:t>
            </a:r>
            <a:endParaRPr lang="ru-RU" baseline="-25000"/>
          </a:p>
        </p:txBody>
      </p:sp>
      <p:sp>
        <p:nvSpPr>
          <p:cNvPr id="22" name="Line 75"/>
          <p:cNvSpPr>
            <a:spLocks noChangeShapeType="1"/>
          </p:cNvSpPr>
          <p:nvPr/>
        </p:nvSpPr>
        <p:spPr bwMode="auto">
          <a:xfrm>
            <a:off x="6229350" y="3443288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6205538" y="3076575"/>
            <a:ext cx="382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-25000"/>
              <a:t>22</a:t>
            </a:r>
            <a:endParaRPr lang="ru-RU" baseline="-25000"/>
          </a:p>
        </p:txBody>
      </p:sp>
      <p:sp>
        <p:nvSpPr>
          <p:cNvPr id="24" name="Line 77"/>
          <p:cNvSpPr>
            <a:spLocks noChangeShapeType="1"/>
          </p:cNvSpPr>
          <p:nvPr/>
        </p:nvSpPr>
        <p:spPr bwMode="auto">
          <a:xfrm>
            <a:off x="4746625" y="2716213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4746625" y="2349500"/>
            <a:ext cx="382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-25000"/>
              <a:t>11</a:t>
            </a:r>
            <a:endParaRPr lang="ru-RU" baseline="-25000"/>
          </a:p>
        </p:txBody>
      </p:sp>
      <p:sp>
        <p:nvSpPr>
          <p:cNvPr id="26" name="Line 79"/>
          <p:cNvSpPr>
            <a:spLocks noChangeShapeType="1"/>
          </p:cNvSpPr>
          <p:nvPr/>
        </p:nvSpPr>
        <p:spPr bwMode="auto">
          <a:xfrm>
            <a:off x="4338638" y="3443288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lg" len="lg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4338638" y="3076575"/>
            <a:ext cx="3825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/>
            <a:r>
              <a:rPr lang="en-US"/>
              <a:t>r</a:t>
            </a:r>
            <a:r>
              <a:rPr lang="en-US" baseline="-25000"/>
              <a:t>21</a:t>
            </a:r>
            <a:endParaRPr lang="ru-RU" baseline="-25000"/>
          </a:p>
        </p:txBody>
      </p:sp>
      <p:sp>
        <p:nvSpPr>
          <p:cNvPr id="28" name="Line 81"/>
          <p:cNvSpPr>
            <a:spLocks noChangeShapeType="1"/>
          </p:cNvSpPr>
          <p:nvPr/>
        </p:nvSpPr>
        <p:spPr bwMode="auto">
          <a:xfrm>
            <a:off x="3976688" y="4365625"/>
            <a:ext cx="258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9" name="Line 82"/>
          <p:cNvSpPr>
            <a:spLocks noChangeShapeType="1"/>
          </p:cNvSpPr>
          <p:nvPr/>
        </p:nvSpPr>
        <p:spPr bwMode="auto">
          <a:xfrm>
            <a:off x="5006975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0" name="Line 83"/>
          <p:cNvSpPr>
            <a:spLocks noChangeShapeType="1"/>
          </p:cNvSpPr>
          <p:nvPr/>
        </p:nvSpPr>
        <p:spPr bwMode="auto">
          <a:xfrm>
            <a:off x="5940425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1" name="Text Box 84"/>
          <p:cNvSpPr txBox="1">
            <a:spLocks noChangeArrowheads="1"/>
          </p:cNvSpPr>
          <p:nvPr/>
        </p:nvSpPr>
        <p:spPr bwMode="auto">
          <a:xfrm>
            <a:off x="5932488" y="4005263"/>
            <a:ext cx="8715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Время</a:t>
            </a:r>
          </a:p>
        </p:txBody>
      </p:sp>
      <p:sp>
        <p:nvSpPr>
          <p:cNvPr id="32" name="AutoShape 85"/>
          <p:cNvSpPr>
            <a:spLocks noChangeArrowheads="1"/>
          </p:cNvSpPr>
          <p:nvPr/>
        </p:nvSpPr>
        <p:spPr bwMode="auto">
          <a:xfrm flipV="1">
            <a:off x="7237413" y="2298700"/>
            <a:ext cx="122237" cy="122238"/>
          </a:xfrm>
          <a:prstGeom prst="diamond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86"/>
          <p:cNvSpPr>
            <a:spLocks noChangeArrowheads="1"/>
          </p:cNvSpPr>
          <p:nvPr/>
        </p:nvSpPr>
        <p:spPr bwMode="auto">
          <a:xfrm flipV="1">
            <a:off x="7975600" y="2133600"/>
            <a:ext cx="122238" cy="122238"/>
          </a:xfrm>
          <a:prstGeom prst="diamond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Oval 87"/>
          <p:cNvSpPr>
            <a:spLocks noChangeArrowheads="1"/>
          </p:cNvSpPr>
          <p:nvPr/>
        </p:nvSpPr>
        <p:spPr bwMode="auto">
          <a:xfrm flipV="1">
            <a:off x="6826250" y="1717675"/>
            <a:ext cx="122238" cy="122238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88"/>
          <p:cNvSpPr>
            <a:spLocks noChangeArrowheads="1"/>
          </p:cNvSpPr>
          <p:nvPr/>
        </p:nvSpPr>
        <p:spPr bwMode="auto">
          <a:xfrm flipV="1">
            <a:off x="7956550" y="3811588"/>
            <a:ext cx="122238" cy="122237"/>
          </a:xfrm>
          <a:prstGeom prst="diamond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89"/>
          <p:cNvSpPr>
            <a:spLocks noChangeArrowheads="1"/>
          </p:cNvSpPr>
          <p:nvPr/>
        </p:nvSpPr>
        <p:spPr bwMode="auto">
          <a:xfrm flipV="1">
            <a:off x="7235825" y="2924175"/>
            <a:ext cx="122238" cy="122238"/>
          </a:xfrm>
          <a:prstGeom prst="diamond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90"/>
          <p:cNvSpPr>
            <a:spLocks noChangeArrowheads="1"/>
          </p:cNvSpPr>
          <p:nvPr/>
        </p:nvSpPr>
        <p:spPr bwMode="auto">
          <a:xfrm flipV="1">
            <a:off x="7596188" y="1717675"/>
            <a:ext cx="122237" cy="122238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91"/>
          <p:cNvSpPr>
            <a:spLocks noChangeArrowheads="1"/>
          </p:cNvSpPr>
          <p:nvPr/>
        </p:nvSpPr>
        <p:spPr bwMode="auto">
          <a:xfrm flipV="1">
            <a:off x="6826250" y="2730500"/>
            <a:ext cx="122238" cy="122238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9" name="AutoShape 92"/>
          <p:cNvCxnSpPr>
            <a:cxnSpLocks noChangeShapeType="1"/>
            <a:stCxn id="32" idx="0"/>
            <a:endCxn id="36" idx="2"/>
          </p:cNvCxnSpPr>
          <p:nvPr/>
        </p:nvCxnSpPr>
        <p:spPr bwMode="auto">
          <a:xfrm flipH="1">
            <a:off x="7296150" y="2422525"/>
            <a:ext cx="1588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93"/>
          <p:cNvCxnSpPr>
            <a:cxnSpLocks noChangeShapeType="1"/>
            <a:stCxn id="48" idx="0"/>
            <a:endCxn id="35" idx="2"/>
          </p:cNvCxnSpPr>
          <p:nvPr/>
        </p:nvCxnSpPr>
        <p:spPr bwMode="auto">
          <a:xfrm flipH="1">
            <a:off x="8016875" y="2854325"/>
            <a:ext cx="360363" cy="958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94"/>
          <p:cNvCxnSpPr>
            <a:cxnSpLocks noChangeShapeType="1"/>
            <a:stCxn id="34" idx="6"/>
            <a:endCxn id="33" idx="2"/>
          </p:cNvCxnSpPr>
          <p:nvPr/>
        </p:nvCxnSpPr>
        <p:spPr bwMode="auto">
          <a:xfrm>
            <a:off x="6948488" y="1779588"/>
            <a:ext cx="1087437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" name="AutoShape 95"/>
          <p:cNvCxnSpPr>
            <a:cxnSpLocks noChangeShapeType="1"/>
            <a:stCxn id="33" idx="0"/>
            <a:endCxn id="36" idx="2"/>
          </p:cNvCxnSpPr>
          <p:nvPr/>
        </p:nvCxnSpPr>
        <p:spPr bwMode="auto">
          <a:xfrm flipH="1">
            <a:off x="7296150" y="2257425"/>
            <a:ext cx="739775" cy="668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96"/>
          <p:cNvCxnSpPr>
            <a:cxnSpLocks noChangeShapeType="1"/>
            <a:stCxn id="36" idx="0"/>
            <a:endCxn id="35" idx="2"/>
          </p:cNvCxnSpPr>
          <p:nvPr/>
        </p:nvCxnSpPr>
        <p:spPr bwMode="auto">
          <a:xfrm>
            <a:off x="7296150" y="3048000"/>
            <a:ext cx="720725" cy="765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97"/>
          <p:cNvCxnSpPr>
            <a:cxnSpLocks noChangeShapeType="1"/>
            <a:stCxn id="37" idx="7"/>
            <a:endCxn id="33" idx="2"/>
          </p:cNvCxnSpPr>
          <p:nvPr/>
        </p:nvCxnSpPr>
        <p:spPr bwMode="auto">
          <a:xfrm>
            <a:off x="7699375" y="1822450"/>
            <a:ext cx="336550" cy="312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" name="AutoShape 98"/>
          <p:cNvCxnSpPr>
            <a:cxnSpLocks noChangeShapeType="1"/>
            <a:stCxn id="37" idx="1"/>
            <a:endCxn id="32" idx="2"/>
          </p:cNvCxnSpPr>
          <p:nvPr/>
        </p:nvCxnSpPr>
        <p:spPr bwMode="auto">
          <a:xfrm flipH="1">
            <a:off x="7297738" y="1822450"/>
            <a:ext cx="315912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6" name="AutoShape 99"/>
          <p:cNvCxnSpPr>
            <a:cxnSpLocks noChangeShapeType="1"/>
            <a:stCxn id="34" idx="7"/>
            <a:endCxn id="32" idx="2"/>
          </p:cNvCxnSpPr>
          <p:nvPr/>
        </p:nvCxnSpPr>
        <p:spPr bwMode="auto">
          <a:xfrm>
            <a:off x="6929438" y="1822450"/>
            <a:ext cx="368300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7" name="AutoShape 100"/>
          <p:cNvCxnSpPr>
            <a:cxnSpLocks noChangeShapeType="1"/>
            <a:stCxn id="33" idx="0"/>
            <a:endCxn id="38" idx="6"/>
          </p:cNvCxnSpPr>
          <p:nvPr/>
        </p:nvCxnSpPr>
        <p:spPr bwMode="auto">
          <a:xfrm flipH="1">
            <a:off x="6948488" y="2257425"/>
            <a:ext cx="108743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8" name="Oval 101"/>
          <p:cNvSpPr>
            <a:spLocks noChangeArrowheads="1"/>
          </p:cNvSpPr>
          <p:nvPr/>
        </p:nvSpPr>
        <p:spPr bwMode="auto">
          <a:xfrm flipV="1">
            <a:off x="8316913" y="2730500"/>
            <a:ext cx="122237" cy="122238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9" name="AutoShape 102"/>
          <p:cNvCxnSpPr>
            <a:cxnSpLocks noChangeShapeType="1"/>
            <a:stCxn id="38" idx="7"/>
            <a:endCxn id="35" idx="2"/>
          </p:cNvCxnSpPr>
          <p:nvPr/>
        </p:nvCxnSpPr>
        <p:spPr bwMode="auto">
          <a:xfrm>
            <a:off x="6929438" y="2835275"/>
            <a:ext cx="1087437" cy="977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103"/>
          <p:cNvCxnSpPr>
            <a:cxnSpLocks noChangeShapeType="1"/>
            <a:stCxn id="32" idx="0"/>
            <a:endCxn id="48" idx="2"/>
          </p:cNvCxnSpPr>
          <p:nvPr/>
        </p:nvCxnSpPr>
        <p:spPr bwMode="auto">
          <a:xfrm>
            <a:off x="7297738" y="2422525"/>
            <a:ext cx="1019175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" name="AutoShape 104"/>
          <p:cNvCxnSpPr>
            <a:cxnSpLocks noChangeShapeType="1"/>
            <a:stCxn id="33" idx="0"/>
            <a:endCxn id="48" idx="4"/>
          </p:cNvCxnSpPr>
          <p:nvPr/>
        </p:nvCxnSpPr>
        <p:spPr bwMode="auto">
          <a:xfrm>
            <a:off x="8035925" y="2257425"/>
            <a:ext cx="341313" cy="474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2" name="AutoShape 105"/>
          <p:cNvCxnSpPr>
            <a:cxnSpLocks noChangeShapeType="1"/>
            <a:stCxn id="32" idx="0"/>
            <a:endCxn id="38" idx="4"/>
          </p:cNvCxnSpPr>
          <p:nvPr/>
        </p:nvCxnSpPr>
        <p:spPr bwMode="auto">
          <a:xfrm flipH="1">
            <a:off x="6886575" y="2422525"/>
            <a:ext cx="411163" cy="309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3" name="Text Box 106"/>
          <p:cNvSpPr txBox="1">
            <a:spLocks noChangeArrowheads="1"/>
          </p:cNvSpPr>
          <p:nvPr/>
        </p:nvSpPr>
        <p:spPr bwMode="auto">
          <a:xfrm>
            <a:off x="6948488" y="220503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11</a:t>
            </a:r>
            <a:endParaRPr lang="ru-RU" sz="1400"/>
          </a:p>
        </p:txBody>
      </p:sp>
      <p:sp>
        <p:nvSpPr>
          <p:cNvPr id="54" name="Text Box 107"/>
          <p:cNvSpPr txBox="1">
            <a:spLocks noChangeArrowheads="1"/>
          </p:cNvSpPr>
          <p:nvPr/>
        </p:nvSpPr>
        <p:spPr bwMode="auto">
          <a:xfrm>
            <a:off x="7308850" y="285273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12</a:t>
            </a:r>
            <a:endParaRPr lang="ru-RU" sz="1400"/>
          </a:p>
        </p:txBody>
      </p:sp>
      <p:sp>
        <p:nvSpPr>
          <p:cNvPr id="55" name="Text Box 108"/>
          <p:cNvSpPr txBox="1">
            <a:spLocks noChangeArrowheads="1"/>
          </p:cNvSpPr>
          <p:nvPr/>
        </p:nvSpPr>
        <p:spPr bwMode="auto">
          <a:xfrm>
            <a:off x="8027988" y="198913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21</a:t>
            </a:r>
            <a:endParaRPr lang="ru-RU" sz="1400"/>
          </a:p>
        </p:txBody>
      </p:sp>
      <p:sp>
        <p:nvSpPr>
          <p:cNvPr id="56" name="Text Box 109"/>
          <p:cNvSpPr txBox="1">
            <a:spLocks noChangeArrowheads="1"/>
          </p:cNvSpPr>
          <p:nvPr/>
        </p:nvSpPr>
        <p:spPr bwMode="auto">
          <a:xfrm>
            <a:off x="6732588" y="1412875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11</a:t>
            </a:r>
            <a:endParaRPr lang="ru-RU" sz="1400"/>
          </a:p>
        </p:txBody>
      </p:sp>
      <p:sp>
        <p:nvSpPr>
          <p:cNvPr id="57" name="Text Box 110"/>
          <p:cNvSpPr txBox="1">
            <a:spLocks noChangeArrowheads="1"/>
          </p:cNvSpPr>
          <p:nvPr/>
        </p:nvSpPr>
        <p:spPr bwMode="auto">
          <a:xfrm>
            <a:off x="7812088" y="3933825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22</a:t>
            </a:r>
            <a:endParaRPr lang="ru-RU" sz="1400"/>
          </a:p>
        </p:txBody>
      </p:sp>
      <p:sp>
        <p:nvSpPr>
          <p:cNvPr id="58" name="Text Box 111"/>
          <p:cNvSpPr txBox="1">
            <a:spLocks noChangeArrowheads="1"/>
          </p:cNvSpPr>
          <p:nvPr/>
        </p:nvSpPr>
        <p:spPr bwMode="auto">
          <a:xfrm>
            <a:off x="7596188" y="1412875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21</a:t>
            </a:r>
            <a:endParaRPr lang="ru-RU" sz="1400"/>
          </a:p>
        </p:txBody>
      </p:sp>
      <p:sp>
        <p:nvSpPr>
          <p:cNvPr id="59" name="Text Box 112"/>
          <p:cNvSpPr txBox="1">
            <a:spLocks noChangeArrowheads="1"/>
          </p:cNvSpPr>
          <p:nvPr/>
        </p:nvSpPr>
        <p:spPr bwMode="auto">
          <a:xfrm>
            <a:off x="6659563" y="2836863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12</a:t>
            </a:r>
            <a:endParaRPr lang="ru-RU" sz="1400"/>
          </a:p>
        </p:txBody>
      </p:sp>
      <p:sp>
        <p:nvSpPr>
          <p:cNvPr id="60" name="Text Box 113"/>
          <p:cNvSpPr txBox="1">
            <a:spLocks noChangeArrowheads="1"/>
          </p:cNvSpPr>
          <p:nvPr/>
        </p:nvSpPr>
        <p:spPr bwMode="auto">
          <a:xfrm>
            <a:off x="8388350" y="2636838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31</a:t>
            </a:r>
            <a:endParaRPr lang="ru-RU" sz="1400"/>
          </a:p>
        </p:txBody>
      </p:sp>
      <p:sp>
        <p:nvSpPr>
          <p:cNvPr id="61" name="Line 114"/>
          <p:cNvSpPr>
            <a:spLocks noChangeShapeType="1"/>
          </p:cNvSpPr>
          <p:nvPr/>
        </p:nvSpPr>
        <p:spPr bwMode="auto">
          <a:xfrm flipH="1">
            <a:off x="184150" y="4365625"/>
            <a:ext cx="2300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62" name="Line 115"/>
          <p:cNvSpPr>
            <a:spLocks noChangeShapeType="1"/>
          </p:cNvSpPr>
          <p:nvPr/>
        </p:nvSpPr>
        <p:spPr bwMode="auto">
          <a:xfrm>
            <a:off x="900113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63" name="Line 116"/>
          <p:cNvSpPr>
            <a:spLocks noChangeShapeType="1"/>
          </p:cNvSpPr>
          <p:nvPr/>
        </p:nvSpPr>
        <p:spPr bwMode="auto">
          <a:xfrm>
            <a:off x="1889125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64" name="Line 117"/>
          <p:cNvSpPr>
            <a:spLocks noChangeShapeType="1"/>
          </p:cNvSpPr>
          <p:nvPr/>
        </p:nvSpPr>
        <p:spPr bwMode="auto">
          <a:xfrm>
            <a:off x="4067175" y="18446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65" name="Text Box 118"/>
          <p:cNvSpPr txBox="1">
            <a:spLocks noChangeArrowheads="1"/>
          </p:cNvSpPr>
          <p:nvPr/>
        </p:nvSpPr>
        <p:spPr bwMode="auto">
          <a:xfrm>
            <a:off x="100013" y="4005263"/>
            <a:ext cx="8715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500"/>
                            </p:stCondLst>
                            <p:childTnLst>
                              <p:par>
                                <p:cTn id="1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000"/>
                            </p:stCondLst>
                            <p:childTnLst>
                              <p:par>
                                <p:cTn id="2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8675" y="2060575"/>
            <a:ext cx="2447925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 dirty="0" smtClean="0"/>
              <a:t>Модель ситуаций</a:t>
            </a:r>
            <a:endParaRPr lang="ru-RU" sz="13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5650" y="4005263"/>
            <a:ext cx="24479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10800"/>
          <a:lstStyle/>
          <a:p>
            <a:pPr algn="ctr"/>
            <a:r>
              <a:rPr lang="ru-RU" sz="1300" b="1"/>
              <a:t>Модель поведения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5650" y="4222750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Типы данных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5650" y="4654550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Инструкции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79613" y="4654550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Модель исполнения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79613" y="4222750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Структура процессора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1200" y="2708275"/>
            <a:ext cx="1295400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Варианты исполнения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28675" y="2276475"/>
            <a:ext cx="1152525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Шаблоны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28675" y="2708275"/>
            <a:ext cx="1152525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Эквива-лентность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55650" y="4221163"/>
            <a:ext cx="2447925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Алгоритм обработки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55650" y="4652963"/>
            <a:ext cx="1223963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Блоки и связи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79613" y="4652963"/>
            <a:ext cx="1223962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Целевой язык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27088" y="2708275"/>
            <a:ext cx="2449512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Ограничения сложности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28675" y="2276475"/>
            <a:ext cx="1152525" cy="431800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rIns="54000" anchor="ctr"/>
          <a:lstStyle/>
          <a:p>
            <a:pPr algn="ctr"/>
            <a:r>
              <a:rPr lang="ru-RU" sz="1300" b="1"/>
              <a:t>Комбинации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Генерация тестовых программ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380288" y="4365625"/>
            <a:ext cx="1368425" cy="574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/>
              <a:t>Тестовые программы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068763" y="1844675"/>
            <a:ext cx="2735262" cy="3384550"/>
          </a:xfrm>
          <a:prstGeom prst="roundRect">
            <a:avLst>
              <a:gd name="adj" fmla="val 8764"/>
            </a:avLst>
          </a:prstGeom>
          <a:noFill/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4321176" y="3679825"/>
            <a:ext cx="1008062" cy="217487"/>
          </a:xfrm>
          <a:prstGeom prst="leftRightArrow">
            <a:avLst>
              <a:gd name="adj1" fmla="val 51833"/>
              <a:gd name="adj2" fmla="val 5401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1200" y="2276475"/>
            <a:ext cx="1295400" cy="43338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FFFFFF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300" b="1"/>
              <a:t>Зависимости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flipH="1">
            <a:off x="3421063" y="4437063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16201399" flipH="1">
            <a:off x="1754982" y="3366294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11638" y="4433888"/>
            <a:ext cx="1223962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Модель исполнения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211638" y="2276475"/>
            <a:ext cx="122396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 комбинаций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211638" y="2708275"/>
            <a:ext cx="1223962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 зависимостей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35600" y="2708275"/>
            <a:ext cx="122396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 ситуаций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35600" y="4435475"/>
            <a:ext cx="122396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Привязка инструкций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789488" y="1844675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Генератор</a:t>
            </a: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flipH="1">
            <a:off x="3492500" y="2492375"/>
            <a:ext cx="431800" cy="414338"/>
          </a:xfrm>
          <a:prstGeom prst="leftArrow">
            <a:avLst>
              <a:gd name="adj1" fmla="val 49676"/>
              <a:gd name="adj2" fmla="val 43297"/>
            </a:avLst>
          </a:prstGeom>
          <a:gradFill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5400000">
            <a:off x="5545138" y="3679825"/>
            <a:ext cx="1008062" cy="217488"/>
          </a:xfrm>
          <a:prstGeom prst="rightArrow">
            <a:avLst>
              <a:gd name="adj1" fmla="val 47454"/>
              <a:gd name="adj2" fmla="val 6497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flipH="1">
            <a:off x="6804025" y="4437063"/>
            <a:ext cx="431800" cy="414337"/>
          </a:xfrm>
          <a:prstGeom prst="leftArrow">
            <a:avLst>
              <a:gd name="adj1" fmla="val 49676"/>
              <a:gd name="adj2" fmla="val 432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35600" y="2276475"/>
            <a:ext cx="122396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/>
            <a:r>
              <a:rPr lang="ru-RU" sz="1400"/>
              <a:t>Итераторы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33333E-6 L -2.77778E-7 -0.03125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" grpId="0" animBg="1"/>
      <p:bldP spid="7" grpId="0" animBg="1"/>
      <p:bldP spid="8" grpId="0" animBg="1"/>
      <p:bldP spid="8" grpId="1" animBg="1"/>
      <p:bldP spid="14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/>
      <p:bldP spid="26" grpId="0" animBg="1"/>
      <p:bldP spid="27" grpId="0" animBg="1"/>
      <p:bldP spid="27" grpId="1" animBg="1"/>
      <p:bldP spid="28" grpId="0" animBg="1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444876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ошибок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517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Основная причина – сложность</a:t>
            </a:r>
          </a:p>
          <a:p>
            <a:r>
              <a:rPr lang="ru-RU" sz="2800" dirty="0" smtClean="0"/>
              <a:t>Среднее количество ошибок на 1000 строк кода – постоянно (???)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33613" y="3000372"/>
          <a:ext cx="4676775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Риски, связанные с ошибками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defRPr/>
            </a:pPr>
            <a:r>
              <a:rPr lang="ru-RU" sz="2600" dirty="0" smtClean="0"/>
              <a:t>Космические аппараты</a:t>
            </a:r>
            <a:endParaRPr lang="en-US" sz="2600" dirty="0" smtClean="0"/>
          </a:p>
          <a:p>
            <a:pPr lvl="1">
              <a:defRPr/>
            </a:pPr>
            <a:r>
              <a:rPr lang="en-US" sz="2200" dirty="0" smtClean="0"/>
              <a:t>Mariner I (1962)</a:t>
            </a:r>
          </a:p>
          <a:p>
            <a:pPr lvl="1">
              <a:defRPr/>
            </a:pPr>
            <a:r>
              <a:rPr lang="ru-RU" sz="2200" dirty="0" smtClean="0"/>
              <a:t>Фобос-1 (1988)</a:t>
            </a:r>
            <a:endParaRPr lang="en-US" sz="2200" dirty="0" smtClean="0"/>
          </a:p>
          <a:p>
            <a:pPr lvl="1">
              <a:defRPr/>
            </a:pPr>
            <a:r>
              <a:rPr lang="en-US" sz="2200" dirty="0" smtClean="0"/>
              <a:t>Mars Climate Orbiter, Mars Polar Lander (1999)</a:t>
            </a:r>
            <a:endParaRPr lang="ru-RU" sz="2200" dirty="0" smtClean="0"/>
          </a:p>
          <a:p>
            <a:r>
              <a:rPr lang="ru-RU" sz="2600" dirty="0" smtClean="0"/>
              <a:t>Инфраструктура</a:t>
            </a:r>
          </a:p>
          <a:p>
            <a:pPr lvl="1"/>
            <a:r>
              <a:rPr lang="en-US" sz="2200" dirty="0" smtClean="0"/>
              <a:t>AT&amp;T long distance network crash (1990)</a:t>
            </a:r>
          </a:p>
          <a:p>
            <a:pPr lvl="1"/>
            <a:r>
              <a:rPr lang="en-US" sz="2200" dirty="0" smtClean="0"/>
              <a:t>Northeast Blackout (2003)</a:t>
            </a:r>
          </a:p>
          <a:p>
            <a:pPr lvl="1"/>
            <a:r>
              <a:rPr lang="en-US" sz="2200" dirty="0" err="1" smtClean="0"/>
              <a:t>OpenSSL</a:t>
            </a:r>
            <a:r>
              <a:rPr lang="en-US" sz="2200" dirty="0" smtClean="0"/>
              <a:t> </a:t>
            </a:r>
            <a:r>
              <a:rPr lang="en-US" sz="2200" dirty="0" err="1" smtClean="0"/>
              <a:t>rnd</a:t>
            </a:r>
            <a:r>
              <a:rPr lang="en-US" sz="2200" dirty="0" smtClean="0"/>
              <a:t> in </a:t>
            </a:r>
            <a:r>
              <a:rPr lang="en-US" sz="2200" dirty="0" err="1" smtClean="0"/>
              <a:t>Debian</a:t>
            </a:r>
            <a:r>
              <a:rPr lang="en-US" sz="2200" dirty="0" smtClean="0"/>
              <a:t> (2006-8)</a:t>
            </a:r>
          </a:p>
          <a:p>
            <a:pPr lvl="1"/>
            <a:r>
              <a:rPr lang="en-US" sz="2200" dirty="0" smtClean="0"/>
              <a:t>Heathrow Airport Terminal 5 baggage system (2008)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2600" dirty="0" smtClean="0"/>
              <a:t>Автомобили</a:t>
            </a:r>
          </a:p>
          <a:p>
            <a:pPr lvl="1"/>
            <a:r>
              <a:rPr lang="en-US" sz="2200" dirty="0" smtClean="0"/>
              <a:t>Toyota </a:t>
            </a:r>
            <a:r>
              <a:rPr lang="en-US" sz="2200" dirty="0" err="1" smtClean="0"/>
              <a:t>Prius</a:t>
            </a:r>
            <a:r>
              <a:rPr lang="en-US" sz="2200" dirty="0" smtClean="0"/>
              <a:t> (2005</a:t>
            </a:r>
            <a:r>
              <a:rPr lang="ru-RU" sz="2200" dirty="0" smtClean="0"/>
              <a:t>, 2010</a:t>
            </a:r>
            <a:r>
              <a:rPr lang="en-US" sz="2200" dirty="0" smtClean="0"/>
              <a:t>)</a:t>
            </a:r>
          </a:p>
          <a:p>
            <a:pPr lvl="0"/>
            <a:r>
              <a:rPr lang="ru-RU" sz="2600" dirty="0" smtClean="0"/>
              <a:t>Медицинское оборудование</a:t>
            </a:r>
          </a:p>
          <a:p>
            <a:pPr lvl="1"/>
            <a:r>
              <a:rPr lang="en-US" sz="2200" dirty="0" smtClean="0"/>
              <a:t>Therac-25 (1985-7)</a:t>
            </a:r>
            <a:endParaRPr lang="ru-RU" sz="2200" dirty="0" smtClean="0"/>
          </a:p>
          <a:p>
            <a:pPr lvl="0"/>
            <a:r>
              <a:rPr lang="ru-RU" sz="2600" dirty="0" err="1" smtClean="0"/>
              <a:t>Авионика</a:t>
            </a:r>
            <a:r>
              <a:rPr lang="ru-RU" sz="2600" dirty="0" smtClean="0"/>
              <a:t> и военное оборудование</a:t>
            </a:r>
          </a:p>
          <a:p>
            <a:pPr lvl="1"/>
            <a:r>
              <a:rPr lang="en-US" sz="2200" dirty="0" smtClean="0"/>
              <a:t>Lockheed F-117 (1982)</a:t>
            </a:r>
          </a:p>
          <a:p>
            <a:pPr lvl="1"/>
            <a:r>
              <a:rPr lang="en-US" sz="2200" dirty="0" smtClean="0"/>
              <a:t>MIM-104 Patriot (1991)</a:t>
            </a:r>
          </a:p>
          <a:p>
            <a:pPr lvl="1"/>
            <a:r>
              <a:rPr lang="en-US" sz="2200" dirty="0" err="1" smtClean="0"/>
              <a:t>Ariane</a:t>
            </a:r>
            <a:r>
              <a:rPr lang="en-US" sz="2200" dirty="0" smtClean="0"/>
              <a:t> 5 (1996)</a:t>
            </a:r>
          </a:p>
          <a:p>
            <a:pPr lvl="1"/>
            <a:r>
              <a:rPr lang="en-US" sz="2200" dirty="0" smtClean="0"/>
              <a:t>USS Yorktown (1997)</a:t>
            </a:r>
          </a:p>
          <a:p>
            <a:pPr lvl="1"/>
            <a:r>
              <a:rPr lang="en-US" sz="2200" dirty="0" smtClean="0"/>
              <a:t>F-22 Raptor (2007)</a:t>
            </a:r>
          </a:p>
          <a:p>
            <a:pPr lvl="1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2943" y="6000768"/>
            <a:ext cx="73581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Потери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индустрии США в 2001 году – </a:t>
            </a:r>
            <a:r>
              <a:rPr lang="en-US" sz="2800" b="1" dirty="0">
                <a:solidFill>
                  <a:schemeClr val="tx2"/>
                </a:solidFill>
              </a:rPr>
              <a:t>60 G$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 делать ошибок</a:t>
            </a:r>
          </a:p>
          <a:p>
            <a:pPr lvl="1">
              <a:buClr>
                <a:srgbClr val="FF0000"/>
              </a:buClr>
              <a:buSzPct val="100000"/>
              <a:buFont typeface="Franklin Gothic Book" pitchFamily="34" charset="0"/>
              <a:buChar char="—"/>
            </a:pPr>
            <a:r>
              <a:rPr lang="ru-RU" dirty="0" smtClean="0"/>
              <a:t>Невозможно из-за сложности</a:t>
            </a:r>
          </a:p>
          <a:p>
            <a:r>
              <a:rPr lang="ru-RU" dirty="0" smtClean="0"/>
              <a:t>Предотвращение ошибок</a:t>
            </a:r>
            <a:endParaRPr lang="en-US" dirty="0" smtClean="0"/>
          </a:p>
          <a:p>
            <a:pPr lvl="1"/>
            <a:r>
              <a:rPr lang="ru-RU" dirty="0" smtClean="0"/>
              <a:t>Повышение уровня абстракции языков</a:t>
            </a:r>
          </a:p>
          <a:p>
            <a:pPr lvl="1"/>
            <a:r>
              <a:rPr lang="ru-RU" dirty="0" smtClean="0"/>
              <a:t>Устранение </a:t>
            </a:r>
            <a:r>
              <a:rPr lang="en-US" dirty="0" smtClean="0"/>
              <a:t>error-prone </a:t>
            </a:r>
            <a:r>
              <a:rPr lang="ru-RU" dirty="0" smtClean="0"/>
              <a:t>конструкций</a:t>
            </a:r>
          </a:p>
          <a:p>
            <a:pPr lvl="1"/>
            <a:r>
              <a:rPr lang="ru-RU" dirty="0" smtClean="0"/>
              <a:t>Стандартизация и документирование </a:t>
            </a:r>
            <a:br>
              <a:rPr lang="ru-RU" dirty="0" smtClean="0"/>
            </a:br>
            <a:r>
              <a:rPr lang="ru-RU" dirty="0" smtClean="0"/>
              <a:t>языков, интерфейсов и библиотек</a:t>
            </a:r>
          </a:p>
          <a:p>
            <a:r>
              <a:rPr lang="ru-RU" dirty="0" smtClean="0"/>
              <a:t>Выявление ошибок</a:t>
            </a:r>
          </a:p>
          <a:p>
            <a:pPr lvl="1"/>
            <a:r>
              <a:rPr lang="ru-RU" dirty="0" smtClean="0"/>
              <a:t>Верификация и </a:t>
            </a:r>
            <a:r>
              <a:rPr lang="ru-RU" dirty="0" err="1" smtClean="0"/>
              <a:t>валидация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	Тестирование на основе моделей – частный случай</a:t>
            </a:r>
          </a:p>
          <a:p>
            <a:r>
              <a:rPr lang="ru-RU" dirty="0" smtClean="0"/>
              <a:t>Исправление ошибок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D732-9FB6-49A6-B414-EBBF6B685AA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ture">
  <a:themeElements>
    <a:clrScheme name="Light Blu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1D9FF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4080"/>
    </a:dk2>
    <a:lt2>
      <a:srgbClr val="004080"/>
    </a:lt2>
    <a:accent1>
      <a:srgbClr val="FFFFFF"/>
    </a:accent1>
    <a:accent2>
      <a:srgbClr val="004080"/>
    </a:accent2>
    <a:accent3>
      <a:srgbClr val="FFFFFF"/>
    </a:accent3>
    <a:accent4>
      <a:srgbClr val="DADADA"/>
    </a:accent4>
    <a:accent5>
      <a:srgbClr val="FFFFFF"/>
    </a:accent5>
    <a:accent6>
      <a:srgbClr val="003973"/>
    </a:accent6>
    <a:hlink>
      <a:srgbClr val="333333"/>
    </a:hlink>
    <a:folHlink>
      <a:srgbClr val="66FFFF"/>
    </a:folHlink>
  </a:clrScheme>
  <a:fontScheme name="business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Future</Template>
  <TotalTime>5014</TotalTime>
  <Words>4745</Words>
  <Application>Microsoft Office PowerPoint</Application>
  <PresentationFormat>On-screen Show (4:3)</PresentationFormat>
  <Paragraphs>2287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Arial</vt:lpstr>
      <vt:lpstr>Franklin Gothic Medium</vt:lpstr>
      <vt:lpstr>Franklin Gothic Book</vt:lpstr>
      <vt:lpstr>Wingdings</vt:lpstr>
      <vt:lpstr>Courier New</vt:lpstr>
      <vt:lpstr>ESSTIXFourteen</vt:lpstr>
      <vt:lpstr>Euclid Extra</vt:lpstr>
      <vt:lpstr>Symbol</vt:lpstr>
      <vt:lpstr>Times New Roman</vt:lpstr>
      <vt:lpstr>Wingdings 2</vt:lpstr>
      <vt:lpstr>Arial Black</vt:lpstr>
      <vt:lpstr>Georgia</vt:lpstr>
      <vt:lpstr>Calibri</vt:lpstr>
      <vt:lpstr>Future</vt:lpstr>
      <vt:lpstr>Лист Microsoft Office Excel 97-2003</vt:lpstr>
      <vt:lpstr>Тестирование на основе моделей</vt:lpstr>
      <vt:lpstr>План</vt:lpstr>
      <vt:lpstr>Сложность современных систем</vt:lpstr>
      <vt:lpstr>Сложность интерфейса</vt:lpstr>
      <vt:lpstr>Сложность данных</vt:lpstr>
      <vt:lpstr>Сложность поведения</vt:lpstr>
      <vt:lpstr>Статистика ошибок</vt:lpstr>
      <vt:lpstr>Риски, связанные с ошибками</vt:lpstr>
      <vt:lpstr>Что делать?</vt:lpstr>
      <vt:lpstr>Computer Science и Software Engineering</vt:lpstr>
      <vt:lpstr>Тестирование</vt:lpstr>
      <vt:lpstr>Цели тестирования</vt:lpstr>
      <vt:lpstr>виды тестирования</vt:lpstr>
      <vt:lpstr>Структура теста</vt:lpstr>
      <vt:lpstr>Тестовые ситуации</vt:lpstr>
      <vt:lpstr>Модели в тестировании</vt:lpstr>
      <vt:lpstr>Модели поведения</vt:lpstr>
      <vt:lpstr>модели поведения – арифметика</vt:lpstr>
      <vt:lpstr>модели поведения – SQRT</vt:lpstr>
      <vt:lpstr>модели поведения – арктангенс</vt:lpstr>
      <vt:lpstr>Числа с плавающей точкой (IEEE 745)</vt:lpstr>
      <vt:lpstr>Точная модель sqrt (IEEE 745)</vt:lpstr>
      <vt:lpstr>модели поведения – семафор</vt:lpstr>
      <vt:lpstr>модели поведения – буфер-стек</vt:lpstr>
      <vt:lpstr>Модели поведения – список</vt:lpstr>
      <vt:lpstr>Модели ситуаций</vt:lpstr>
      <vt:lpstr>Домены – комбинации подтипов</vt:lpstr>
      <vt:lpstr>Домены – структура данных</vt:lpstr>
      <vt:lpstr>Домены – интервалы однородности</vt:lpstr>
      <vt:lpstr>Домены – подобласти</vt:lpstr>
      <vt:lpstr>структура потока управления</vt:lpstr>
      <vt:lpstr>Примеры критериев покрытия</vt:lpstr>
      <vt:lpstr>Структура потоков данных</vt:lpstr>
      <vt:lpstr>Структура автоматов</vt:lpstr>
      <vt:lpstr>Проблемная модель – мутанты</vt:lpstr>
      <vt:lpstr>Методы построения тестов</vt:lpstr>
      <vt:lpstr>Вероятностные методы</vt:lpstr>
      <vt:lpstr>Достоинства и недостатки</vt:lpstr>
      <vt:lpstr>Комбинаторные методы</vt:lpstr>
      <vt:lpstr>Достоинства и недостатки</vt:lpstr>
      <vt:lpstr>Пример: Печать web-страницы</vt:lpstr>
      <vt:lpstr>Решение</vt:lpstr>
      <vt:lpstr>Покрывающие наборы</vt:lpstr>
      <vt:lpstr>Бинарные покрывающие наборы</vt:lpstr>
      <vt:lpstr>Геометрические конструкции</vt:lpstr>
      <vt:lpstr>Рекурсивные конструкции</vt:lpstr>
      <vt:lpstr>Общие покрывающие наборы</vt:lpstr>
      <vt:lpstr>Нацеленные методы</vt:lpstr>
      <vt:lpstr>Достоинства и недостатки</vt:lpstr>
      <vt:lpstr>Автоматизация создания тестов</vt:lpstr>
      <vt:lpstr>Автоматные методы</vt:lpstr>
      <vt:lpstr>Ограничения</vt:lpstr>
      <vt:lpstr>W-метод и D-метод</vt:lpstr>
      <vt:lpstr>Общие автоматные методы</vt:lpstr>
      <vt:lpstr>Работы ИСП РАН</vt:lpstr>
      <vt:lpstr>Технологическая схема</vt:lpstr>
      <vt:lpstr>Расширения языков программирования</vt:lpstr>
      <vt:lpstr>Построение конечного автомата</vt:lpstr>
      <vt:lpstr>Тестирование компонентов</vt:lpstr>
      <vt:lpstr>Тестирование асинхронности</vt:lpstr>
      <vt:lpstr>Генерация тестовых программ</vt:lpstr>
      <vt:lpstr>Спасибо за внимание!</vt:lpstr>
    </vt:vector>
  </TitlesOfParts>
  <Company>ISP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 основе моделей</dc:title>
  <dc:creator>Victor Kuliamin</dc:creator>
  <cp:lastModifiedBy>Victor Kuliamin</cp:lastModifiedBy>
  <cp:revision>396</cp:revision>
  <dcterms:created xsi:type="dcterms:W3CDTF">2010-04-21T08:04:54Z</dcterms:created>
  <dcterms:modified xsi:type="dcterms:W3CDTF">2010-04-27T03:58:12Z</dcterms:modified>
</cp:coreProperties>
</file>